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5"/>
  </p:notesMasterIdLst>
  <p:handoutMasterIdLst>
    <p:handoutMasterId r:id="rId26"/>
  </p:handoutMasterIdLst>
  <p:sldIdLst>
    <p:sldId id="257" r:id="rId2"/>
    <p:sldId id="331" r:id="rId3"/>
    <p:sldId id="363" r:id="rId4"/>
    <p:sldId id="364" r:id="rId5"/>
    <p:sldId id="365" r:id="rId6"/>
    <p:sldId id="366" r:id="rId7"/>
    <p:sldId id="267" r:id="rId8"/>
    <p:sldId id="367" r:id="rId9"/>
    <p:sldId id="376" r:id="rId10"/>
    <p:sldId id="377" r:id="rId11"/>
    <p:sldId id="268" r:id="rId12"/>
    <p:sldId id="374" r:id="rId13"/>
    <p:sldId id="375" r:id="rId14"/>
    <p:sldId id="378" r:id="rId15"/>
    <p:sldId id="379" r:id="rId16"/>
    <p:sldId id="369" r:id="rId17"/>
    <p:sldId id="368" r:id="rId18"/>
    <p:sldId id="276" r:id="rId19"/>
    <p:sldId id="370" r:id="rId20"/>
    <p:sldId id="371" r:id="rId21"/>
    <p:sldId id="372" r:id="rId22"/>
    <p:sldId id="373" r:id="rId23"/>
    <p:sldId id="328" r:id="rId24"/>
  </p:sldIdLst>
  <p:sldSz cx="9144000" cy="6858000" type="screen4x3"/>
  <p:notesSz cx="6934200" cy="92202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00"/>
    <a:srgbClr val="000000"/>
    <a:srgbClr val="948A54"/>
    <a:srgbClr val="FFFF66"/>
    <a:srgbClr val="FFFF99"/>
    <a:srgbClr val="CCC1DA"/>
    <a:srgbClr val="FF7C80"/>
    <a:srgbClr val="8064A2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06" autoAdjust="0"/>
  </p:normalViewPr>
  <p:slideViewPr>
    <p:cSldViewPr>
      <p:cViewPr varScale="1">
        <p:scale>
          <a:sx n="70" d="100"/>
          <a:sy n="70" d="100"/>
        </p:scale>
        <p:origin x="-120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nstitucional\Documents\2018\Estadisticas\Historico%20etnias%20Poblacion%20Sistema%203abr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47380141409229"/>
          <c:y val="0.0395861280232949"/>
          <c:w val="0.927065131322805"/>
          <c:h val="0.701040573939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Hoja1!$I$3</c:f>
              <c:strCache>
                <c:ptCount val="1"/>
                <c:pt idx="0">
                  <c:v>AFROCOLOMBIANO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0149559653447169"/>
                  <c:y val="-0.007739236874680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603-4BD6-8336-766E608C07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Hoja1!$H$4:$H$18</c:f>
              <c:strCache>
                <c:ptCount val="15"/>
                <c:pt idx="0">
                  <c:v>2011-01</c:v>
                </c:pt>
                <c:pt idx="1">
                  <c:v>2011-02</c:v>
                </c:pt>
                <c:pt idx="2">
                  <c:v>2012-01</c:v>
                </c:pt>
                <c:pt idx="3">
                  <c:v>2012-02</c:v>
                </c:pt>
                <c:pt idx="4">
                  <c:v>2013-01</c:v>
                </c:pt>
                <c:pt idx="5">
                  <c:v>2013-02</c:v>
                </c:pt>
                <c:pt idx="6">
                  <c:v>2014-01</c:v>
                </c:pt>
                <c:pt idx="7">
                  <c:v>2014-02</c:v>
                </c:pt>
                <c:pt idx="8">
                  <c:v>2015-01</c:v>
                </c:pt>
                <c:pt idx="9">
                  <c:v>2015-02</c:v>
                </c:pt>
                <c:pt idx="10">
                  <c:v>2016-01</c:v>
                </c:pt>
                <c:pt idx="11">
                  <c:v>2016-02</c:v>
                </c:pt>
                <c:pt idx="12">
                  <c:v>2017-01</c:v>
                </c:pt>
                <c:pt idx="13">
                  <c:v>2017-02</c:v>
                </c:pt>
                <c:pt idx="14">
                  <c:v>2018-01</c:v>
                </c:pt>
              </c:strCache>
            </c:strRef>
          </c:cat>
          <c:val>
            <c:numRef>
              <c:f>Hoja1!$I$4:$I$18</c:f>
              <c:numCache>
                <c:formatCode>General</c:formatCode>
                <c:ptCount val="15"/>
                <c:pt idx="0">
                  <c:v>85.0</c:v>
                </c:pt>
                <c:pt idx="1">
                  <c:v>146.0</c:v>
                </c:pt>
                <c:pt idx="2">
                  <c:v>222.0</c:v>
                </c:pt>
                <c:pt idx="3">
                  <c:v>282.0</c:v>
                </c:pt>
                <c:pt idx="4">
                  <c:v>415.0</c:v>
                </c:pt>
                <c:pt idx="5">
                  <c:v>549.0</c:v>
                </c:pt>
                <c:pt idx="6">
                  <c:v>701.0</c:v>
                </c:pt>
                <c:pt idx="7">
                  <c:v>814.0</c:v>
                </c:pt>
                <c:pt idx="8">
                  <c:v>962.0</c:v>
                </c:pt>
                <c:pt idx="9">
                  <c:v>1064.0</c:v>
                </c:pt>
                <c:pt idx="10">
                  <c:v>1235.0</c:v>
                </c:pt>
                <c:pt idx="11">
                  <c:v>1287.0</c:v>
                </c:pt>
                <c:pt idx="12">
                  <c:v>1411.0</c:v>
                </c:pt>
                <c:pt idx="13">
                  <c:v>1411.0</c:v>
                </c:pt>
                <c:pt idx="14">
                  <c:v>1401.0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03-4BD6-8336-766E608C070A}"/>
            </c:ext>
          </c:extLst>
        </c:ser>
        <c:ser>
          <c:idx val="1"/>
          <c:order val="1"/>
          <c:tx>
            <c:strRef>
              <c:f>Hoja1!$J$3</c:f>
              <c:strCache>
                <c:ptCount val="1"/>
                <c:pt idx="0">
                  <c:v>RAIZALES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149465501949878"/>
                  <c:y val="0.010859713432918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603-4BD6-8336-766E608C070A}"/>
                </c:ext>
              </c:extLst>
            </c:dLbl>
            <c:dLbl>
              <c:idx val="1"/>
              <c:layout>
                <c:manualLayout>
                  <c:x val="-0.00149465501949878"/>
                  <c:y val="0.02312792735111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603-4BD6-8336-766E608C07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Hoja1!$H$4:$H$18</c:f>
              <c:strCache>
                <c:ptCount val="15"/>
                <c:pt idx="0">
                  <c:v>2011-01</c:v>
                </c:pt>
                <c:pt idx="1">
                  <c:v>2011-02</c:v>
                </c:pt>
                <c:pt idx="2">
                  <c:v>2012-01</c:v>
                </c:pt>
                <c:pt idx="3">
                  <c:v>2012-02</c:v>
                </c:pt>
                <c:pt idx="4">
                  <c:v>2013-01</c:v>
                </c:pt>
                <c:pt idx="5">
                  <c:v>2013-02</c:v>
                </c:pt>
                <c:pt idx="6">
                  <c:v>2014-01</c:v>
                </c:pt>
                <c:pt idx="7">
                  <c:v>2014-02</c:v>
                </c:pt>
                <c:pt idx="8">
                  <c:v>2015-01</c:v>
                </c:pt>
                <c:pt idx="9">
                  <c:v>2015-02</c:v>
                </c:pt>
                <c:pt idx="10">
                  <c:v>2016-01</c:v>
                </c:pt>
                <c:pt idx="11">
                  <c:v>2016-02</c:v>
                </c:pt>
                <c:pt idx="12">
                  <c:v>2017-01</c:v>
                </c:pt>
                <c:pt idx="13">
                  <c:v>2017-02</c:v>
                </c:pt>
                <c:pt idx="14">
                  <c:v>2018-01</c:v>
                </c:pt>
              </c:strCache>
            </c:strRef>
          </c:cat>
          <c:val>
            <c:numRef>
              <c:f>Hoja1!$J$4:$J$18</c:f>
              <c:numCache>
                <c:formatCode>General</c:formatCode>
                <c:ptCount val="15"/>
                <c:pt idx="0">
                  <c:v>66.0</c:v>
                </c:pt>
                <c:pt idx="1">
                  <c:v>94.0</c:v>
                </c:pt>
                <c:pt idx="2">
                  <c:v>110.0</c:v>
                </c:pt>
                <c:pt idx="3">
                  <c:v>143.0</c:v>
                </c:pt>
                <c:pt idx="4">
                  <c:v>223.0</c:v>
                </c:pt>
                <c:pt idx="5">
                  <c:v>442.0</c:v>
                </c:pt>
                <c:pt idx="6">
                  <c:v>292.0</c:v>
                </c:pt>
                <c:pt idx="7">
                  <c:v>186.0</c:v>
                </c:pt>
                <c:pt idx="8">
                  <c:v>147.0</c:v>
                </c:pt>
                <c:pt idx="9">
                  <c:v>132.0</c:v>
                </c:pt>
                <c:pt idx="10">
                  <c:v>129.0</c:v>
                </c:pt>
                <c:pt idx="11">
                  <c:v>97.0</c:v>
                </c:pt>
                <c:pt idx="12">
                  <c:v>90.0</c:v>
                </c:pt>
                <c:pt idx="13">
                  <c:v>63.0</c:v>
                </c:pt>
                <c:pt idx="14">
                  <c:v>54.0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603-4BD6-8336-766E608C070A}"/>
            </c:ext>
          </c:extLst>
        </c:ser>
        <c:ser>
          <c:idx val="2"/>
          <c:order val="2"/>
          <c:tx>
            <c:strRef>
              <c:f>Hoja1!$K$3</c:f>
              <c:strCache>
                <c:ptCount val="1"/>
                <c:pt idx="0">
                  <c:v>INDIGENAS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580551435485803"/>
                  <c:y val="0.03240740740740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603-4BD6-8336-766E608C070A}"/>
                </c:ext>
              </c:extLst>
            </c:dLbl>
            <c:dLbl>
              <c:idx val="1"/>
              <c:layout>
                <c:manualLayout>
                  <c:x val="0.00580551435485799"/>
                  <c:y val="0.03240740740740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603-4BD6-8336-766E608C07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Hoja1!$H$4:$H$18</c:f>
              <c:strCache>
                <c:ptCount val="15"/>
                <c:pt idx="0">
                  <c:v>2011-01</c:v>
                </c:pt>
                <c:pt idx="1">
                  <c:v>2011-02</c:v>
                </c:pt>
                <c:pt idx="2">
                  <c:v>2012-01</c:v>
                </c:pt>
                <c:pt idx="3">
                  <c:v>2012-02</c:v>
                </c:pt>
                <c:pt idx="4">
                  <c:v>2013-01</c:v>
                </c:pt>
                <c:pt idx="5">
                  <c:v>2013-02</c:v>
                </c:pt>
                <c:pt idx="6">
                  <c:v>2014-01</c:v>
                </c:pt>
                <c:pt idx="7">
                  <c:v>2014-02</c:v>
                </c:pt>
                <c:pt idx="8">
                  <c:v>2015-01</c:v>
                </c:pt>
                <c:pt idx="9">
                  <c:v>2015-02</c:v>
                </c:pt>
                <c:pt idx="10">
                  <c:v>2016-01</c:v>
                </c:pt>
                <c:pt idx="11">
                  <c:v>2016-02</c:v>
                </c:pt>
                <c:pt idx="12">
                  <c:v>2017-01</c:v>
                </c:pt>
                <c:pt idx="13">
                  <c:v>2017-02</c:v>
                </c:pt>
                <c:pt idx="14">
                  <c:v>2018-01</c:v>
                </c:pt>
              </c:strCache>
            </c:strRef>
          </c:cat>
          <c:val>
            <c:numRef>
              <c:f>Hoja1!$K$4:$K$18</c:f>
              <c:numCache>
                <c:formatCode>General</c:formatCode>
                <c:ptCount val="15"/>
                <c:pt idx="0">
                  <c:v>62.0</c:v>
                </c:pt>
                <c:pt idx="1">
                  <c:v>78.0</c:v>
                </c:pt>
                <c:pt idx="2">
                  <c:v>145.0</c:v>
                </c:pt>
                <c:pt idx="3">
                  <c:v>167.0</c:v>
                </c:pt>
                <c:pt idx="4">
                  <c:v>249.0</c:v>
                </c:pt>
                <c:pt idx="5">
                  <c:v>292.0</c:v>
                </c:pt>
                <c:pt idx="6">
                  <c:v>345.0</c:v>
                </c:pt>
                <c:pt idx="7">
                  <c:v>359.0</c:v>
                </c:pt>
                <c:pt idx="8">
                  <c:v>429.0</c:v>
                </c:pt>
                <c:pt idx="9">
                  <c:v>442.0</c:v>
                </c:pt>
                <c:pt idx="10">
                  <c:v>474.0</c:v>
                </c:pt>
                <c:pt idx="11">
                  <c:v>449.0</c:v>
                </c:pt>
                <c:pt idx="12">
                  <c:v>493.0</c:v>
                </c:pt>
                <c:pt idx="13">
                  <c:v>474.0</c:v>
                </c:pt>
                <c:pt idx="14">
                  <c:v>457.0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603-4BD6-8336-766E608C070A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Hoja1!$H$4:$H$18</c:f>
              <c:strCache>
                <c:ptCount val="15"/>
                <c:pt idx="0">
                  <c:v>2011-01</c:v>
                </c:pt>
                <c:pt idx="1">
                  <c:v>2011-02</c:v>
                </c:pt>
                <c:pt idx="2">
                  <c:v>2012-01</c:v>
                </c:pt>
                <c:pt idx="3">
                  <c:v>2012-02</c:v>
                </c:pt>
                <c:pt idx="4">
                  <c:v>2013-01</c:v>
                </c:pt>
                <c:pt idx="5">
                  <c:v>2013-02</c:v>
                </c:pt>
                <c:pt idx="6">
                  <c:v>2014-01</c:v>
                </c:pt>
                <c:pt idx="7">
                  <c:v>2014-02</c:v>
                </c:pt>
                <c:pt idx="8">
                  <c:v>2015-01</c:v>
                </c:pt>
                <c:pt idx="9">
                  <c:v>2015-02</c:v>
                </c:pt>
                <c:pt idx="10">
                  <c:v>2016-01</c:v>
                </c:pt>
                <c:pt idx="11">
                  <c:v>2016-02</c:v>
                </c:pt>
                <c:pt idx="12">
                  <c:v>2017-01</c:v>
                </c:pt>
                <c:pt idx="13">
                  <c:v>2017-02</c:v>
                </c:pt>
                <c:pt idx="14">
                  <c:v>2018-01</c:v>
                </c:pt>
              </c:strCache>
            </c:strRef>
          </c:cat>
          <c:val>
            <c:numRef>
              <c:f>Hoja1!$N$28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603-4BD6-8336-766E608C0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00445704"/>
        <c:axId val="-2100377016"/>
      </c:barChart>
      <c:catAx>
        <c:axId val="-2100445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00377016"/>
        <c:crosses val="autoZero"/>
        <c:auto val="1"/>
        <c:lblAlgn val="ctr"/>
        <c:lblOffset val="100"/>
        <c:noMultiLvlLbl val="0"/>
      </c:catAx>
      <c:valAx>
        <c:axId val="-2100377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00445704"/>
        <c:crosses val="autoZero"/>
        <c:crossBetween val="between"/>
      </c:valAx>
      <c:spPr>
        <a:noFill/>
        <a:ln>
          <a:solidFill>
            <a:schemeClr val="accent3">
              <a:lumMod val="50000"/>
            </a:schemeClr>
          </a:solidFill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337491808819736"/>
          <c:y val="0.894552592888109"/>
          <c:w val="0.325016382360529"/>
          <c:h val="0.04353351211444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8FEB4-C9A1-4678-A629-F3C217C01CBB}" type="datetimeFigureOut">
              <a:rPr lang="es-CO" smtClean="0"/>
              <a:pPr/>
              <a:t>12/04/18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9DD54-C88B-4174-85D3-B7AB232F0BDA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822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010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4F7DE73E-D958-42BF-A9D4-04B652765FD1}" type="datetimeFigureOut">
              <a:rPr lang="es-CO" smtClean="0"/>
              <a:pPr/>
              <a:t>12/04/18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307" tIns="46153" rIns="92307" bIns="4615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FAE4220A-8EC6-40CE-83E9-8D50314909F4}" type="slidenum">
              <a:rPr lang="es-CO" smtClean="0"/>
              <a:pPr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7055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1141"/>
            <a:fld id="{73A454A5-9048-4DBC-8A5B-FD4D0F90F7A4}" type="slidenum">
              <a:rPr lang="es-ES" smtClean="0"/>
              <a:pPr defTabSz="971141"/>
              <a:t>1</a:t>
            </a:fld>
            <a:endParaRPr lang="es-ES" dirty="0" smtClean="0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928625" y="8758674"/>
            <a:ext cx="3005575" cy="46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28" tIns="48665" rIns="97328" bIns="48665" anchor="b"/>
          <a:lstStyle/>
          <a:p>
            <a:pPr algn="r" defTabSz="971141"/>
            <a:fld id="{E0733725-1A72-408A-8D77-D6477210AE77}" type="slidenum">
              <a:rPr lang="es-ES" b="0" i="0" u="none">
                <a:latin typeface="Times New Roman" pitchFamily="18" charset="0"/>
              </a:rPr>
              <a:pPr algn="r" defTabSz="971141"/>
              <a:t>1</a:t>
            </a:fld>
            <a:endParaRPr lang="es-ES" b="0" i="0" u="none" dirty="0">
              <a:latin typeface="Times New Roman" pitchFamily="18" charset="0"/>
            </a:endParaRPr>
          </a:p>
        </p:txBody>
      </p:sp>
      <p:sp>
        <p:nvSpPr>
          <p:cNvPr id="77828" name="Rectangle 7"/>
          <p:cNvSpPr txBox="1">
            <a:spLocks noGrp="1" noChangeArrowheads="1"/>
          </p:cNvSpPr>
          <p:nvPr/>
        </p:nvSpPr>
        <p:spPr bwMode="auto">
          <a:xfrm>
            <a:off x="3928625" y="8758674"/>
            <a:ext cx="3005575" cy="46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28" tIns="48665" rIns="97328" bIns="48665" anchor="b"/>
          <a:lstStyle/>
          <a:p>
            <a:pPr algn="r" defTabSz="969539"/>
            <a:fld id="{55E28C83-BFC8-42D1-AA57-E549A06F702B}" type="slidenum">
              <a:rPr lang="es-ES" b="0" i="0" u="none">
                <a:latin typeface="Times New Roman" pitchFamily="18" charset="0"/>
              </a:rPr>
              <a:pPr algn="r" defTabSz="969539"/>
              <a:t>1</a:t>
            </a:fld>
            <a:endParaRPr lang="es-ES" b="0" i="0" u="none" dirty="0">
              <a:latin typeface="Times New Roman" pitchFamily="18" charset="0"/>
            </a:endParaRPr>
          </a:p>
        </p:txBody>
      </p:sp>
      <p:sp>
        <p:nvSpPr>
          <p:cNvPr id="778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1141"/>
            <a:fld id="{D3B6959C-17B2-448A-8240-0EC85EEA1856}" type="slidenum">
              <a:rPr lang="es-ES" smtClean="0"/>
              <a:pPr defTabSz="971141"/>
              <a:t>18</a:t>
            </a:fld>
            <a:endParaRPr lang="es-ES" dirty="0" smtClean="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928625" y="8758674"/>
            <a:ext cx="3005575" cy="46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28" tIns="48665" rIns="97328" bIns="48665" anchor="b"/>
          <a:lstStyle/>
          <a:p>
            <a:pPr algn="r" defTabSz="971141"/>
            <a:fld id="{C1254DEC-3153-400B-ADDA-846C89D50560}" type="slidenum">
              <a:rPr lang="es-ES" b="0" i="0" u="none">
                <a:latin typeface="Times New Roman" pitchFamily="18" charset="0"/>
              </a:rPr>
              <a:pPr algn="r" defTabSz="971141"/>
              <a:t>18</a:t>
            </a:fld>
            <a:endParaRPr lang="es-ES" b="0" i="0" u="none" dirty="0">
              <a:latin typeface="Times New Roman" pitchFamily="18" charset="0"/>
            </a:endParaRPr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928625" y="8758674"/>
            <a:ext cx="3005575" cy="46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28" tIns="48665" rIns="97328" bIns="48665" anchor="b"/>
          <a:lstStyle/>
          <a:p>
            <a:pPr algn="r" defTabSz="969539"/>
            <a:fld id="{E097A363-EA17-401F-B02F-F94987B0DA92}" type="slidenum">
              <a:rPr lang="es-ES" b="0" i="0" u="none">
                <a:latin typeface="Times New Roman" pitchFamily="18" charset="0"/>
              </a:rPr>
              <a:pPr algn="r" defTabSz="969539"/>
              <a:t>18</a:t>
            </a:fld>
            <a:endParaRPr lang="es-ES" b="0" i="0" u="none" dirty="0">
              <a:latin typeface="Times New Roman" pitchFamily="18" charset="0"/>
            </a:endParaRPr>
          </a:p>
        </p:txBody>
      </p:sp>
      <p:sp>
        <p:nvSpPr>
          <p:cNvPr id="931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684" y="4380813"/>
            <a:ext cx="6472676" cy="44545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s-E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7149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8532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332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altLang="es-CO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1D1710-E439-4434-B482-591377E6F1D4}" type="slidenum">
              <a:rPr lang="es-ES" altLang="es-CO"/>
              <a:pPr>
                <a:spcBef>
                  <a:spcPct val="0"/>
                </a:spcBef>
              </a:pPr>
              <a:t>22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49274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3928625" y="8758674"/>
            <a:ext cx="3005575" cy="46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13" tIns="48357" rIns="96713" bIns="48357" anchor="b"/>
          <a:lstStyle/>
          <a:p>
            <a:pPr algn="r" defTabSz="966334"/>
            <a:fld id="{D394EA0D-3CA7-4D08-984B-6A2690917CC6}" type="slidenum">
              <a:rPr lang="es-CO" b="0" i="0" u="none">
                <a:latin typeface="Times New Roman" pitchFamily="18" charset="0"/>
              </a:rPr>
              <a:pPr algn="r" defTabSz="966334"/>
              <a:t>23</a:t>
            </a:fld>
            <a:endParaRPr lang="es-CO" b="0" i="0" u="none" dirty="0">
              <a:latin typeface="Times New Roman" pitchFamily="18" charset="0"/>
            </a:endParaRPr>
          </a:p>
        </p:txBody>
      </p:sp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1" y="1"/>
            <a:ext cx="1620" cy="1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575" tIns="46288" rIns="92575" bIns="46288" anchor="ctr"/>
          <a:lstStyle/>
          <a:p>
            <a:pPr algn="l"/>
            <a:endParaRPr lang="es-CO" i="0" dirty="0">
              <a:latin typeface="Tahoma" pitchFamily="34" charset="0"/>
            </a:endParaRPr>
          </a:p>
        </p:txBody>
      </p:sp>
      <p:sp>
        <p:nvSpPr>
          <p:cNvPr id="130052" name="Rectangle 2"/>
          <p:cNvSpPr>
            <a:spLocks noGrp="1" noChangeArrowheads="1"/>
          </p:cNvSpPr>
          <p:nvPr>
            <p:ph type="body"/>
          </p:nvPr>
        </p:nvSpPr>
        <p:spPr>
          <a:xfrm>
            <a:off x="693098" y="4376388"/>
            <a:ext cx="5549628" cy="4164057"/>
          </a:xfrm>
          <a:noFill/>
          <a:ln w="9360">
            <a:solidFill>
              <a:srgbClr val="000000"/>
            </a:solidFill>
            <a:round/>
          </a:ln>
        </p:spPr>
        <p:txBody>
          <a:bodyPr wrap="none" lIns="96713" tIns="48357" rIns="96713" bIns="48357" anchor="ctr"/>
          <a:lstStyle/>
          <a:p>
            <a:endParaRPr lang="es-CO" dirty="0" smtClean="0"/>
          </a:p>
        </p:txBody>
      </p:sp>
      <p:sp>
        <p:nvSpPr>
          <p:cNvPr id="130053" name="Text Box 3"/>
          <p:cNvSpPr txBox="1">
            <a:spLocks noChangeArrowheads="1"/>
          </p:cNvSpPr>
          <p:nvPr/>
        </p:nvSpPr>
        <p:spPr bwMode="auto">
          <a:xfrm>
            <a:off x="1" y="1"/>
            <a:ext cx="1620" cy="1475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89294" tIns="73987" rIns="89294" bIns="44830" anchor="b"/>
          <a:lstStyle/>
          <a:p>
            <a:pPr>
              <a:lnSpc>
                <a:spcPct val="87000"/>
              </a:lnSpc>
              <a:tabLst>
                <a:tab pos="0" algn="l"/>
                <a:tab pos="923065" algn="l"/>
                <a:tab pos="1849334" algn="l"/>
                <a:tab pos="2775604" algn="l"/>
                <a:tab pos="3700271" algn="l"/>
                <a:tab pos="4624937" algn="l"/>
                <a:tab pos="5554412" algn="l"/>
                <a:tab pos="6479079" algn="l"/>
                <a:tab pos="7403746" algn="l"/>
                <a:tab pos="8330015" algn="l"/>
                <a:tab pos="9256285" algn="l"/>
                <a:tab pos="10182554" algn="l"/>
              </a:tabLst>
            </a:pPr>
            <a:fld id="{BC5C775C-7FA9-4DF7-A4B2-36A37280DA29}" type="slidenum">
              <a:rPr lang="es-CO">
                <a:solidFill>
                  <a:srgbClr val="FFFFF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>
                <a:lnSpc>
                  <a:spcPct val="87000"/>
                </a:lnSpc>
                <a:tabLst>
                  <a:tab pos="0" algn="l"/>
                  <a:tab pos="923065" algn="l"/>
                  <a:tab pos="1849334" algn="l"/>
                  <a:tab pos="2775604" algn="l"/>
                  <a:tab pos="3700271" algn="l"/>
                  <a:tab pos="4624937" algn="l"/>
                  <a:tab pos="5554412" algn="l"/>
                  <a:tab pos="6479079" algn="l"/>
                  <a:tab pos="7403746" algn="l"/>
                  <a:tab pos="8330015" algn="l"/>
                  <a:tab pos="9256285" algn="l"/>
                  <a:tab pos="10182554" algn="l"/>
                </a:tabLst>
              </a:pPr>
              <a:t>23</a:t>
            </a:fld>
            <a:fld id="{F7B2A6E6-4191-442E-A743-6DD1900AA28F}" type="slidenum">
              <a:rPr lang="es-CO">
                <a:solidFill>
                  <a:srgbClr val="FFFFF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>
                <a:lnSpc>
                  <a:spcPct val="87000"/>
                </a:lnSpc>
                <a:tabLst>
                  <a:tab pos="0" algn="l"/>
                  <a:tab pos="923065" algn="l"/>
                  <a:tab pos="1849334" algn="l"/>
                  <a:tab pos="2775604" algn="l"/>
                  <a:tab pos="3700271" algn="l"/>
                  <a:tab pos="4624937" algn="l"/>
                  <a:tab pos="5554412" algn="l"/>
                  <a:tab pos="6479079" algn="l"/>
                  <a:tab pos="7403746" algn="l"/>
                  <a:tab pos="8330015" algn="l"/>
                  <a:tab pos="9256285" algn="l"/>
                  <a:tab pos="10182554" algn="l"/>
                </a:tabLst>
              </a:pPr>
              <a:t>23</a:t>
            </a:fld>
            <a:endParaRPr lang="es-CO" dirty="0">
              <a:solidFill>
                <a:srgbClr val="FFFFFF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0054" name="Text Box 4"/>
          <p:cNvSpPr txBox="1">
            <a:spLocks noChangeArrowheads="1"/>
          </p:cNvSpPr>
          <p:nvPr/>
        </p:nvSpPr>
        <p:spPr bwMode="auto">
          <a:xfrm>
            <a:off x="3928625" y="8758674"/>
            <a:ext cx="3005575" cy="4615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117" tIns="47381" rIns="91117" bIns="47381" anchor="b"/>
          <a:lstStyle/>
          <a:p>
            <a:pPr algn="r">
              <a:tabLst>
                <a:tab pos="0" algn="l"/>
                <a:tab pos="923065" algn="l"/>
                <a:tab pos="1849334" algn="l"/>
                <a:tab pos="2775604" algn="l"/>
                <a:tab pos="3700271" algn="l"/>
                <a:tab pos="4624937" algn="l"/>
                <a:tab pos="5554412" algn="l"/>
                <a:tab pos="6479079" algn="l"/>
                <a:tab pos="7403746" algn="l"/>
                <a:tab pos="8330015" algn="l"/>
                <a:tab pos="9256285" algn="l"/>
                <a:tab pos="10182554" algn="l"/>
              </a:tabLst>
            </a:pPr>
            <a:fld id="{8D75BD59-7762-4048-966F-FFC7446F86D9}" type="slidenum">
              <a:rPr lang="es-CO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23065" algn="l"/>
                  <a:tab pos="1849334" algn="l"/>
                  <a:tab pos="2775604" algn="l"/>
                  <a:tab pos="3700271" algn="l"/>
                  <a:tab pos="4624937" algn="l"/>
                  <a:tab pos="5554412" algn="l"/>
                  <a:tab pos="6479079" algn="l"/>
                  <a:tab pos="7403746" algn="l"/>
                  <a:tab pos="8330015" algn="l"/>
                  <a:tab pos="9256285" algn="l"/>
                  <a:tab pos="10182554" algn="l"/>
                </a:tabLst>
              </a:pPr>
              <a:t>23</a:t>
            </a:fld>
            <a:endParaRPr lang="es-CO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1141"/>
            <a:fld id="{E596F85D-D62F-4EF7-8DBA-EF906E0C6347}" type="slidenum">
              <a:rPr lang="es-ES" smtClean="0"/>
              <a:pPr defTabSz="971141"/>
              <a:t>2</a:t>
            </a:fld>
            <a:endParaRPr lang="es-ES" dirty="0" smtClean="0"/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3928625" y="8758674"/>
            <a:ext cx="3005575" cy="46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28" tIns="48665" rIns="97328" bIns="48665" anchor="b"/>
          <a:lstStyle/>
          <a:p>
            <a:pPr algn="r" defTabSz="971141"/>
            <a:fld id="{EB3D3AEA-4948-42CE-B3D8-ADD29D05F27E}" type="slidenum">
              <a:rPr lang="es-ES" b="0" i="0" u="none">
                <a:latin typeface="Times New Roman" pitchFamily="18" charset="0"/>
              </a:rPr>
              <a:pPr algn="r" defTabSz="971141"/>
              <a:t>2</a:t>
            </a:fld>
            <a:endParaRPr lang="es-ES" b="0" i="0" u="none" dirty="0">
              <a:latin typeface="Times New Roman" pitchFamily="18" charset="0"/>
            </a:endParaRPr>
          </a:p>
        </p:txBody>
      </p:sp>
      <p:sp>
        <p:nvSpPr>
          <p:cNvPr id="78852" name="Rectangle 7"/>
          <p:cNvSpPr txBox="1">
            <a:spLocks noGrp="1" noChangeArrowheads="1"/>
          </p:cNvSpPr>
          <p:nvPr/>
        </p:nvSpPr>
        <p:spPr bwMode="auto">
          <a:xfrm>
            <a:off x="3928625" y="8758674"/>
            <a:ext cx="3005575" cy="46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28" tIns="48665" rIns="97328" bIns="48665" anchor="b"/>
          <a:lstStyle/>
          <a:p>
            <a:pPr algn="r" defTabSz="969539"/>
            <a:fld id="{8B687516-DED0-4CA8-98B3-81C5570BB50E}" type="slidenum">
              <a:rPr lang="es-ES" b="0" i="0" u="none">
                <a:latin typeface="Times New Roman" pitchFamily="18" charset="0"/>
              </a:rPr>
              <a:pPr algn="r" defTabSz="969539"/>
              <a:t>2</a:t>
            </a:fld>
            <a:endParaRPr lang="es-ES" b="0" i="0" u="none" dirty="0">
              <a:latin typeface="Times New Roman" pitchFamily="18" charset="0"/>
            </a:endParaRPr>
          </a:p>
        </p:txBody>
      </p:sp>
      <p:sp>
        <p:nvSpPr>
          <p:cNvPr id="788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A33CE-FA06-4D4C-8068-D0862C8492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63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928625" y="8758674"/>
            <a:ext cx="3005575" cy="46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28" tIns="48665" rIns="97328" bIns="48665" anchor="b"/>
          <a:lstStyle/>
          <a:p>
            <a:pPr algn="r" defTabSz="971141"/>
            <a:fld id="{4044610E-F6D1-4B3B-B01B-DADF51E10AB7}" type="slidenum">
              <a:rPr lang="es-CO" b="0" i="0" u="none">
                <a:latin typeface="Times New Roman" pitchFamily="18" charset="0"/>
              </a:rPr>
              <a:pPr algn="r" defTabSz="971141"/>
              <a:t>7</a:t>
            </a:fld>
            <a:endParaRPr lang="es-CO" b="0" i="0" u="none" dirty="0">
              <a:latin typeface="Times New Roman" pitchFamily="18" charset="0"/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3930245" y="8760150"/>
            <a:ext cx="3005575" cy="46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366" tIns="47683" rIns="95366" bIns="47683" anchor="b"/>
          <a:lstStyle/>
          <a:p>
            <a:pPr algn="r">
              <a:tabLst>
                <a:tab pos="0" algn="l"/>
                <a:tab pos="931077" algn="l"/>
                <a:tab pos="1862154" algn="l"/>
                <a:tab pos="2793231" algn="l"/>
                <a:tab pos="3724309" algn="l"/>
                <a:tab pos="4656987" algn="l"/>
                <a:tab pos="5588066" algn="l"/>
                <a:tab pos="6519142" algn="l"/>
                <a:tab pos="7451822" algn="l"/>
                <a:tab pos="8384501" algn="l"/>
                <a:tab pos="9315579" algn="l"/>
                <a:tab pos="10246656" algn="l"/>
              </a:tabLst>
            </a:pPr>
            <a:fld id="{BF51673F-7B6E-4491-BBA7-F4257A03351F}" type="slidenum">
              <a:rPr lang="es-ES_tradnl" i="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931077" algn="l"/>
                  <a:tab pos="1862154" algn="l"/>
                  <a:tab pos="2793231" algn="l"/>
                  <a:tab pos="3724309" algn="l"/>
                  <a:tab pos="4656987" algn="l"/>
                  <a:tab pos="5588066" algn="l"/>
                  <a:tab pos="6519142" algn="l"/>
                  <a:tab pos="7451822" algn="l"/>
                  <a:tab pos="8384501" algn="l"/>
                  <a:tab pos="9315579" algn="l"/>
                  <a:tab pos="10246656" algn="l"/>
                </a:tabLst>
              </a:pPr>
              <a:t>7</a:t>
            </a:fld>
            <a:endParaRPr lang="es-ES_tradnl" i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1170816" y="691553"/>
            <a:ext cx="4594190" cy="34577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65" tIns="46583" rIns="93165" bIns="46583" anchor="ctr"/>
          <a:lstStyle/>
          <a:p>
            <a:pPr algn="l"/>
            <a:endParaRPr lang="es-CO" i="0" dirty="0">
              <a:latin typeface="Tahoma" pitchFamily="34" charset="0"/>
            </a:endParaRP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/>
          </p:nvPr>
        </p:nvSpPr>
        <p:spPr>
          <a:xfrm>
            <a:off x="693098" y="4379337"/>
            <a:ext cx="5549628" cy="4150786"/>
          </a:xfrm>
          <a:noFill/>
          <a:ln/>
        </p:spPr>
        <p:txBody>
          <a:bodyPr wrap="none" anchor="ctr"/>
          <a:lstStyle/>
          <a:p>
            <a:endParaRPr lang="es-CO" dirty="0" smtClean="0"/>
          </a:p>
        </p:txBody>
      </p:sp>
      <p:sp>
        <p:nvSpPr>
          <p:cNvPr id="86022" name="Text Box 4"/>
          <p:cNvSpPr txBox="1">
            <a:spLocks noChangeArrowheads="1"/>
          </p:cNvSpPr>
          <p:nvPr/>
        </p:nvSpPr>
        <p:spPr bwMode="auto">
          <a:xfrm>
            <a:off x="3930245" y="8760150"/>
            <a:ext cx="3005575" cy="46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366" tIns="47683" rIns="95366" bIns="47683" anchor="b"/>
          <a:lstStyle/>
          <a:p>
            <a:pPr algn="r">
              <a:tabLst>
                <a:tab pos="0" algn="l"/>
                <a:tab pos="931077" algn="l"/>
                <a:tab pos="1862154" algn="l"/>
                <a:tab pos="2793231" algn="l"/>
                <a:tab pos="3724309" algn="l"/>
                <a:tab pos="4656987" algn="l"/>
                <a:tab pos="5588066" algn="l"/>
                <a:tab pos="6519142" algn="l"/>
                <a:tab pos="7451822" algn="l"/>
                <a:tab pos="8384501" algn="l"/>
                <a:tab pos="9315579" algn="l"/>
                <a:tab pos="10246656" algn="l"/>
              </a:tabLst>
            </a:pPr>
            <a:fld id="{4BF25AB8-1F43-4653-88D6-917E37F698A2}" type="slidenum">
              <a:rPr lang="es-ES_tradnl" i="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931077" algn="l"/>
                  <a:tab pos="1862154" algn="l"/>
                  <a:tab pos="2793231" algn="l"/>
                  <a:tab pos="3724309" algn="l"/>
                  <a:tab pos="4656987" algn="l"/>
                  <a:tab pos="5588066" algn="l"/>
                  <a:tab pos="6519142" algn="l"/>
                  <a:tab pos="7451822" algn="l"/>
                  <a:tab pos="8384501" algn="l"/>
                  <a:tab pos="9315579" algn="l"/>
                  <a:tab pos="10246656" algn="l"/>
                </a:tabLst>
              </a:pPr>
              <a:t>7</a:t>
            </a:fld>
            <a:endParaRPr lang="es-ES_tradnl" i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023" name="Text Box 5"/>
          <p:cNvSpPr txBox="1">
            <a:spLocks noChangeArrowheads="1"/>
          </p:cNvSpPr>
          <p:nvPr/>
        </p:nvSpPr>
        <p:spPr bwMode="auto">
          <a:xfrm>
            <a:off x="3928625" y="8758674"/>
            <a:ext cx="3005575" cy="4615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697" tIns="47683" rIns="91697" bIns="47683" anchor="b"/>
          <a:lstStyle/>
          <a:p>
            <a:pPr algn="r">
              <a:tabLst>
                <a:tab pos="0" algn="l"/>
                <a:tab pos="931077" algn="l"/>
                <a:tab pos="1862154" algn="l"/>
                <a:tab pos="2793231" algn="l"/>
                <a:tab pos="3724309" algn="l"/>
                <a:tab pos="4656987" algn="l"/>
                <a:tab pos="5588066" algn="l"/>
                <a:tab pos="6519142" algn="l"/>
                <a:tab pos="7451822" algn="l"/>
                <a:tab pos="8384501" algn="l"/>
                <a:tab pos="9315579" algn="l"/>
                <a:tab pos="10246656" algn="l"/>
              </a:tabLst>
            </a:pPr>
            <a:fld id="{363A927A-6136-4487-878C-BC3A8C1C9B3F}" type="slidenum">
              <a:rPr lang="es-CO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31077" algn="l"/>
                  <a:tab pos="1862154" algn="l"/>
                  <a:tab pos="2793231" algn="l"/>
                  <a:tab pos="3724309" algn="l"/>
                  <a:tab pos="4656987" algn="l"/>
                  <a:tab pos="5588066" algn="l"/>
                  <a:tab pos="6519142" algn="l"/>
                  <a:tab pos="7451822" algn="l"/>
                  <a:tab pos="8384501" algn="l"/>
                  <a:tab pos="9315579" algn="l"/>
                  <a:tab pos="10246656" algn="l"/>
                </a:tabLst>
              </a:pPr>
              <a:t>7</a:t>
            </a:fld>
            <a:endParaRPr lang="es-CO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1141"/>
            <a:fld id="{3B511FBA-0220-440F-B4A1-E10358512F17}" type="slidenum">
              <a:rPr lang="es-CO" smtClean="0"/>
              <a:pPr defTabSz="971141"/>
              <a:t>8</a:t>
            </a:fld>
            <a:endParaRPr lang="es-CO" dirty="0" smtClean="0"/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3928625" y="8758674"/>
            <a:ext cx="3005575" cy="4615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697" tIns="47683" rIns="91697" bIns="47683" anchor="b"/>
          <a:lstStyle/>
          <a:p>
            <a:pPr algn="r">
              <a:tabLst>
                <a:tab pos="0" algn="l"/>
                <a:tab pos="931077" algn="l"/>
                <a:tab pos="1862154" algn="l"/>
                <a:tab pos="2793231" algn="l"/>
                <a:tab pos="3724309" algn="l"/>
                <a:tab pos="4656987" algn="l"/>
                <a:tab pos="5588066" algn="l"/>
                <a:tab pos="6519142" algn="l"/>
                <a:tab pos="7451822" algn="l"/>
                <a:tab pos="8384501" algn="l"/>
                <a:tab pos="9315579" algn="l"/>
                <a:tab pos="10246656" algn="l"/>
              </a:tabLst>
            </a:pPr>
            <a:fld id="{17A59996-CE9D-450F-8254-8F94BA697885}" type="slidenum">
              <a:rPr lang="es-ES_tradnl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31077" algn="l"/>
                  <a:tab pos="1862154" algn="l"/>
                  <a:tab pos="2793231" algn="l"/>
                  <a:tab pos="3724309" algn="l"/>
                  <a:tab pos="4656987" algn="l"/>
                  <a:tab pos="5588066" algn="l"/>
                  <a:tab pos="6519142" algn="l"/>
                  <a:tab pos="7451822" algn="l"/>
                  <a:tab pos="8384501" algn="l"/>
                  <a:tab pos="9315579" algn="l"/>
                  <a:tab pos="10246656" algn="l"/>
                </a:tabLst>
              </a:pPr>
              <a:t>8</a:t>
            </a:fld>
            <a:endParaRPr lang="es-ES_tradnl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7044" name="Text Box 2"/>
          <p:cNvSpPr txBox="1">
            <a:spLocks noChangeArrowheads="1"/>
          </p:cNvSpPr>
          <p:nvPr/>
        </p:nvSpPr>
        <p:spPr bwMode="auto">
          <a:xfrm>
            <a:off x="3930245" y="8760150"/>
            <a:ext cx="3005575" cy="46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366" tIns="47683" rIns="95366" bIns="47683" anchor="b"/>
          <a:lstStyle/>
          <a:p>
            <a:pPr algn="r">
              <a:tabLst>
                <a:tab pos="0" algn="l"/>
                <a:tab pos="931077" algn="l"/>
                <a:tab pos="1862154" algn="l"/>
                <a:tab pos="2793231" algn="l"/>
                <a:tab pos="3724309" algn="l"/>
                <a:tab pos="4656987" algn="l"/>
                <a:tab pos="5588066" algn="l"/>
                <a:tab pos="6519142" algn="l"/>
                <a:tab pos="7451822" algn="l"/>
                <a:tab pos="8384501" algn="l"/>
                <a:tab pos="9315579" algn="l"/>
                <a:tab pos="10246656" algn="l"/>
              </a:tabLst>
            </a:pPr>
            <a:fld id="{4695B3FB-789B-4FC9-8F0D-319E0BDDE6C2}" type="slidenum">
              <a:rPr lang="es-ES_tradnl" i="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931077" algn="l"/>
                  <a:tab pos="1862154" algn="l"/>
                  <a:tab pos="2793231" algn="l"/>
                  <a:tab pos="3724309" algn="l"/>
                  <a:tab pos="4656987" algn="l"/>
                  <a:tab pos="5588066" algn="l"/>
                  <a:tab pos="6519142" algn="l"/>
                  <a:tab pos="7451822" algn="l"/>
                  <a:tab pos="8384501" algn="l"/>
                  <a:tab pos="9315579" algn="l"/>
                  <a:tab pos="10246656" algn="l"/>
                </a:tabLst>
              </a:pPr>
              <a:t>8</a:t>
            </a:fld>
            <a:endParaRPr lang="es-ES_tradnl" i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7045" name="Text Box 3"/>
          <p:cNvSpPr txBox="1">
            <a:spLocks noChangeArrowheads="1"/>
          </p:cNvSpPr>
          <p:nvPr/>
        </p:nvSpPr>
        <p:spPr bwMode="auto">
          <a:xfrm>
            <a:off x="1169196" y="691553"/>
            <a:ext cx="4599049" cy="34577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65" tIns="46583" rIns="93165" bIns="46583" anchor="ctr"/>
          <a:lstStyle/>
          <a:p>
            <a:endParaRPr lang="es-CO" i="0" dirty="0"/>
          </a:p>
        </p:txBody>
      </p:sp>
      <p:sp>
        <p:nvSpPr>
          <p:cNvPr id="87046" name="Rectangle 4"/>
          <p:cNvSpPr>
            <a:spLocks noGrp="1" noChangeArrowheads="1"/>
          </p:cNvSpPr>
          <p:nvPr>
            <p:ph type="body"/>
          </p:nvPr>
        </p:nvSpPr>
        <p:spPr>
          <a:xfrm>
            <a:off x="694717" y="4379337"/>
            <a:ext cx="5546388" cy="4150786"/>
          </a:xfrm>
          <a:noFill/>
          <a:ln/>
        </p:spPr>
        <p:txBody>
          <a:bodyPr wrap="none" anchor="ctr"/>
          <a:lstStyle/>
          <a:p>
            <a:endParaRPr lang="es-CO" dirty="0" smtClean="0"/>
          </a:p>
        </p:txBody>
      </p:sp>
      <p:sp>
        <p:nvSpPr>
          <p:cNvPr id="87047" name="Text Box 5"/>
          <p:cNvSpPr txBox="1">
            <a:spLocks noChangeArrowheads="1"/>
          </p:cNvSpPr>
          <p:nvPr/>
        </p:nvSpPr>
        <p:spPr bwMode="auto">
          <a:xfrm>
            <a:off x="3928625" y="8758674"/>
            <a:ext cx="3005575" cy="4615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697" tIns="47683" rIns="91697" bIns="47683" anchor="b"/>
          <a:lstStyle/>
          <a:p>
            <a:pPr algn="r">
              <a:tabLst>
                <a:tab pos="0" algn="l"/>
                <a:tab pos="931077" algn="l"/>
                <a:tab pos="1862154" algn="l"/>
                <a:tab pos="2793231" algn="l"/>
                <a:tab pos="3724309" algn="l"/>
                <a:tab pos="4656987" algn="l"/>
                <a:tab pos="5588066" algn="l"/>
                <a:tab pos="6519142" algn="l"/>
                <a:tab pos="7451822" algn="l"/>
                <a:tab pos="8384501" algn="l"/>
                <a:tab pos="9315579" algn="l"/>
                <a:tab pos="10246656" algn="l"/>
              </a:tabLst>
            </a:pPr>
            <a:fld id="{0CCB5F20-297C-4DC0-A494-6621D1C7B5FB}" type="slidenum">
              <a:rPr lang="es-CO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31077" algn="l"/>
                  <a:tab pos="1862154" algn="l"/>
                  <a:tab pos="2793231" algn="l"/>
                  <a:tab pos="3724309" algn="l"/>
                  <a:tab pos="4656987" algn="l"/>
                  <a:tab pos="5588066" algn="l"/>
                  <a:tab pos="6519142" algn="l"/>
                  <a:tab pos="7451822" algn="l"/>
                  <a:tab pos="8384501" algn="l"/>
                  <a:tab pos="9315579" algn="l"/>
                  <a:tab pos="10246656" algn="l"/>
                </a:tabLst>
              </a:pPr>
              <a:t>8</a:t>
            </a:fld>
            <a:endParaRPr lang="es-CO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358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1001"/>
            <a:fld id="{A339C2D8-832D-470B-BA7F-D6F7F384FA6D}" type="slidenum">
              <a:rPr lang="es-CO" smtClean="0"/>
              <a:pPr defTabSz="971001"/>
              <a:t>9</a:t>
            </a:fld>
            <a:endParaRPr lang="es-CO" dirty="0" smtClean="0"/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3928627" y="8758674"/>
            <a:ext cx="3005575" cy="4615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986" tIns="47311" rIns="94986" bIns="47311" anchor="b"/>
          <a:lstStyle/>
          <a:p>
            <a:pPr algn="r">
              <a:tabLst>
                <a:tab pos="0" algn="l"/>
                <a:tab pos="930944" algn="l"/>
                <a:tab pos="1861886" algn="l"/>
                <a:tab pos="2792830" algn="l"/>
                <a:tab pos="3723773" algn="l"/>
                <a:tab pos="4656318" algn="l"/>
                <a:tab pos="5587262" algn="l"/>
                <a:tab pos="6518205" algn="l"/>
                <a:tab pos="7450751" algn="l"/>
                <a:tab pos="8383296" algn="l"/>
                <a:tab pos="9314241" algn="l"/>
                <a:tab pos="10245183" algn="l"/>
              </a:tabLst>
            </a:pPr>
            <a:fld id="{E16266E3-03C0-4CAC-960A-65FC02CC061C}" type="slidenum">
              <a:rPr lang="es-CO" sz="1300">
                <a:solidFill>
                  <a:srgbClr val="000000"/>
                </a:solidFill>
                <a:latin typeface="Arial" charset="0"/>
              </a:rPr>
              <a:pPr algn="r">
                <a:tabLst>
                  <a:tab pos="0" algn="l"/>
                  <a:tab pos="930944" algn="l"/>
                  <a:tab pos="1861886" algn="l"/>
                  <a:tab pos="2792830" algn="l"/>
                  <a:tab pos="3723773" algn="l"/>
                  <a:tab pos="4656318" algn="l"/>
                  <a:tab pos="5587262" algn="l"/>
                  <a:tab pos="6518205" algn="l"/>
                  <a:tab pos="7450751" algn="l"/>
                  <a:tab pos="8383296" algn="l"/>
                  <a:tab pos="9314241" algn="l"/>
                  <a:tab pos="10245183" algn="l"/>
                </a:tabLst>
              </a:pPr>
              <a:t>9</a:t>
            </a:fld>
            <a:endParaRPr lang="es-CO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284" name="Text Box 2"/>
          <p:cNvSpPr txBox="1">
            <a:spLocks noChangeArrowheads="1"/>
          </p:cNvSpPr>
          <p:nvPr/>
        </p:nvSpPr>
        <p:spPr bwMode="auto">
          <a:xfrm>
            <a:off x="3930246" y="8760151"/>
            <a:ext cx="3005575" cy="46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352" tIns="47676" rIns="95352" bIns="47676" anchor="b"/>
          <a:lstStyle/>
          <a:p>
            <a:pPr algn="r">
              <a:tabLst>
                <a:tab pos="0" algn="l"/>
                <a:tab pos="930944" algn="l"/>
                <a:tab pos="1861886" algn="l"/>
                <a:tab pos="2792830" algn="l"/>
                <a:tab pos="3723773" algn="l"/>
                <a:tab pos="4656318" algn="l"/>
                <a:tab pos="5587262" algn="l"/>
                <a:tab pos="6518205" algn="l"/>
                <a:tab pos="7450751" algn="l"/>
                <a:tab pos="8383296" algn="l"/>
                <a:tab pos="9314241" algn="l"/>
                <a:tab pos="10245183" algn="l"/>
              </a:tabLst>
            </a:pPr>
            <a:fld id="{E11201B0-8C09-49D7-9FB0-C16C8C7C6B1F}" type="slidenum">
              <a:rPr lang="es-ES_tradnl" i="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930944" algn="l"/>
                  <a:tab pos="1861886" algn="l"/>
                  <a:tab pos="2792830" algn="l"/>
                  <a:tab pos="3723773" algn="l"/>
                  <a:tab pos="4656318" algn="l"/>
                  <a:tab pos="5587262" algn="l"/>
                  <a:tab pos="6518205" algn="l"/>
                  <a:tab pos="7450751" algn="l"/>
                  <a:tab pos="8383296" algn="l"/>
                  <a:tab pos="9314241" algn="l"/>
                  <a:tab pos="10245183" algn="l"/>
                </a:tabLst>
              </a:pPr>
              <a:t>9</a:t>
            </a:fld>
            <a:endParaRPr lang="es-ES_tradnl" i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1170817" y="690081"/>
            <a:ext cx="4599049" cy="34592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52" tIns="46577" rIns="93152" bIns="46577" anchor="ctr"/>
          <a:lstStyle/>
          <a:p>
            <a:endParaRPr lang="es-CO" i="0" dirty="0"/>
          </a:p>
        </p:txBody>
      </p:sp>
      <p:sp>
        <p:nvSpPr>
          <p:cNvPr id="97286" name="Rectangle 4"/>
          <p:cNvSpPr>
            <a:spLocks noGrp="1" noChangeArrowheads="1"/>
          </p:cNvSpPr>
          <p:nvPr>
            <p:ph type="body"/>
          </p:nvPr>
        </p:nvSpPr>
        <p:spPr>
          <a:xfrm>
            <a:off x="694718" y="4379337"/>
            <a:ext cx="5546388" cy="4150786"/>
          </a:xfrm>
          <a:noFill/>
          <a:ln/>
        </p:spPr>
        <p:txBody>
          <a:bodyPr wrap="none" anchor="ctr"/>
          <a:lstStyle/>
          <a:p>
            <a:endParaRPr lang="es-CO" dirty="0" smtClean="0"/>
          </a:p>
        </p:txBody>
      </p:sp>
      <p:sp>
        <p:nvSpPr>
          <p:cNvPr id="97287" name="Text Box 5"/>
          <p:cNvSpPr txBox="1">
            <a:spLocks noChangeArrowheads="1"/>
          </p:cNvSpPr>
          <p:nvPr/>
        </p:nvSpPr>
        <p:spPr bwMode="auto">
          <a:xfrm>
            <a:off x="3928627" y="8758674"/>
            <a:ext cx="3005575" cy="4615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685" tIns="47676" rIns="91685" bIns="47676" anchor="b"/>
          <a:lstStyle/>
          <a:p>
            <a:pPr algn="r">
              <a:tabLst>
                <a:tab pos="0" algn="l"/>
                <a:tab pos="930944" algn="l"/>
                <a:tab pos="1861886" algn="l"/>
                <a:tab pos="2792830" algn="l"/>
                <a:tab pos="3723773" algn="l"/>
                <a:tab pos="4656318" algn="l"/>
                <a:tab pos="5587262" algn="l"/>
                <a:tab pos="6518205" algn="l"/>
                <a:tab pos="7450751" algn="l"/>
                <a:tab pos="8383296" algn="l"/>
                <a:tab pos="9314241" algn="l"/>
                <a:tab pos="10245183" algn="l"/>
              </a:tabLst>
            </a:pPr>
            <a:fld id="{64C94617-6DFC-4E43-86D2-A5BE6D756546}" type="slidenum">
              <a:rPr lang="es-CO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30944" algn="l"/>
                  <a:tab pos="1861886" algn="l"/>
                  <a:tab pos="2792830" algn="l"/>
                  <a:tab pos="3723773" algn="l"/>
                  <a:tab pos="4656318" algn="l"/>
                  <a:tab pos="5587262" algn="l"/>
                  <a:tab pos="6518205" algn="l"/>
                  <a:tab pos="7450751" algn="l"/>
                  <a:tab pos="8383296" algn="l"/>
                  <a:tab pos="9314241" algn="l"/>
                  <a:tab pos="10245183" algn="l"/>
                </a:tabLst>
              </a:pPr>
              <a:t>9</a:t>
            </a:fld>
            <a:endParaRPr lang="es-CO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1055">
              <a:tabLst>
                <a:tab pos="673009" algn="l"/>
                <a:tab pos="1349222" algn="l"/>
                <a:tab pos="2025434" algn="l"/>
                <a:tab pos="2700047" algn="l"/>
              </a:tabLst>
            </a:pPr>
            <a:fld id="{66790CC5-CFF6-435E-948D-6A3EEF6E0251}" type="slidenum">
              <a:rPr lang="es-CO" smtClean="0">
                <a:cs typeface="DejaVu Sans" pitchFamily="34" charset="0"/>
              </a:rPr>
              <a:pPr defTabSz="971055">
                <a:tabLst>
                  <a:tab pos="673009" algn="l"/>
                  <a:tab pos="1349222" algn="l"/>
                  <a:tab pos="2025434" algn="l"/>
                  <a:tab pos="2700047" algn="l"/>
                </a:tabLst>
              </a:pPr>
              <a:t>10</a:t>
            </a:fld>
            <a:endParaRPr lang="es-CO" dirty="0" smtClean="0">
              <a:cs typeface="DejaVu Sans" pitchFamily="34" charset="0"/>
            </a:endParaRPr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693" y="702222"/>
            <a:ext cx="4599246" cy="3457575"/>
          </a:xfrm>
          <a:solidFill>
            <a:srgbClr val="FFFFFF"/>
          </a:solidFill>
          <a:ln/>
        </p:spPr>
      </p:sp>
      <p:sp>
        <p:nvSpPr>
          <p:cNvPr id="99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4718" y="4379337"/>
            <a:ext cx="5544768" cy="4071162"/>
          </a:xfrm>
          <a:noFill/>
          <a:ln/>
        </p:spPr>
        <p:txBody>
          <a:bodyPr wrap="none" anchor="ctr"/>
          <a:lstStyle/>
          <a:p>
            <a:endParaRPr lang="es-CO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1141"/>
            <a:fld id="{3B511FBA-0220-440F-B4A1-E10358512F17}" type="slidenum">
              <a:rPr lang="es-CO" smtClean="0"/>
              <a:pPr defTabSz="971141"/>
              <a:t>11</a:t>
            </a:fld>
            <a:endParaRPr lang="es-CO" dirty="0" smtClean="0"/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3928625" y="8758674"/>
            <a:ext cx="3005575" cy="4615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697" tIns="47683" rIns="91697" bIns="47683" anchor="b"/>
          <a:lstStyle/>
          <a:p>
            <a:pPr algn="r">
              <a:tabLst>
                <a:tab pos="0" algn="l"/>
                <a:tab pos="931077" algn="l"/>
                <a:tab pos="1862154" algn="l"/>
                <a:tab pos="2793231" algn="l"/>
                <a:tab pos="3724309" algn="l"/>
                <a:tab pos="4656987" algn="l"/>
                <a:tab pos="5588066" algn="l"/>
                <a:tab pos="6519142" algn="l"/>
                <a:tab pos="7451822" algn="l"/>
                <a:tab pos="8384501" algn="l"/>
                <a:tab pos="9315579" algn="l"/>
                <a:tab pos="10246656" algn="l"/>
              </a:tabLst>
            </a:pPr>
            <a:fld id="{17A59996-CE9D-450F-8254-8F94BA697885}" type="slidenum">
              <a:rPr lang="es-ES_tradnl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31077" algn="l"/>
                  <a:tab pos="1862154" algn="l"/>
                  <a:tab pos="2793231" algn="l"/>
                  <a:tab pos="3724309" algn="l"/>
                  <a:tab pos="4656987" algn="l"/>
                  <a:tab pos="5588066" algn="l"/>
                  <a:tab pos="6519142" algn="l"/>
                  <a:tab pos="7451822" algn="l"/>
                  <a:tab pos="8384501" algn="l"/>
                  <a:tab pos="9315579" algn="l"/>
                  <a:tab pos="10246656" algn="l"/>
                </a:tabLst>
              </a:pPr>
              <a:t>11</a:t>
            </a:fld>
            <a:endParaRPr lang="es-ES_tradnl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7044" name="Text Box 2"/>
          <p:cNvSpPr txBox="1">
            <a:spLocks noChangeArrowheads="1"/>
          </p:cNvSpPr>
          <p:nvPr/>
        </p:nvSpPr>
        <p:spPr bwMode="auto">
          <a:xfrm>
            <a:off x="3930245" y="8760150"/>
            <a:ext cx="3005575" cy="46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366" tIns="47683" rIns="95366" bIns="47683" anchor="b"/>
          <a:lstStyle/>
          <a:p>
            <a:pPr algn="r">
              <a:tabLst>
                <a:tab pos="0" algn="l"/>
                <a:tab pos="931077" algn="l"/>
                <a:tab pos="1862154" algn="l"/>
                <a:tab pos="2793231" algn="l"/>
                <a:tab pos="3724309" algn="l"/>
                <a:tab pos="4656987" algn="l"/>
                <a:tab pos="5588066" algn="l"/>
                <a:tab pos="6519142" algn="l"/>
                <a:tab pos="7451822" algn="l"/>
                <a:tab pos="8384501" algn="l"/>
                <a:tab pos="9315579" algn="l"/>
                <a:tab pos="10246656" algn="l"/>
              </a:tabLst>
            </a:pPr>
            <a:fld id="{4695B3FB-789B-4FC9-8F0D-319E0BDDE6C2}" type="slidenum">
              <a:rPr lang="es-ES_tradnl" i="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931077" algn="l"/>
                  <a:tab pos="1862154" algn="l"/>
                  <a:tab pos="2793231" algn="l"/>
                  <a:tab pos="3724309" algn="l"/>
                  <a:tab pos="4656987" algn="l"/>
                  <a:tab pos="5588066" algn="l"/>
                  <a:tab pos="6519142" algn="l"/>
                  <a:tab pos="7451822" algn="l"/>
                  <a:tab pos="8384501" algn="l"/>
                  <a:tab pos="9315579" algn="l"/>
                  <a:tab pos="10246656" algn="l"/>
                </a:tabLst>
              </a:pPr>
              <a:t>11</a:t>
            </a:fld>
            <a:endParaRPr lang="es-ES_tradnl" i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7045" name="Text Box 3"/>
          <p:cNvSpPr txBox="1">
            <a:spLocks noChangeArrowheads="1"/>
          </p:cNvSpPr>
          <p:nvPr/>
        </p:nvSpPr>
        <p:spPr bwMode="auto">
          <a:xfrm>
            <a:off x="1169196" y="691553"/>
            <a:ext cx="4599049" cy="34577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65" tIns="46583" rIns="93165" bIns="46583" anchor="ctr"/>
          <a:lstStyle/>
          <a:p>
            <a:endParaRPr lang="es-CO" i="0" dirty="0"/>
          </a:p>
        </p:txBody>
      </p:sp>
      <p:sp>
        <p:nvSpPr>
          <p:cNvPr id="87046" name="Rectangle 4"/>
          <p:cNvSpPr>
            <a:spLocks noGrp="1" noChangeArrowheads="1"/>
          </p:cNvSpPr>
          <p:nvPr>
            <p:ph type="body"/>
          </p:nvPr>
        </p:nvSpPr>
        <p:spPr>
          <a:xfrm>
            <a:off x="694717" y="4379337"/>
            <a:ext cx="5546388" cy="4150786"/>
          </a:xfrm>
          <a:noFill/>
          <a:ln/>
        </p:spPr>
        <p:txBody>
          <a:bodyPr wrap="none" anchor="ctr"/>
          <a:lstStyle/>
          <a:p>
            <a:endParaRPr lang="es-CO" dirty="0" smtClean="0"/>
          </a:p>
        </p:txBody>
      </p:sp>
      <p:sp>
        <p:nvSpPr>
          <p:cNvPr id="87047" name="Text Box 5"/>
          <p:cNvSpPr txBox="1">
            <a:spLocks noChangeArrowheads="1"/>
          </p:cNvSpPr>
          <p:nvPr/>
        </p:nvSpPr>
        <p:spPr bwMode="auto">
          <a:xfrm>
            <a:off x="3928625" y="8758674"/>
            <a:ext cx="3005575" cy="4615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697" tIns="47683" rIns="91697" bIns="47683" anchor="b"/>
          <a:lstStyle/>
          <a:p>
            <a:pPr algn="r">
              <a:tabLst>
                <a:tab pos="0" algn="l"/>
                <a:tab pos="931077" algn="l"/>
                <a:tab pos="1862154" algn="l"/>
                <a:tab pos="2793231" algn="l"/>
                <a:tab pos="3724309" algn="l"/>
                <a:tab pos="4656987" algn="l"/>
                <a:tab pos="5588066" algn="l"/>
                <a:tab pos="6519142" algn="l"/>
                <a:tab pos="7451822" algn="l"/>
                <a:tab pos="8384501" algn="l"/>
                <a:tab pos="9315579" algn="l"/>
                <a:tab pos="10246656" algn="l"/>
              </a:tabLst>
            </a:pPr>
            <a:fld id="{0CCB5F20-297C-4DC0-A494-6621D1C7B5FB}" type="slidenum">
              <a:rPr lang="es-CO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31077" algn="l"/>
                  <a:tab pos="1862154" algn="l"/>
                  <a:tab pos="2793231" algn="l"/>
                  <a:tab pos="3724309" algn="l"/>
                  <a:tab pos="4656987" algn="l"/>
                  <a:tab pos="5588066" algn="l"/>
                  <a:tab pos="6519142" algn="l"/>
                  <a:tab pos="7451822" algn="l"/>
                  <a:tab pos="8384501" algn="l"/>
                  <a:tab pos="9315579" algn="l"/>
                  <a:tab pos="10246656" algn="l"/>
                </a:tabLst>
              </a:pPr>
              <a:t>11</a:t>
            </a:fld>
            <a:endParaRPr lang="es-CO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928626" y="8758674"/>
            <a:ext cx="3005575" cy="46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20" tIns="48660" rIns="97320" bIns="48660" anchor="b"/>
          <a:lstStyle/>
          <a:p>
            <a:pPr algn="r" defTabSz="971055"/>
            <a:fld id="{8D3DA696-BFEC-461D-8A73-7C205EA21A12}" type="slidenum">
              <a:rPr lang="es-ES" b="0" i="0" u="none">
                <a:latin typeface="Times New Roman" pitchFamily="18" charset="0"/>
              </a:rPr>
              <a:pPr algn="r" defTabSz="971055"/>
              <a:t>14</a:t>
            </a:fld>
            <a:endParaRPr lang="es-ES" b="0" i="0" u="none" dirty="0">
              <a:latin typeface="Times New Roman" pitchFamily="18" charset="0"/>
            </a:endParaRPr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928626" y="8758674"/>
            <a:ext cx="3005575" cy="46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20" tIns="48660" rIns="97320" bIns="48660" anchor="b"/>
          <a:lstStyle/>
          <a:p>
            <a:pPr algn="r" defTabSz="969454"/>
            <a:fld id="{A38ACFB5-CA6F-4D20-869F-590F024C7AB2}" type="slidenum">
              <a:rPr lang="es-ES">
                <a:latin typeface="Times New Roman" pitchFamily="18" charset="0"/>
              </a:rPr>
              <a:pPr algn="r" defTabSz="969454"/>
              <a:t>14</a:t>
            </a:fld>
            <a:endParaRPr lang="es-ES" dirty="0">
              <a:latin typeface="Times New Roman" pitchFamily="18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CO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pPr/>
              <a:t>12/04/18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pPr/>
              <a:t>12/04/18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pPr/>
              <a:t>12/04/18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pPr/>
              <a:t>12/04/18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pPr/>
              <a:t>12/04/18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1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pPr/>
              <a:t>12/04/18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pPr/>
              <a:t>12/04/18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pPr/>
              <a:t>12/04/18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pPr/>
              <a:t>12/04/18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pPr/>
              <a:t>12/04/18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pPr/>
              <a:t>12/04/18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EDE1F-A851-45E6-BD3F-C1FE28938B90}" type="datetimeFigureOut">
              <a:rPr lang="es-CO" smtClean="0"/>
              <a:pPr/>
              <a:t>12/04/18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414AF-8DB7-463F-B17C-41ADD51B244F}" type="slidenum">
              <a:rPr lang="es-CO" smtClean="0"/>
              <a:pPr/>
              <a:t>‹Nr.›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355976" y="5739531"/>
            <a:ext cx="4536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buClr>
                <a:srgbClr val="FF0000"/>
              </a:buClr>
              <a:buFont typeface="Book Antiqu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i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Padre Harold Castilla </a:t>
            </a:r>
            <a:r>
              <a:rPr lang="en-US" sz="2000" b="1" i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Devoz</a:t>
            </a:r>
            <a:r>
              <a:rPr lang="en-US" sz="2000" b="1" i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en-US" sz="2000" b="1" i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cjm</a:t>
            </a:r>
            <a:endParaRPr lang="en-US" sz="2000" b="1" i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r">
              <a:spcBef>
                <a:spcPts val="0"/>
              </a:spcBef>
              <a:buClr>
                <a:srgbClr val="FF0000"/>
              </a:buClr>
              <a:buFont typeface="Book Antiqu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i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Rector General</a:t>
            </a:r>
          </a:p>
        </p:txBody>
      </p:sp>
      <p:pic>
        <p:nvPicPr>
          <p:cNvPr id="6" name="Imagen 5" descr="AFER135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6096000"/>
          </a:xfrm>
          <a:prstGeom prst="rect">
            <a:avLst/>
          </a:prstGeom>
        </p:spPr>
      </p:pic>
      <p:pic>
        <p:nvPicPr>
          <p:cNvPr id="3" name="Imagen 2" descr="logo con VERTICAL vigilada-01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88" y="1179329"/>
            <a:ext cx="3023643" cy="2368738"/>
          </a:xfrm>
          <a:prstGeom prst="rect">
            <a:avLst/>
          </a:prstGeom>
        </p:spPr>
      </p:pic>
      <p:sp>
        <p:nvSpPr>
          <p:cNvPr id="1033" name="Text Box 2"/>
          <p:cNvSpPr txBox="1">
            <a:spLocks noChangeArrowheads="1"/>
          </p:cNvSpPr>
          <p:nvPr/>
        </p:nvSpPr>
        <p:spPr bwMode="auto">
          <a:xfrm>
            <a:off x="0" y="5661248"/>
            <a:ext cx="9144000" cy="956288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FF0000"/>
              </a:buClr>
              <a:buFont typeface="Book Antiqu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CORPORACIÓN UNIVERSITARIA MINUTO DE </a:t>
            </a:r>
            <a:r>
              <a:rPr lang="en-US" sz="28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DIOS -  </a:t>
            </a:r>
            <a:r>
              <a:rPr lang="en-US" sz="28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UNIMINUTO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5496" y="6525344"/>
            <a:ext cx="39604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000" b="0" i="0" u="none" dirty="0">
                <a:latin typeface="Book Antiqua" pitchFamily="18" charset="0"/>
              </a:rPr>
              <a:t>FUENTE:  </a:t>
            </a:r>
            <a:r>
              <a:rPr lang="es-ES" sz="1000" b="0" i="0" u="none" dirty="0" smtClean="0">
                <a:latin typeface="Book Antiqua" pitchFamily="18" charset="0"/>
              </a:rPr>
              <a:t>Cooperativa </a:t>
            </a:r>
            <a:r>
              <a:rPr lang="es-ES" sz="1000" b="0" i="0" u="none" dirty="0" err="1" smtClean="0">
                <a:latin typeface="Book Antiqua" pitchFamily="18" charset="0"/>
              </a:rPr>
              <a:t>Coop</a:t>
            </a:r>
            <a:r>
              <a:rPr lang="es-ES" sz="1000" dirty="0" err="1" smtClean="0">
                <a:latin typeface="Book Antiqua" pitchFamily="18" charset="0"/>
              </a:rPr>
              <a:t>-Uniminuto</a:t>
            </a:r>
            <a:r>
              <a:rPr lang="es-ES" sz="1000" dirty="0" smtClean="0">
                <a:latin typeface="Book Antiqua" pitchFamily="18" charset="0"/>
              </a:rPr>
              <a:t>, febrero 27 de 2017</a:t>
            </a:r>
            <a:endParaRPr lang="es-ES" sz="1000" b="0" i="0" u="none" dirty="0">
              <a:latin typeface="Book Antiqua" pitchFamily="18" charset="0"/>
            </a:endParaRPr>
          </a:p>
        </p:txBody>
      </p:sp>
      <p:sp>
        <p:nvSpPr>
          <p:cNvPr id="24" name="7 CuadroTexto"/>
          <p:cNvSpPr txBox="1">
            <a:spLocks noChangeArrowheads="1"/>
          </p:cNvSpPr>
          <p:nvPr/>
        </p:nvSpPr>
        <p:spPr bwMode="auto">
          <a:xfrm>
            <a:off x="611560" y="1033326"/>
            <a:ext cx="8117180" cy="408623"/>
          </a:xfrm>
          <a:prstGeom prst="roundRect">
            <a:avLst/>
          </a:prstGeom>
          <a:noFill/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>
              <a:defRPr sz="1000" b="0" i="0" u="none">
                <a:solidFill>
                  <a:srgbClr val="003366"/>
                </a:solidFill>
                <a:latin typeface="+mn-lt"/>
                <a:ea typeface="Arial Unicode MS" pitchFamily="34" charset="-128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s-CO" sz="1800" b="1" dirty="0" smtClean="0">
                <a:latin typeface="Book Antiqua" pitchFamily="18" charset="0"/>
              </a:rPr>
              <a:t>Cooperativa UNIMINUTO</a:t>
            </a:r>
            <a:r>
              <a:rPr lang="es-CO" sz="1800" dirty="0" smtClean="0">
                <a:latin typeface="Book Antiqua" pitchFamily="18" charset="0"/>
              </a:rPr>
              <a:t>: Histórico de créditos otorgados</a:t>
            </a:r>
            <a:endParaRPr lang="es-CO" sz="1800" dirty="0">
              <a:latin typeface="Book Antiqua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1441949"/>
            <a:ext cx="8333204" cy="4534484"/>
          </a:xfrm>
          <a:prstGeom prst="rect">
            <a:avLst/>
          </a:prstGeom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27584" y="-27384"/>
            <a:ext cx="8229600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buClr>
                <a:srgbClr val="003366"/>
              </a:buClr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O" b="1" i="1" u="none" dirty="0" smtClean="0">
                <a:solidFill>
                  <a:schemeClr val="bg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Estrategia para superar barrera económica de acceso </a:t>
            </a:r>
            <a:r>
              <a:rPr lang="es-CO" b="1" i="1" dirty="0" smtClean="0">
                <a:solidFill>
                  <a:schemeClr val="bg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a </a:t>
            </a:r>
          </a:p>
          <a:p>
            <a:pPr algn="r">
              <a:buClr>
                <a:srgbClr val="003366"/>
              </a:buClr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O" b="1" i="1" dirty="0" smtClean="0">
                <a:solidFill>
                  <a:schemeClr val="bg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educación superior</a:t>
            </a:r>
          </a:p>
          <a:p>
            <a:pPr algn="r">
              <a:buClr>
                <a:srgbClr val="003366"/>
              </a:buClr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O" sz="1600" b="1" i="1" u="none" dirty="0" smtClean="0">
                <a:solidFill>
                  <a:schemeClr val="bg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Colocación Nacional Créditos Educativos </a:t>
            </a:r>
            <a:r>
              <a:rPr lang="es-CO" sz="1600" b="1" i="1" u="none" dirty="0">
                <a:solidFill>
                  <a:schemeClr val="bg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UNIMINUTO</a:t>
            </a:r>
          </a:p>
        </p:txBody>
      </p:sp>
    </p:spTree>
    <p:extLst>
      <p:ext uri="{BB962C8B-B14F-4D97-AF65-F5344CB8AC3E}">
        <p14:creationId xmlns:p14="http://schemas.microsoft.com/office/powerpoint/2010/main" val="4873864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o 53"/>
          <p:cNvGrpSpPr/>
          <p:nvPr/>
        </p:nvGrpSpPr>
        <p:grpSpPr>
          <a:xfrm>
            <a:off x="1818552" y="3501008"/>
            <a:ext cx="5544616" cy="2282770"/>
            <a:chOff x="1782548" y="3786281"/>
            <a:chExt cx="5544616" cy="2282770"/>
          </a:xfrm>
        </p:grpSpPr>
        <p:sp>
          <p:nvSpPr>
            <p:cNvPr id="17420" name="20 CuadroTexto"/>
            <p:cNvSpPr txBox="1">
              <a:spLocks noChangeArrowheads="1"/>
            </p:cNvSpPr>
            <p:nvPr/>
          </p:nvSpPr>
          <p:spPr bwMode="auto">
            <a:xfrm>
              <a:off x="2214596" y="5442465"/>
              <a:ext cx="16561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CO" sz="1600" i="0" u="none" dirty="0" smtClean="0">
                  <a:solidFill>
                    <a:srgbClr val="003399"/>
                  </a:solidFill>
                  <a:latin typeface="Book Antiqua" pitchFamily="18" charset="0"/>
                </a:rPr>
                <a:t>71% - </a:t>
              </a:r>
              <a:r>
                <a:rPr lang="es-CO" sz="1600" b="0" i="0" u="none" dirty="0" smtClean="0">
                  <a:solidFill>
                    <a:srgbClr val="003399"/>
                  </a:solidFill>
                  <a:latin typeface="Book Antiqua" pitchFamily="18" charset="0"/>
                </a:rPr>
                <a:t>Mujeres</a:t>
              </a:r>
              <a:endParaRPr lang="es-CO" sz="1000" b="0" i="0" u="none" dirty="0">
                <a:solidFill>
                  <a:srgbClr val="003399"/>
                </a:solidFill>
                <a:latin typeface="Book Antiqua" pitchFamily="18" charset="0"/>
              </a:endParaRPr>
            </a:p>
          </p:txBody>
        </p:sp>
        <p:sp>
          <p:nvSpPr>
            <p:cNvPr id="17421" name="21 CuadroTexto"/>
            <p:cNvSpPr txBox="1">
              <a:spLocks noChangeArrowheads="1"/>
            </p:cNvSpPr>
            <p:nvPr/>
          </p:nvSpPr>
          <p:spPr bwMode="auto">
            <a:xfrm>
              <a:off x="2430620" y="5730497"/>
              <a:ext cx="172819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CO" sz="1600" dirty="0" smtClean="0">
                  <a:solidFill>
                    <a:srgbClr val="003399"/>
                  </a:solidFill>
                  <a:latin typeface="Book Antiqua" pitchFamily="18" charset="0"/>
                </a:rPr>
                <a:t>29</a:t>
              </a:r>
              <a:r>
                <a:rPr lang="es-CO" sz="1600" i="0" u="none" dirty="0" smtClean="0">
                  <a:solidFill>
                    <a:srgbClr val="003399"/>
                  </a:solidFill>
                  <a:latin typeface="Book Antiqua" pitchFamily="18" charset="0"/>
                </a:rPr>
                <a:t>% - </a:t>
              </a:r>
              <a:r>
                <a:rPr lang="es-CO" sz="1600" b="0" i="0" u="none" dirty="0" smtClean="0">
                  <a:solidFill>
                    <a:srgbClr val="003399"/>
                  </a:solidFill>
                  <a:latin typeface="Book Antiqua" pitchFamily="18" charset="0"/>
                </a:rPr>
                <a:t>Hombres</a:t>
              </a:r>
              <a:endParaRPr lang="es-CO" sz="1000" b="0" i="0" u="none" dirty="0">
                <a:solidFill>
                  <a:srgbClr val="003399"/>
                </a:solidFill>
                <a:latin typeface="Book Antiqua" pitchFamily="18" charset="0"/>
              </a:endParaRPr>
            </a:p>
          </p:txBody>
        </p:sp>
        <p:grpSp>
          <p:nvGrpSpPr>
            <p:cNvPr id="5" name="48 Grupo"/>
            <p:cNvGrpSpPr/>
            <p:nvPr/>
          </p:nvGrpSpPr>
          <p:grpSpPr>
            <a:xfrm>
              <a:off x="1998572" y="4290337"/>
              <a:ext cx="2124352" cy="1089035"/>
              <a:chOff x="179512" y="5220285"/>
              <a:chExt cx="2124352" cy="1089035"/>
            </a:xfrm>
          </p:grpSpPr>
          <p:pic>
            <p:nvPicPr>
              <p:cNvPr id="23" name="Picture 2" descr="C:\Documents and Settings\GST\Escritorio\generodelosusuariosdepinterest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928689" y="5724341"/>
                <a:ext cx="257742" cy="512971"/>
              </a:xfrm>
              <a:prstGeom prst="rect">
                <a:avLst/>
              </a:prstGeom>
              <a:noFill/>
            </p:spPr>
          </p:pic>
          <p:pic>
            <p:nvPicPr>
              <p:cNvPr id="24" name="Picture 2" descr="C:\Documents and Settings\GST\Escritorio\generodelosusuariosdepinterest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475656" y="5670266"/>
                <a:ext cx="324152" cy="63905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Picture 2" descr="C:\Documents and Settings\GST\Escritorio\generodelosusuariosdepinterest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187624" y="5724341"/>
                <a:ext cx="257742" cy="512971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C:\Documents and Settings\GST\Escritorio\generodelosusuariosdepinterest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83568" y="5733256"/>
                <a:ext cx="257742" cy="512971"/>
              </a:xfrm>
              <a:prstGeom prst="rect">
                <a:avLst/>
              </a:prstGeom>
              <a:noFill/>
            </p:spPr>
          </p:pic>
          <p:pic>
            <p:nvPicPr>
              <p:cNvPr id="27" name="Picture 2" descr="C:\Documents and Settings\GST\Escritorio\generodelosusuariosdepinterest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25826" y="5733256"/>
                <a:ext cx="257742" cy="512971"/>
              </a:xfrm>
              <a:prstGeom prst="rect">
                <a:avLst/>
              </a:prstGeom>
              <a:noFill/>
            </p:spPr>
          </p:pic>
          <p:pic>
            <p:nvPicPr>
              <p:cNvPr id="29" name="Picture 2" descr="C:\Documents and Settings\GST\Escritorio\generodelosusuariosdepinterest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79512" y="5733256"/>
                <a:ext cx="257742" cy="512971"/>
              </a:xfrm>
              <a:prstGeom prst="rect">
                <a:avLst/>
              </a:prstGeom>
              <a:noFill/>
            </p:spPr>
          </p:pic>
          <p:pic>
            <p:nvPicPr>
              <p:cNvPr id="32" name="Picture 2" descr="C:\Documents and Settings\GST\Escritorio\generodelosusuariosdepinterest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727800" y="5670266"/>
                <a:ext cx="324152" cy="63905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" name="Picture 2" descr="C:\Documents and Settings\GST\Escritorio\generodelosusuariosdepinterest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979712" y="5661248"/>
                <a:ext cx="324152" cy="63905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" name="Picture 2" descr="C:\Documents and Settings\GST\Escritorio\generodelosusuariosdepinterest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79512" y="5229200"/>
                <a:ext cx="257742" cy="512971"/>
              </a:xfrm>
              <a:prstGeom prst="rect">
                <a:avLst/>
              </a:prstGeom>
              <a:noFill/>
            </p:spPr>
          </p:pic>
          <p:pic>
            <p:nvPicPr>
              <p:cNvPr id="35" name="Picture 2" descr="C:\Documents and Settings\GST\Escritorio\generodelosusuariosdepinterest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25826" y="5229200"/>
                <a:ext cx="257742" cy="512971"/>
              </a:xfrm>
              <a:prstGeom prst="rect">
                <a:avLst/>
              </a:prstGeom>
              <a:noFill/>
            </p:spPr>
          </p:pic>
          <p:pic>
            <p:nvPicPr>
              <p:cNvPr id="36" name="Picture 2" descr="C:\Documents and Settings\GST\Escritorio\generodelosusuariosdepinterest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83568" y="5229200"/>
                <a:ext cx="257742" cy="512971"/>
              </a:xfrm>
              <a:prstGeom prst="rect">
                <a:avLst/>
              </a:prstGeom>
              <a:noFill/>
            </p:spPr>
          </p:pic>
          <p:pic>
            <p:nvPicPr>
              <p:cNvPr id="38" name="Picture 2" descr="C:\Documents and Settings\GST\Escritorio\generodelosusuariosdepinterest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971600" y="5229200"/>
                <a:ext cx="257742" cy="512971"/>
              </a:xfrm>
              <a:prstGeom prst="rect">
                <a:avLst/>
              </a:prstGeom>
              <a:noFill/>
            </p:spPr>
          </p:pic>
          <p:pic>
            <p:nvPicPr>
              <p:cNvPr id="39" name="Picture 2" descr="C:\Documents and Settings\GST\Escritorio\generodelosusuariosdepinterest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217914" y="5229200"/>
                <a:ext cx="257742" cy="512971"/>
              </a:xfrm>
              <a:prstGeom prst="rect">
                <a:avLst/>
              </a:prstGeom>
              <a:noFill/>
            </p:spPr>
          </p:pic>
          <p:pic>
            <p:nvPicPr>
              <p:cNvPr id="40" name="Picture 2" descr="C:\Documents and Settings\GST\Escritorio\generodelosusuariosdepinterest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475656" y="5229200"/>
                <a:ext cx="257742" cy="512971"/>
              </a:xfrm>
              <a:prstGeom prst="rect">
                <a:avLst/>
              </a:prstGeom>
              <a:noFill/>
            </p:spPr>
          </p:pic>
          <p:pic>
            <p:nvPicPr>
              <p:cNvPr id="47" name="Picture 2" descr="C:\Documents and Settings\GST\Escritorio\generodelosusuariosdepinterest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721970" y="5229200"/>
                <a:ext cx="257742" cy="512971"/>
              </a:xfrm>
              <a:prstGeom prst="rect">
                <a:avLst/>
              </a:prstGeom>
              <a:noFill/>
            </p:spPr>
          </p:pic>
          <p:pic>
            <p:nvPicPr>
              <p:cNvPr id="48" name="Picture 2" descr="C:\Documents and Settings\GST\Escritorio\generodelosusuariosdepinterest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979712" y="5220285"/>
                <a:ext cx="257742" cy="512971"/>
              </a:xfrm>
              <a:prstGeom prst="rect">
                <a:avLst/>
              </a:prstGeom>
              <a:noFill/>
            </p:spPr>
          </p:pic>
        </p:grpSp>
        <p:sp>
          <p:nvSpPr>
            <p:cNvPr id="41" name="40 CuadroTexto"/>
            <p:cNvSpPr txBox="1"/>
            <p:nvPr/>
          </p:nvSpPr>
          <p:spPr>
            <a:xfrm>
              <a:off x="1782548" y="3786281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>
                  <a:solidFill>
                    <a:schemeClr val="tx2"/>
                  </a:solidFill>
                  <a:latin typeface="Book Antiqua" pitchFamily="18" charset="0"/>
                </a:rPr>
                <a:t>Distribución por género</a:t>
              </a:r>
              <a:endParaRPr lang="es-CO" dirty="0">
                <a:solidFill>
                  <a:schemeClr val="tx2"/>
                </a:solidFill>
                <a:latin typeface="Book Antiqua" pitchFamily="18" charset="0"/>
              </a:endParaRPr>
            </a:p>
          </p:txBody>
        </p:sp>
        <p:grpSp>
          <p:nvGrpSpPr>
            <p:cNvPr id="64" name="63 Grupo"/>
            <p:cNvGrpSpPr/>
            <p:nvPr/>
          </p:nvGrpSpPr>
          <p:grpSpPr>
            <a:xfrm>
              <a:off x="4669131" y="4362345"/>
              <a:ext cx="2454535" cy="276999"/>
              <a:chOff x="3024323" y="4509120"/>
              <a:chExt cx="2454535" cy="276999"/>
            </a:xfrm>
          </p:grpSpPr>
          <p:sp>
            <p:nvSpPr>
              <p:cNvPr id="53" name="52 CuadroTexto"/>
              <p:cNvSpPr txBox="1"/>
              <p:nvPr/>
            </p:nvSpPr>
            <p:spPr>
              <a:xfrm>
                <a:off x="5004048" y="4509120"/>
                <a:ext cx="4748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200" b="1" dirty="0" smtClean="0">
                    <a:solidFill>
                      <a:srgbClr val="009900"/>
                    </a:solidFill>
                    <a:latin typeface="Book Antiqua" pitchFamily="18" charset="0"/>
                  </a:rPr>
                  <a:t>56%</a:t>
                </a:r>
                <a:endParaRPr lang="es-CO" sz="1200" b="1" dirty="0">
                  <a:solidFill>
                    <a:srgbClr val="009900"/>
                  </a:solidFill>
                  <a:latin typeface="Book Antiqua" pitchFamily="18" charset="0"/>
                </a:endParaRPr>
              </a:p>
            </p:txBody>
          </p:sp>
          <p:grpSp>
            <p:nvGrpSpPr>
              <p:cNvPr id="60" name="59 Grupo"/>
              <p:cNvGrpSpPr/>
              <p:nvPr/>
            </p:nvGrpSpPr>
            <p:grpSpPr>
              <a:xfrm>
                <a:off x="3131840" y="4581128"/>
                <a:ext cx="1944216" cy="144016"/>
                <a:chOff x="3131840" y="4581128"/>
                <a:chExt cx="1944216" cy="144016"/>
              </a:xfrm>
            </p:grpSpPr>
            <p:grpSp>
              <p:nvGrpSpPr>
                <p:cNvPr id="52" name="51 Grupo"/>
                <p:cNvGrpSpPr/>
                <p:nvPr/>
              </p:nvGrpSpPr>
              <p:grpSpPr>
                <a:xfrm>
                  <a:off x="4139952" y="4581128"/>
                  <a:ext cx="936104" cy="144016"/>
                  <a:chOff x="3779912" y="4077072"/>
                  <a:chExt cx="792088" cy="144016"/>
                </a:xfrm>
                <a:solidFill>
                  <a:srgbClr val="009900"/>
                </a:solidFill>
              </p:grpSpPr>
              <p:sp>
                <p:nvSpPr>
                  <p:cNvPr id="49" name="48 Rectángulo"/>
                  <p:cNvSpPr/>
                  <p:nvPr/>
                </p:nvSpPr>
                <p:spPr>
                  <a:xfrm>
                    <a:off x="3923928" y="4077072"/>
                    <a:ext cx="648072" cy="1440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51" name="50 Triángulo rectángulo"/>
                  <p:cNvSpPr/>
                  <p:nvPr/>
                </p:nvSpPr>
                <p:spPr>
                  <a:xfrm rot="16200000">
                    <a:off x="3779912" y="4077072"/>
                    <a:ext cx="144016" cy="144016"/>
                  </a:xfrm>
                  <a:prstGeom prst="rt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  <p:cxnSp>
              <p:nvCxnSpPr>
                <p:cNvPr id="55" name="54 Conector recto"/>
                <p:cNvCxnSpPr/>
                <p:nvPr/>
              </p:nvCxnSpPr>
              <p:spPr>
                <a:xfrm>
                  <a:off x="3131840" y="4725144"/>
                  <a:ext cx="1944216" cy="0"/>
                </a:xfrm>
                <a:prstGeom prst="line">
                  <a:avLst/>
                </a:prstGeom>
                <a:ln>
                  <a:solidFill>
                    <a:srgbClr val="00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60 CuadroTexto"/>
              <p:cNvSpPr txBox="1"/>
              <p:nvPr/>
            </p:nvSpPr>
            <p:spPr>
              <a:xfrm>
                <a:off x="3024323" y="4509120"/>
                <a:ext cx="89960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050" dirty="0" smtClean="0">
                    <a:latin typeface="Book Antiqua" pitchFamily="18" charset="0"/>
                  </a:rPr>
                  <a:t>16 a 26 años</a:t>
                </a:r>
                <a:endParaRPr lang="es-CO" sz="1050" dirty="0">
                  <a:latin typeface="Book Antiqua" pitchFamily="18" charset="0"/>
                </a:endParaRPr>
              </a:p>
            </p:txBody>
          </p:sp>
        </p:grpSp>
        <p:grpSp>
          <p:nvGrpSpPr>
            <p:cNvPr id="65" name="64 Grupo"/>
            <p:cNvGrpSpPr/>
            <p:nvPr/>
          </p:nvGrpSpPr>
          <p:grpSpPr>
            <a:xfrm>
              <a:off x="4662868" y="4650377"/>
              <a:ext cx="2137257" cy="276999"/>
              <a:chOff x="3024323" y="4509120"/>
              <a:chExt cx="2137257" cy="276999"/>
            </a:xfrm>
          </p:grpSpPr>
          <p:sp>
            <p:nvSpPr>
              <p:cNvPr id="66" name="65 CuadroTexto"/>
              <p:cNvSpPr txBox="1"/>
              <p:nvPr/>
            </p:nvSpPr>
            <p:spPr>
              <a:xfrm>
                <a:off x="4686770" y="4509120"/>
                <a:ext cx="4748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200" b="1" dirty="0" smtClean="0">
                    <a:solidFill>
                      <a:schemeClr val="accent1"/>
                    </a:solidFill>
                    <a:latin typeface="Book Antiqua" pitchFamily="18" charset="0"/>
                  </a:rPr>
                  <a:t>33%</a:t>
                </a:r>
                <a:endParaRPr lang="es-CO" sz="1200" b="1" dirty="0">
                  <a:solidFill>
                    <a:schemeClr val="accent1"/>
                  </a:solidFill>
                  <a:latin typeface="Book Antiqua" pitchFamily="18" charset="0"/>
                </a:endParaRPr>
              </a:p>
            </p:txBody>
          </p:sp>
          <p:grpSp>
            <p:nvGrpSpPr>
              <p:cNvPr id="67" name="59 Grupo"/>
              <p:cNvGrpSpPr/>
              <p:nvPr/>
            </p:nvGrpSpPr>
            <p:grpSpPr>
              <a:xfrm>
                <a:off x="3131840" y="4581128"/>
                <a:ext cx="1626938" cy="144016"/>
                <a:chOff x="3131840" y="4581128"/>
                <a:chExt cx="1626938" cy="144016"/>
              </a:xfrm>
            </p:grpSpPr>
            <p:grpSp>
              <p:nvGrpSpPr>
                <p:cNvPr id="69" name="51 Grupo"/>
                <p:cNvGrpSpPr/>
                <p:nvPr/>
              </p:nvGrpSpPr>
              <p:grpSpPr>
                <a:xfrm>
                  <a:off x="4139951" y="4581128"/>
                  <a:ext cx="618827" cy="144016"/>
                  <a:chOff x="3779912" y="4077072"/>
                  <a:chExt cx="523623" cy="144016"/>
                </a:xfrm>
                <a:solidFill>
                  <a:srgbClr val="009900"/>
                </a:solidFill>
              </p:grpSpPr>
              <p:sp>
                <p:nvSpPr>
                  <p:cNvPr id="71" name="70 Rectángulo"/>
                  <p:cNvSpPr/>
                  <p:nvPr/>
                </p:nvSpPr>
                <p:spPr>
                  <a:xfrm>
                    <a:off x="3923929" y="4077072"/>
                    <a:ext cx="379606" cy="144016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72" name="71 Triángulo rectángulo"/>
                  <p:cNvSpPr/>
                  <p:nvPr/>
                </p:nvSpPr>
                <p:spPr>
                  <a:xfrm rot="16200000">
                    <a:off x="3779912" y="4077072"/>
                    <a:ext cx="144016" cy="144016"/>
                  </a:xfrm>
                  <a:prstGeom prst="rtTriangl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  <p:cxnSp>
              <p:nvCxnSpPr>
                <p:cNvPr id="70" name="69 Conector recto"/>
                <p:cNvCxnSpPr/>
                <p:nvPr/>
              </p:nvCxnSpPr>
              <p:spPr>
                <a:xfrm>
                  <a:off x="3131840" y="4725144"/>
                  <a:ext cx="1620000" cy="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67 CuadroTexto"/>
              <p:cNvSpPr txBox="1"/>
              <p:nvPr/>
            </p:nvSpPr>
            <p:spPr>
              <a:xfrm>
                <a:off x="3024323" y="4509120"/>
                <a:ext cx="89960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050" dirty="0" smtClean="0">
                    <a:latin typeface="Book Antiqua" pitchFamily="18" charset="0"/>
                  </a:rPr>
                  <a:t>27 a 36 años</a:t>
                </a:r>
                <a:endParaRPr lang="es-CO" sz="1050" dirty="0">
                  <a:latin typeface="Book Antiqua" pitchFamily="18" charset="0"/>
                </a:endParaRPr>
              </a:p>
            </p:txBody>
          </p:sp>
        </p:grpSp>
        <p:grpSp>
          <p:nvGrpSpPr>
            <p:cNvPr id="76" name="75 Grupo"/>
            <p:cNvGrpSpPr/>
            <p:nvPr/>
          </p:nvGrpSpPr>
          <p:grpSpPr>
            <a:xfrm>
              <a:off x="4669131" y="4949442"/>
              <a:ext cx="1800200" cy="276999"/>
              <a:chOff x="3024323" y="4509120"/>
              <a:chExt cx="1800200" cy="276999"/>
            </a:xfrm>
          </p:grpSpPr>
          <p:sp>
            <p:nvSpPr>
              <p:cNvPr id="77" name="76 CuadroTexto"/>
              <p:cNvSpPr txBox="1"/>
              <p:nvPr/>
            </p:nvSpPr>
            <p:spPr>
              <a:xfrm>
                <a:off x="4426657" y="4509120"/>
                <a:ext cx="397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200" b="1" dirty="0" smtClean="0">
                    <a:solidFill>
                      <a:schemeClr val="bg1">
                        <a:lumMod val="50000"/>
                      </a:schemeClr>
                    </a:solidFill>
                    <a:latin typeface="Book Antiqua" pitchFamily="18" charset="0"/>
                  </a:rPr>
                  <a:t>9%</a:t>
                </a:r>
                <a:endParaRPr lang="es-CO" sz="1200" b="1" dirty="0">
                  <a:solidFill>
                    <a:schemeClr val="bg1">
                      <a:lumMod val="50000"/>
                    </a:schemeClr>
                  </a:solidFill>
                  <a:latin typeface="Book Antiqua" pitchFamily="18" charset="0"/>
                </a:endParaRPr>
              </a:p>
            </p:txBody>
          </p:sp>
          <p:grpSp>
            <p:nvGrpSpPr>
              <p:cNvPr id="78" name="59 Grupo"/>
              <p:cNvGrpSpPr/>
              <p:nvPr/>
            </p:nvGrpSpPr>
            <p:grpSpPr>
              <a:xfrm>
                <a:off x="3131840" y="4581128"/>
                <a:ext cx="1332642" cy="144016"/>
                <a:chOff x="3131840" y="4581128"/>
                <a:chExt cx="1332642" cy="144016"/>
              </a:xfrm>
            </p:grpSpPr>
            <p:grpSp>
              <p:nvGrpSpPr>
                <p:cNvPr id="80" name="51 Grupo"/>
                <p:cNvGrpSpPr/>
                <p:nvPr/>
              </p:nvGrpSpPr>
              <p:grpSpPr>
                <a:xfrm>
                  <a:off x="4139938" y="4581128"/>
                  <a:ext cx="324544" cy="144016"/>
                  <a:chOff x="3779912" y="4077072"/>
                  <a:chExt cx="274615" cy="144016"/>
                </a:xfrm>
                <a:solidFill>
                  <a:srgbClr val="009900"/>
                </a:solidFill>
              </p:grpSpPr>
              <p:sp>
                <p:nvSpPr>
                  <p:cNvPr id="82" name="81 Rectángulo"/>
                  <p:cNvSpPr/>
                  <p:nvPr/>
                </p:nvSpPr>
                <p:spPr>
                  <a:xfrm>
                    <a:off x="3923935" y="4077072"/>
                    <a:ext cx="130592" cy="144016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83" name="82 Triángulo rectángulo"/>
                  <p:cNvSpPr/>
                  <p:nvPr/>
                </p:nvSpPr>
                <p:spPr>
                  <a:xfrm rot="16200000">
                    <a:off x="3779912" y="4077072"/>
                    <a:ext cx="144016" cy="144016"/>
                  </a:xfrm>
                  <a:prstGeom prst="rtTriangl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  <p:cxnSp>
              <p:nvCxnSpPr>
                <p:cNvPr id="81" name="80 Conector recto"/>
                <p:cNvCxnSpPr/>
                <p:nvPr/>
              </p:nvCxnSpPr>
              <p:spPr>
                <a:xfrm>
                  <a:off x="3131840" y="4725144"/>
                  <a:ext cx="13320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78 CuadroTexto"/>
              <p:cNvSpPr txBox="1"/>
              <p:nvPr/>
            </p:nvSpPr>
            <p:spPr>
              <a:xfrm>
                <a:off x="3024323" y="4509120"/>
                <a:ext cx="89960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050" dirty="0" smtClean="0">
                    <a:latin typeface="Book Antiqua" pitchFamily="18" charset="0"/>
                  </a:rPr>
                  <a:t>37 a 46 años</a:t>
                </a:r>
                <a:endParaRPr lang="es-CO" sz="1050" dirty="0">
                  <a:latin typeface="Book Antiqua" pitchFamily="18" charset="0"/>
                </a:endParaRPr>
              </a:p>
            </p:txBody>
          </p:sp>
        </p:grpSp>
        <p:grpSp>
          <p:nvGrpSpPr>
            <p:cNvPr id="85" name="84 Grupo"/>
            <p:cNvGrpSpPr/>
            <p:nvPr/>
          </p:nvGrpSpPr>
          <p:grpSpPr>
            <a:xfrm>
              <a:off x="4669131" y="5237474"/>
              <a:ext cx="1728192" cy="276999"/>
              <a:chOff x="3024323" y="4509120"/>
              <a:chExt cx="1728192" cy="276999"/>
            </a:xfrm>
          </p:grpSpPr>
          <p:sp>
            <p:nvSpPr>
              <p:cNvPr id="86" name="85 CuadroTexto"/>
              <p:cNvSpPr txBox="1"/>
              <p:nvPr/>
            </p:nvSpPr>
            <p:spPr>
              <a:xfrm>
                <a:off x="4354649" y="4509120"/>
                <a:ext cx="397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200" b="1" dirty="0" smtClean="0">
                    <a:solidFill>
                      <a:schemeClr val="accent6"/>
                    </a:solidFill>
                    <a:latin typeface="Book Antiqua" pitchFamily="18" charset="0"/>
                  </a:rPr>
                  <a:t>2%</a:t>
                </a:r>
                <a:endParaRPr lang="es-CO" sz="1200" b="1" dirty="0">
                  <a:solidFill>
                    <a:schemeClr val="accent6"/>
                  </a:solidFill>
                  <a:latin typeface="Book Antiqua" pitchFamily="18" charset="0"/>
                </a:endParaRPr>
              </a:p>
            </p:txBody>
          </p:sp>
          <p:grpSp>
            <p:nvGrpSpPr>
              <p:cNvPr id="87" name="59 Grupo"/>
              <p:cNvGrpSpPr/>
              <p:nvPr/>
            </p:nvGrpSpPr>
            <p:grpSpPr>
              <a:xfrm>
                <a:off x="3131840" y="4581128"/>
                <a:ext cx="1260630" cy="144016"/>
                <a:chOff x="3131840" y="4581128"/>
                <a:chExt cx="1260630" cy="144016"/>
              </a:xfrm>
            </p:grpSpPr>
            <p:grpSp>
              <p:nvGrpSpPr>
                <p:cNvPr id="89" name="51 Grupo"/>
                <p:cNvGrpSpPr/>
                <p:nvPr/>
              </p:nvGrpSpPr>
              <p:grpSpPr>
                <a:xfrm>
                  <a:off x="4139942" y="4581128"/>
                  <a:ext cx="252528" cy="144016"/>
                  <a:chOff x="3779912" y="4077072"/>
                  <a:chExt cx="213678" cy="144016"/>
                </a:xfrm>
                <a:solidFill>
                  <a:srgbClr val="009900"/>
                </a:solidFill>
              </p:grpSpPr>
              <p:sp>
                <p:nvSpPr>
                  <p:cNvPr id="91" name="90 Rectángulo"/>
                  <p:cNvSpPr/>
                  <p:nvPr/>
                </p:nvSpPr>
                <p:spPr>
                  <a:xfrm>
                    <a:off x="3923927" y="4077072"/>
                    <a:ext cx="69663" cy="144016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92" name="91 Triángulo rectángulo"/>
                  <p:cNvSpPr/>
                  <p:nvPr/>
                </p:nvSpPr>
                <p:spPr>
                  <a:xfrm rot="16200000">
                    <a:off x="3779912" y="4077072"/>
                    <a:ext cx="144016" cy="144016"/>
                  </a:xfrm>
                  <a:prstGeom prst="rtTriangl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  <p:cxnSp>
              <p:nvCxnSpPr>
                <p:cNvPr id="90" name="89 Conector recto"/>
                <p:cNvCxnSpPr/>
                <p:nvPr/>
              </p:nvCxnSpPr>
              <p:spPr>
                <a:xfrm>
                  <a:off x="3131840" y="4725144"/>
                  <a:ext cx="1260000" cy="0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" name="87 CuadroTexto"/>
              <p:cNvSpPr txBox="1"/>
              <p:nvPr/>
            </p:nvSpPr>
            <p:spPr>
              <a:xfrm>
                <a:off x="3024323" y="4509120"/>
                <a:ext cx="109517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050" dirty="0" smtClean="0">
                    <a:latin typeface="Book Antiqua" pitchFamily="18" charset="0"/>
                  </a:rPr>
                  <a:t>Más de 46 años</a:t>
                </a:r>
                <a:endParaRPr lang="es-CO" sz="1050" dirty="0">
                  <a:latin typeface="Book Antiqua" pitchFamily="18" charset="0"/>
                </a:endParaRPr>
              </a:p>
            </p:txBody>
          </p:sp>
        </p:grpSp>
        <p:sp>
          <p:nvSpPr>
            <p:cNvPr id="93" name="92 CuadroTexto"/>
            <p:cNvSpPr txBox="1"/>
            <p:nvPr/>
          </p:nvSpPr>
          <p:spPr>
            <a:xfrm>
              <a:off x="4590860" y="3786281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>
                  <a:solidFill>
                    <a:schemeClr val="tx2"/>
                  </a:solidFill>
                  <a:latin typeface="Book Antiqua" pitchFamily="18" charset="0"/>
                </a:rPr>
                <a:t>Distribución por edades</a:t>
              </a:r>
              <a:endParaRPr lang="es-CO" dirty="0">
                <a:solidFill>
                  <a:schemeClr val="tx2"/>
                </a:solidFill>
                <a:latin typeface="Book Antiqua" pitchFamily="18" charset="0"/>
              </a:endParaRPr>
            </a:p>
          </p:txBody>
        </p:sp>
        <p:cxnSp>
          <p:nvCxnSpPr>
            <p:cNvPr id="95" name="94 Conector recto"/>
            <p:cNvCxnSpPr/>
            <p:nvPr/>
          </p:nvCxnSpPr>
          <p:spPr>
            <a:xfrm>
              <a:off x="4446844" y="3858289"/>
              <a:ext cx="0" cy="201622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35496" y="6525344"/>
            <a:ext cx="5328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000" b="0" i="0" u="none" dirty="0">
                <a:solidFill>
                  <a:srgbClr val="003366"/>
                </a:solidFill>
                <a:latin typeface="Book Antiqua" pitchFamily="18" charset="0"/>
              </a:rPr>
              <a:t>FUENTE:  </a:t>
            </a:r>
            <a:r>
              <a:rPr lang="es-ES" sz="1000" b="0" i="0" u="none" dirty="0" smtClean="0">
                <a:solidFill>
                  <a:srgbClr val="003366"/>
                </a:solidFill>
                <a:latin typeface="Book Antiqua" pitchFamily="18" charset="0"/>
              </a:rPr>
              <a:t>Dirección de Planeación y Desarrollo UNIMINUTO - SII, </a:t>
            </a:r>
            <a:r>
              <a:rPr lang="es-ES" sz="1000" dirty="0" smtClean="0">
                <a:solidFill>
                  <a:srgbClr val="003366"/>
                </a:solidFill>
                <a:latin typeface="Book Antiqua" pitchFamily="18" charset="0"/>
              </a:rPr>
              <a:t>marzo 15</a:t>
            </a:r>
            <a:r>
              <a:rPr lang="es-ES" sz="1000" b="0" i="0" u="none" dirty="0" smtClean="0">
                <a:solidFill>
                  <a:srgbClr val="003366"/>
                </a:solidFill>
                <a:latin typeface="Book Antiqua" pitchFamily="18" charset="0"/>
              </a:rPr>
              <a:t> de 2018</a:t>
            </a:r>
            <a:endParaRPr lang="es-ES" sz="1000" b="0" i="0" u="none" dirty="0">
              <a:solidFill>
                <a:srgbClr val="003366"/>
              </a:solidFill>
              <a:latin typeface="Book Antiqua" pitchFamily="18" charset="0"/>
            </a:endParaRPr>
          </a:p>
        </p:txBody>
      </p:sp>
      <p:sp>
        <p:nvSpPr>
          <p:cNvPr id="94" name="Rectángulo 93"/>
          <p:cNvSpPr/>
          <p:nvPr/>
        </p:nvSpPr>
        <p:spPr>
          <a:xfrm>
            <a:off x="3419872" y="188640"/>
            <a:ext cx="57241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250"/>
              </a:spcBef>
              <a:buClr>
                <a:srgbClr val="003063"/>
              </a:buClr>
              <a:buFont typeface="Book Antiqu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O" sz="2400" b="1" i="1" dirty="0" smtClean="0">
                <a:solidFill>
                  <a:schemeClr val="bg1"/>
                </a:solidFill>
                <a:latin typeface="Book Antiqua" pitchFamily="18" charset="0"/>
                <a:cs typeface="Tahoma" pitchFamily="34" charset="0"/>
              </a:rPr>
              <a:t>UNIMINUTO una institución inclusiva</a:t>
            </a:r>
            <a:endParaRPr lang="es-CO" sz="2400" b="1" i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73557" y="1468841"/>
            <a:ext cx="80346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_tradnl" dirty="0" smtClean="0"/>
              <a:t>Históricamente en Colombia, las </a:t>
            </a:r>
            <a:r>
              <a:rPr lang="es-ES_tradnl" dirty="0"/>
              <a:t>diferencias de género entre hombre y mujeres, son un factor de exclusión para el acceso a la educación superior.  </a:t>
            </a:r>
            <a:r>
              <a:rPr lang="es-ES_tradnl" b="1" dirty="0" smtClean="0">
                <a:solidFill>
                  <a:srgbClr val="002060"/>
                </a:solidFill>
              </a:rPr>
              <a:t>En UNIMINUTO el </a:t>
            </a:r>
            <a:r>
              <a:rPr lang="es-ES_tradnl" b="1" dirty="0">
                <a:solidFill>
                  <a:srgbClr val="002060"/>
                </a:solidFill>
              </a:rPr>
              <a:t>71% de la población estudiantil de UNIMINUTO, son mujeres, lo cual se convierte en un enorme potencial para la construcción de la paz en los territorios, marcados por el resquebrajamiento de núcleos familiares a causa de la violencia armada</a:t>
            </a:r>
            <a:r>
              <a:rPr lang="es-ES_tradnl" b="1" dirty="0" smtClean="0">
                <a:solidFill>
                  <a:srgbClr val="002060"/>
                </a:solidFill>
              </a:rPr>
              <a:t>.  Igualdad de condiciones en el acceso.</a:t>
            </a:r>
            <a:endParaRPr lang="es-ES" sz="1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11560" y="6407750"/>
            <a:ext cx="66247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>
                <a:solidFill>
                  <a:srgbClr val="000000"/>
                </a:solidFill>
                <a:latin typeface="Calibri" panose="020F0502020204030204" pitchFamily="34" charset="0"/>
              </a:rPr>
              <a:t>Fuente: Sistema integrado de información, 3 </a:t>
            </a:r>
            <a:r>
              <a:rPr lang="es-CO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marzo/2018.</a:t>
            </a:r>
            <a:r>
              <a:rPr lang="es-CO" sz="1100" dirty="0" smtClean="0"/>
              <a:t> </a:t>
            </a:r>
            <a:endParaRPr lang="es-CO" sz="11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91680" y="44624"/>
            <a:ext cx="7380312" cy="74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CO"/>
            </a:defPPr>
            <a:lvl1pPr algn="r">
              <a:defRPr sz="3200" b="1" i="1" u="none">
                <a:solidFill>
                  <a:schemeClr val="bg1"/>
                </a:solidFill>
                <a:latin typeface="Book Antiqua" pitchFamily="18" charset="0"/>
                <a:cs typeface="Tahoma" pitchFamily="34" charset="0"/>
              </a:defRPr>
            </a:lvl1pPr>
          </a:lstStyle>
          <a:p>
            <a:r>
              <a:rPr lang="es-MX" dirty="0"/>
              <a:t>UNIMINUTO</a:t>
            </a:r>
          </a:p>
          <a:p>
            <a:r>
              <a:rPr lang="es-CO" sz="2400" dirty="0" smtClean="0"/>
              <a:t>Estudiantes por Etnias</a:t>
            </a:r>
            <a:endParaRPr lang="es-CO" sz="2400" dirty="0"/>
          </a:p>
        </p:txBody>
      </p:sp>
      <p:grpSp>
        <p:nvGrpSpPr>
          <p:cNvPr id="11" name="Grupo 10"/>
          <p:cNvGrpSpPr/>
          <p:nvPr/>
        </p:nvGrpSpPr>
        <p:grpSpPr>
          <a:xfrm>
            <a:off x="251520" y="1196752"/>
            <a:ext cx="8496944" cy="4922966"/>
            <a:chOff x="251520" y="1196752"/>
            <a:chExt cx="8496944" cy="3996755"/>
          </a:xfrm>
        </p:grpSpPr>
        <p:graphicFrame>
          <p:nvGraphicFramePr>
            <p:cNvPr id="8" name="Gráfico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58701605"/>
                </p:ext>
              </p:extLst>
            </p:nvPr>
          </p:nvGraphicFramePr>
          <p:xfrm>
            <a:off x="251520" y="1196752"/>
            <a:ext cx="8496944" cy="39967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CuadroTexto 3"/>
            <p:cNvSpPr txBox="1"/>
            <p:nvPr/>
          </p:nvSpPr>
          <p:spPr>
            <a:xfrm>
              <a:off x="733375" y="4395961"/>
              <a:ext cx="7871073" cy="257175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sz="1000" dirty="0"/>
                <a:t>(213 )      </a:t>
              </a:r>
              <a:r>
                <a:rPr lang="es-CO" sz="1000" dirty="0" smtClean="0"/>
                <a:t>  (</a:t>
              </a:r>
              <a:r>
                <a:rPr lang="es-CO" sz="1000" dirty="0"/>
                <a:t>318)      </a:t>
              </a:r>
              <a:r>
                <a:rPr lang="es-CO" sz="1000" dirty="0" smtClean="0"/>
                <a:t>  </a:t>
              </a:r>
              <a:r>
                <a:rPr lang="es-CO" sz="1000" dirty="0"/>
                <a:t>(477 )      </a:t>
              </a:r>
              <a:r>
                <a:rPr lang="es-CO" sz="1000" dirty="0" smtClean="0"/>
                <a:t>   </a:t>
              </a:r>
              <a:r>
                <a:rPr lang="es-CO" sz="1000" dirty="0"/>
                <a:t>(592)        (887 )      (1283)</a:t>
              </a:r>
              <a:r>
                <a:rPr lang="es-CO" sz="1000" baseline="0" dirty="0"/>
                <a:t>    </a:t>
              </a:r>
              <a:r>
                <a:rPr lang="es-CO" sz="1000" baseline="0" dirty="0" smtClean="0"/>
                <a:t>   </a:t>
              </a:r>
              <a:r>
                <a:rPr lang="es-CO" sz="1000" baseline="0" dirty="0"/>
                <a:t>(</a:t>
              </a:r>
              <a:r>
                <a:rPr lang="es-CO" sz="1000" dirty="0"/>
                <a:t>1338)    </a:t>
              </a:r>
              <a:r>
                <a:rPr lang="es-CO" sz="1000" dirty="0" smtClean="0"/>
                <a:t>   (</a:t>
              </a:r>
              <a:r>
                <a:rPr lang="es-CO" sz="1000" dirty="0"/>
                <a:t>1359)       (1538)</a:t>
              </a:r>
              <a:r>
                <a:rPr lang="es-CO" sz="1000" baseline="0" dirty="0"/>
                <a:t> </a:t>
              </a:r>
              <a:r>
                <a:rPr lang="es-CO" sz="1000" dirty="0"/>
                <a:t>   </a:t>
              </a:r>
              <a:r>
                <a:rPr lang="es-CO" sz="1000" dirty="0" smtClean="0"/>
                <a:t>   </a:t>
              </a:r>
              <a:r>
                <a:rPr lang="es-CO" sz="1000" dirty="0"/>
                <a:t>(1638)    </a:t>
              </a:r>
              <a:r>
                <a:rPr lang="es-CO" sz="1000" dirty="0" smtClean="0"/>
                <a:t>   </a:t>
              </a:r>
              <a:r>
                <a:rPr lang="es-CO" sz="1000" dirty="0"/>
                <a:t>(1838)   </a:t>
              </a:r>
              <a:r>
                <a:rPr lang="es-CO" sz="1000" dirty="0" smtClean="0"/>
                <a:t>    </a:t>
              </a:r>
              <a:r>
                <a:rPr lang="es-CO" sz="1000" dirty="0"/>
                <a:t>(1833)       (1994)      (1948)     (1912)</a:t>
              </a:r>
            </a:p>
          </p:txBody>
        </p:sp>
      </p:grpSp>
      <p:sp>
        <p:nvSpPr>
          <p:cNvPr id="12" name="CuadroTexto 11"/>
          <p:cNvSpPr txBox="1"/>
          <p:nvPr/>
        </p:nvSpPr>
        <p:spPr>
          <a:xfrm>
            <a:off x="755576" y="5877272"/>
            <a:ext cx="38282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50" b="1" dirty="0" smtClean="0"/>
              <a:t>Afrocolombiano</a:t>
            </a:r>
            <a:r>
              <a:rPr lang="es-CO" sz="1050" dirty="0" smtClean="0"/>
              <a:t>: Negritudes y Palenqueros.</a:t>
            </a:r>
          </a:p>
          <a:p>
            <a:r>
              <a:rPr lang="es-CO" sz="1050" b="1" dirty="0" smtClean="0"/>
              <a:t>Raizales</a:t>
            </a:r>
            <a:r>
              <a:rPr lang="es-CO" sz="1050" dirty="0" smtClean="0"/>
              <a:t>: Archipiélago </a:t>
            </a:r>
            <a:r>
              <a:rPr lang="es-CO" sz="1050" dirty="0"/>
              <a:t>de San Andrés, Providencia y Santa </a:t>
            </a:r>
            <a:r>
              <a:rPr lang="es-CO" sz="1050" dirty="0" smtClean="0"/>
              <a:t>Catalina.</a:t>
            </a:r>
            <a:endParaRPr lang="es-CO" sz="1050" dirty="0"/>
          </a:p>
        </p:txBody>
      </p:sp>
    </p:spTree>
    <p:extLst>
      <p:ext uri="{BB962C8B-B14F-4D97-AF65-F5344CB8AC3E}">
        <p14:creationId xmlns:p14="http://schemas.microsoft.com/office/powerpoint/2010/main" val="247313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1"/>
          <p:cNvPicPr>
            <a:picLocks noChangeAspect="1"/>
          </p:cNvPicPr>
          <p:nvPr/>
        </p:nvPicPr>
        <p:blipFill rotWithShape="1">
          <a:blip r:embed="rId2" cstate="print"/>
          <a:srcRect t="14782"/>
          <a:stretch/>
        </p:blipFill>
        <p:spPr bwMode="auto">
          <a:xfrm>
            <a:off x="1547664" y="1916832"/>
            <a:ext cx="6191250" cy="441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467544" y="176212"/>
            <a:ext cx="8547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buClr>
                <a:srgbClr val="0033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200" b="1" i="1" dirty="0" smtClean="0">
                <a:solidFill>
                  <a:schemeClr val="bg1"/>
                </a:solidFill>
                <a:latin typeface="Book Antiqua" pitchFamily="18" charset="0"/>
                <a:cs typeface="Tahoma" pitchFamily="34" charset="0"/>
              </a:rPr>
              <a:t>UNIMINUTO</a:t>
            </a:r>
          </a:p>
          <a:p>
            <a:pPr algn="r">
              <a:lnSpc>
                <a:spcPct val="80000"/>
              </a:lnSpc>
              <a:buClr>
                <a:srgbClr val="0033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O" b="1" i="1" dirty="0">
                <a:solidFill>
                  <a:schemeClr val="bg1"/>
                </a:solidFill>
                <a:latin typeface="Book Antiqua" pitchFamily="18" charset="0"/>
                <a:cs typeface="Tahoma" pitchFamily="34" charset="0"/>
              </a:rPr>
              <a:t>Flexibilidad en cuanto metodologías y modalidades en la oferta de </a:t>
            </a:r>
            <a:r>
              <a:rPr lang="es-CO" b="1" i="1" dirty="0" smtClean="0">
                <a:solidFill>
                  <a:schemeClr val="bg1"/>
                </a:solidFill>
                <a:latin typeface="Book Antiqua" pitchFamily="18" charset="0"/>
                <a:cs typeface="Tahoma" pitchFamily="34" charset="0"/>
              </a:rPr>
              <a:t>programas</a:t>
            </a:r>
            <a:endParaRPr lang="es-ES" sz="3200" b="1" i="1" dirty="0">
              <a:solidFill>
                <a:schemeClr val="bg1"/>
              </a:solidFill>
              <a:latin typeface="Book Antiqua" pitchFamily="18" charset="0"/>
              <a:cs typeface="Tahoma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27584" y="1098844"/>
            <a:ext cx="7848872" cy="323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rgbClr val="0033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b="1" i="1" dirty="0">
                <a:latin typeface="Book Antiqua" pitchFamily="18" charset="0"/>
                <a:cs typeface="Tahoma" pitchFamily="34" charset="0"/>
              </a:rPr>
              <a:t>Metodologías y Modalidades de la oferta de </a:t>
            </a:r>
            <a:r>
              <a:rPr lang="es-ES" b="1" i="1" dirty="0" smtClean="0">
                <a:latin typeface="Book Antiqua" pitchFamily="18" charset="0"/>
                <a:cs typeface="Tahoma" pitchFamily="34" charset="0"/>
              </a:rPr>
              <a:t>programas académicos</a:t>
            </a:r>
            <a:endParaRPr lang="es-ES" b="1" i="1" dirty="0">
              <a:latin typeface="Book Antiqua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0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339752" y="46946"/>
            <a:ext cx="674115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2700" b="1" i="1" u="none" dirty="0" smtClean="0">
                <a:solidFill>
                  <a:schemeClr val="bg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Logro en la transformación de vidas</a:t>
            </a:r>
          </a:p>
          <a:p>
            <a:pPr algn="r"/>
            <a:r>
              <a:rPr lang="es-ES" sz="2700" b="1" i="1" u="none" dirty="0" smtClean="0">
                <a:solidFill>
                  <a:schemeClr val="bg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Graduados </a:t>
            </a:r>
            <a:endParaRPr lang="es-ES" sz="2700" b="1" i="1" u="none" dirty="0">
              <a:solidFill>
                <a:schemeClr val="bg1"/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99592" y="1023119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i="0" u="none" dirty="0" smtClean="0">
                <a:solidFill>
                  <a:srgbClr val="003366"/>
                </a:solidFill>
                <a:latin typeface="Book Antiqua" pitchFamily="18" charset="0"/>
              </a:rPr>
              <a:t>Porcentaje de graduados por nivel de formación </a:t>
            </a:r>
            <a:endParaRPr lang="es-CO" sz="2400" i="0" u="none" dirty="0">
              <a:solidFill>
                <a:srgbClr val="003366"/>
              </a:solidFill>
              <a:latin typeface="Book Antiqua" pitchFamily="18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4400" y="6574319"/>
            <a:ext cx="7326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000" b="0" i="0" u="none" dirty="0" smtClean="0">
                <a:latin typeface="Book Antiqua" pitchFamily="18" charset="0"/>
              </a:rPr>
              <a:t>FUENTE:  Sistema Integrado de Información -SII- Dirección de Planeación y Desarrollo, </a:t>
            </a:r>
            <a:r>
              <a:rPr lang="es-ES" sz="1000" dirty="0" smtClean="0">
                <a:latin typeface="Book Antiqua" pitchFamily="18" charset="0"/>
              </a:rPr>
              <a:t>enero 16</a:t>
            </a:r>
            <a:r>
              <a:rPr lang="es-ES" sz="1000" b="0" i="0" u="none" dirty="0" smtClean="0">
                <a:latin typeface="Book Antiqua" pitchFamily="18" charset="0"/>
              </a:rPr>
              <a:t> de 2018</a:t>
            </a:r>
            <a:endParaRPr lang="es-ES" sz="1000" b="0" i="0" u="none" dirty="0">
              <a:latin typeface="Book Antiqua" pitchFamily="18" charset="0"/>
            </a:endParaRPr>
          </a:p>
        </p:txBody>
      </p:sp>
      <p:sp>
        <p:nvSpPr>
          <p:cNvPr id="40" name="11 Rectángulo"/>
          <p:cNvSpPr>
            <a:spLocks noChangeArrowheads="1"/>
          </p:cNvSpPr>
          <p:nvPr/>
        </p:nvSpPr>
        <p:spPr bwMode="auto">
          <a:xfrm>
            <a:off x="323528" y="5301208"/>
            <a:ext cx="2952328" cy="83099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49263"/>
            <a:r>
              <a:rPr lang="es-CO" sz="2800" b="1" dirty="0" smtClean="0">
                <a:solidFill>
                  <a:srgbClr val="00206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65.075</a:t>
            </a:r>
          </a:p>
          <a:p>
            <a:pPr algn="ctr" defTabSz="449263"/>
            <a:r>
              <a:rPr lang="es-CO" sz="2000" dirty="0" smtClean="0">
                <a:solidFill>
                  <a:srgbClr val="00206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s-CO" sz="2000" b="0" i="0" u="none" dirty="0" smtClean="0">
                <a:solidFill>
                  <a:srgbClr val="00206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raduados 1996 - 2017</a:t>
            </a:r>
            <a:endParaRPr lang="es-CO" sz="2000" dirty="0" smtClean="0">
              <a:solidFill>
                <a:srgbClr val="002060"/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45 Grupo"/>
          <p:cNvGrpSpPr/>
          <p:nvPr/>
        </p:nvGrpSpPr>
        <p:grpSpPr>
          <a:xfrm>
            <a:off x="683568" y="1643050"/>
            <a:ext cx="8460432" cy="3960440"/>
            <a:chOff x="683568" y="1628800"/>
            <a:chExt cx="8460432" cy="3960440"/>
          </a:xfrm>
        </p:grpSpPr>
        <p:grpSp>
          <p:nvGrpSpPr>
            <p:cNvPr id="3" name="38 Grupo"/>
            <p:cNvGrpSpPr/>
            <p:nvPr/>
          </p:nvGrpSpPr>
          <p:grpSpPr>
            <a:xfrm>
              <a:off x="683568" y="1628800"/>
              <a:ext cx="8460432" cy="3949772"/>
              <a:chOff x="971600" y="1910286"/>
              <a:chExt cx="8149957" cy="3677469"/>
            </a:xfrm>
          </p:grpSpPr>
          <p:sp>
            <p:nvSpPr>
              <p:cNvPr id="41" name="40 CuadroTexto"/>
              <p:cNvSpPr txBox="1"/>
              <p:nvPr/>
            </p:nvSpPr>
            <p:spPr>
              <a:xfrm>
                <a:off x="6838677" y="2708920"/>
                <a:ext cx="1693763" cy="31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00" b="0" i="0" u="none" dirty="0" smtClean="0">
                    <a:solidFill>
                      <a:srgbClr val="002060"/>
                    </a:solidFill>
                    <a:latin typeface="Book Antiqua" pitchFamily="18" charset="0"/>
                  </a:rPr>
                  <a:t>Tecnología </a:t>
                </a:r>
                <a:endParaRPr lang="es-CO" sz="1600" b="0" i="0" u="none" dirty="0">
                  <a:solidFill>
                    <a:srgbClr val="002060"/>
                  </a:solidFill>
                  <a:latin typeface="Book Antiqua" pitchFamily="18" charset="0"/>
                </a:endParaRPr>
              </a:p>
            </p:txBody>
          </p:sp>
          <p:grpSp>
            <p:nvGrpSpPr>
              <p:cNvPr id="4" name="41 Grupo"/>
              <p:cNvGrpSpPr/>
              <p:nvPr/>
            </p:nvGrpSpPr>
            <p:grpSpPr>
              <a:xfrm>
                <a:off x="7469995" y="3972188"/>
                <a:ext cx="810279" cy="170201"/>
                <a:chOff x="10376658" y="3184669"/>
                <a:chExt cx="3055911" cy="720081"/>
              </a:xfrm>
            </p:grpSpPr>
            <p:cxnSp>
              <p:nvCxnSpPr>
                <p:cNvPr id="43" name="42 Conector recto"/>
                <p:cNvCxnSpPr/>
                <p:nvPr/>
              </p:nvCxnSpPr>
              <p:spPr bwMode="auto">
                <a:xfrm>
                  <a:off x="10376658" y="3522198"/>
                  <a:ext cx="2390671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4" name="43 Elipse"/>
                <p:cNvSpPr/>
                <p:nvPr/>
              </p:nvSpPr>
              <p:spPr bwMode="auto">
                <a:xfrm>
                  <a:off x="12712487" y="3184669"/>
                  <a:ext cx="720082" cy="720081"/>
                </a:xfrm>
                <a:prstGeom prst="ellipse">
                  <a:avLst/>
                </a:prstGeom>
                <a:solidFill>
                  <a:srgbClr val="FFC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CO" sz="14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Book Antiqua" pitchFamily="18" charset="0"/>
                  </a:endParaRPr>
                </a:p>
              </p:txBody>
            </p:sp>
          </p:grpSp>
          <p:sp>
            <p:nvSpPr>
              <p:cNvPr id="51" name="50 CuadroTexto"/>
              <p:cNvSpPr txBox="1"/>
              <p:nvPr/>
            </p:nvSpPr>
            <p:spPr>
              <a:xfrm>
                <a:off x="7194728" y="4451046"/>
                <a:ext cx="1926829" cy="31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00" b="0" i="0" u="none" dirty="0" smtClean="0">
                    <a:solidFill>
                      <a:srgbClr val="002060"/>
                    </a:solidFill>
                    <a:latin typeface="Book Antiqua" pitchFamily="18" charset="0"/>
                  </a:rPr>
                  <a:t>Técnico Profesional </a:t>
                </a:r>
                <a:endParaRPr lang="es-CO" sz="1600" b="0" i="0" u="none" dirty="0">
                  <a:solidFill>
                    <a:srgbClr val="002060"/>
                  </a:solidFill>
                  <a:latin typeface="Book Antiqua" pitchFamily="18" charset="0"/>
                </a:endParaRPr>
              </a:p>
            </p:txBody>
          </p:sp>
          <p:grpSp>
            <p:nvGrpSpPr>
              <p:cNvPr id="9" name="62 Grupo"/>
              <p:cNvGrpSpPr/>
              <p:nvPr/>
            </p:nvGrpSpPr>
            <p:grpSpPr>
              <a:xfrm>
                <a:off x="2195737" y="1910286"/>
                <a:ext cx="5223551" cy="3677469"/>
                <a:chOff x="2195737" y="1910286"/>
                <a:chExt cx="5223551" cy="3677469"/>
              </a:xfrm>
            </p:grpSpPr>
            <p:grpSp>
              <p:nvGrpSpPr>
                <p:cNvPr id="11" name="61 Grupo"/>
                <p:cNvGrpSpPr/>
                <p:nvPr/>
              </p:nvGrpSpPr>
              <p:grpSpPr>
                <a:xfrm>
                  <a:off x="2699791" y="1910286"/>
                  <a:ext cx="4719497" cy="3657816"/>
                  <a:chOff x="2699791" y="1910286"/>
                  <a:chExt cx="4719497" cy="3657816"/>
                </a:xfrm>
              </p:grpSpPr>
              <p:sp>
                <p:nvSpPr>
                  <p:cNvPr id="5" name="4 Elipse"/>
                  <p:cNvSpPr/>
                  <p:nvPr/>
                </p:nvSpPr>
                <p:spPr bwMode="auto">
                  <a:xfrm>
                    <a:off x="2699791" y="1910286"/>
                    <a:ext cx="2566103" cy="2382810"/>
                  </a:xfrm>
                  <a:prstGeom prst="ellipse">
                    <a:avLst/>
                  </a:prstGeom>
                  <a:solidFill>
                    <a:srgbClr val="3399FF">
                      <a:alpha val="60784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CO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rPr>
                      <a:t>55,4%</a:t>
                    </a:r>
                  </a:p>
                </p:txBody>
              </p:sp>
              <p:sp>
                <p:nvSpPr>
                  <p:cNvPr id="6" name="5 Elipse"/>
                  <p:cNvSpPr/>
                  <p:nvPr/>
                </p:nvSpPr>
                <p:spPr bwMode="auto">
                  <a:xfrm>
                    <a:off x="4925432" y="2044373"/>
                    <a:ext cx="1979737" cy="1810179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  <a:alpha val="60784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s-CO" sz="3500" b="1" dirty="0" smtClean="0">
                        <a:solidFill>
                          <a:schemeClr val="bg1"/>
                        </a:solidFill>
                        <a:latin typeface="Book Antiqua" pitchFamily="18" charset="0"/>
                      </a:rPr>
                      <a:t>17,7</a:t>
                    </a:r>
                    <a:r>
                      <a:rPr kumimoji="0" lang="es-CO" sz="3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rPr>
                      <a:t>%</a:t>
                    </a:r>
                  </a:p>
                </p:txBody>
              </p:sp>
              <p:sp>
                <p:nvSpPr>
                  <p:cNvPr id="7" name="6 Elipse"/>
                  <p:cNvSpPr/>
                  <p:nvPr/>
                </p:nvSpPr>
                <p:spPr bwMode="auto">
                  <a:xfrm>
                    <a:off x="6162482" y="3586377"/>
                    <a:ext cx="1256806" cy="1174879"/>
                  </a:xfrm>
                  <a:prstGeom prst="ellipse">
                    <a:avLst/>
                  </a:prstGeom>
                  <a:solidFill>
                    <a:schemeClr val="bg2">
                      <a:lumMod val="50000"/>
                      <a:alpha val="60784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s-CO" sz="2400" b="1" dirty="0" smtClean="0">
                        <a:solidFill>
                          <a:schemeClr val="bg1"/>
                        </a:solidFill>
                        <a:latin typeface="Book Antiqua" pitchFamily="18" charset="0"/>
                      </a:rPr>
                      <a:t>4,4</a:t>
                    </a:r>
                    <a:r>
                      <a:rPr kumimoji="0" lang="es-CO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rPr>
                      <a:t>%</a:t>
                    </a:r>
                  </a:p>
                </p:txBody>
              </p:sp>
              <p:sp>
                <p:nvSpPr>
                  <p:cNvPr id="8" name="7 Elipse"/>
                  <p:cNvSpPr/>
                  <p:nvPr/>
                </p:nvSpPr>
                <p:spPr bwMode="auto">
                  <a:xfrm>
                    <a:off x="4854970" y="4717098"/>
                    <a:ext cx="1008112" cy="851004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  <a:alpha val="60784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s-CO" b="1" i="0" u="none" dirty="0" smtClean="0">
                        <a:solidFill>
                          <a:schemeClr val="bg1"/>
                        </a:solidFill>
                        <a:latin typeface="Book Antiqua" pitchFamily="18" charset="0"/>
                      </a:rPr>
                      <a:t>1,1</a:t>
                    </a:r>
                    <a:r>
                      <a:rPr kumimoji="0" lang="es-CO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rPr>
                      <a:t>%</a:t>
                    </a:r>
                  </a:p>
                </p:txBody>
              </p:sp>
            </p:grpSp>
            <p:grpSp>
              <p:nvGrpSpPr>
                <p:cNvPr id="14" name="33 Grupo"/>
                <p:cNvGrpSpPr/>
                <p:nvPr/>
              </p:nvGrpSpPr>
              <p:grpSpPr>
                <a:xfrm>
                  <a:off x="6588224" y="2996952"/>
                  <a:ext cx="824819" cy="170201"/>
                  <a:chOff x="5421692" y="3933056"/>
                  <a:chExt cx="3110751" cy="720080"/>
                </a:xfrm>
              </p:grpSpPr>
              <p:cxnSp>
                <p:nvCxnSpPr>
                  <p:cNvPr id="12" name="11 Conector recto"/>
                  <p:cNvCxnSpPr>
                    <a:endCxn id="13" idx="2"/>
                  </p:cNvCxnSpPr>
                  <p:nvPr/>
                </p:nvCxnSpPr>
                <p:spPr bwMode="auto">
                  <a:xfrm>
                    <a:off x="5421692" y="4293096"/>
                    <a:ext cx="2390673" cy="0"/>
                  </a:xfrm>
                  <a:prstGeom prst="line">
                    <a:avLst/>
                  </a:prstGeom>
                  <a:ln w="19050">
                    <a:solidFill>
                      <a:srgbClr val="FFC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12 Elipse"/>
                  <p:cNvSpPr/>
                  <p:nvPr/>
                </p:nvSpPr>
                <p:spPr bwMode="auto">
                  <a:xfrm>
                    <a:off x="7812363" y="3933056"/>
                    <a:ext cx="720080" cy="72008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s-CO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Book Antiqua" pitchFamily="18" charset="0"/>
                    </a:endParaRPr>
                  </a:p>
                </p:txBody>
              </p:sp>
            </p:grpSp>
            <p:grpSp>
              <p:nvGrpSpPr>
                <p:cNvPr id="15" name="45 Grupo"/>
                <p:cNvGrpSpPr/>
                <p:nvPr/>
              </p:nvGrpSpPr>
              <p:grpSpPr>
                <a:xfrm rot="5400000">
                  <a:off x="6234300" y="4702590"/>
                  <a:ext cx="177293" cy="871457"/>
                  <a:chOff x="7465934" y="-2412181"/>
                  <a:chExt cx="720078" cy="3423583"/>
                </a:xfrm>
              </p:grpSpPr>
              <p:cxnSp>
                <p:nvCxnSpPr>
                  <p:cNvPr id="47" name="46 Conector recto"/>
                  <p:cNvCxnSpPr/>
                  <p:nvPr/>
                </p:nvCxnSpPr>
                <p:spPr bwMode="auto">
                  <a:xfrm rot="5400000">
                    <a:off x="6404628" y="-360668"/>
                    <a:ext cx="2703505" cy="40636"/>
                  </a:xfrm>
                  <a:prstGeom prst="line">
                    <a:avLst/>
                  </a:prstGeom>
                  <a:ln w="19050">
                    <a:solidFill>
                      <a:srgbClr val="FFC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47 Elipse"/>
                  <p:cNvSpPr/>
                  <p:nvPr/>
                </p:nvSpPr>
                <p:spPr bwMode="auto">
                  <a:xfrm>
                    <a:off x="7465934" y="-2412181"/>
                    <a:ext cx="720078" cy="720082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s-CO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Book Antiqua" pitchFamily="18" charset="0"/>
                    </a:endParaRPr>
                  </a:p>
                </p:txBody>
              </p:sp>
            </p:grpSp>
            <p:sp>
              <p:nvSpPr>
                <p:cNvPr id="50" name="49 CuadroTexto"/>
                <p:cNvSpPr txBox="1"/>
                <p:nvPr/>
              </p:nvSpPr>
              <p:spPr>
                <a:xfrm>
                  <a:off x="6024849" y="5249201"/>
                  <a:ext cx="13081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600" i="0" u="none" dirty="0" smtClean="0">
                      <a:solidFill>
                        <a:srgbClr val="002060"/>
                      </a:solidFill>
                      <a:latin typeface="Book Antiqua" pitchFamily="18" charset="0"/>
                    </a:rPr>
                    <a:t>Maestría </a:t>
                  </a:r>
                  <a:endParaRPr lang="es-CO" sz="1600" i="0" u="none" dirty="0">
                    <a:solidFill>
                      <a:srgbClr val="002060"/>
                    </a:solidFill>
                    <a:latin typeface="Book Antiqua" pitchFamily="18" charset="0"/>
                  </a:endParaRPr>
                </a:p>
              </p:txBody>
            </p:sp>
            <p:grpSp>
              <p:nvGrpSpPr>
                <p:cNvPr id="17" name="51 Grupo"/>
                <p:cNvGrpSpPr/>
                <p:nvPr/>
              </p:nvGrpSpPr>
              <p:grpSpPr>
                <a:xfrm rot="10800000">
                  <a:off x="2195737" y="2898759"/>
                  <a:ext cx="824819" cy="170201"/>
                  <a:chOff x="5421692" y="3933056"/>
                  <a:chExt cx="3110751" cy="720080"/>
                </a:xfrm>
              </p:grpSpPr>
              <p:cxnSp>
                <p:nvCxnSpPr>
                  <p:cNvPr id="53" name="52 Conector recto"/>
                  <p:cNvCxnSpPr>
                    <a:endCxn id="54" idx="2"/>
                  </p:cNvCxnSpPr>
                  <p:nvPr/>
                </p:nvCxnSpPr>
                <p:spPr bwMode="auto">
                  <a:xfrm>
                    <a:off x="5421692" y="4293096"/>
                    <a:ext cx="2390673" cy="0"/>
                  </a:xfrm>
                  <a:prstGeom prst="line">
                    <a:avLst/>
                  </a:prstGeom>
                  <a:ln w="19050">
                    <a:solidFill>
                      <a:srgbClr val="FFC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53 Elipse"/>
                  <p:cNvSpPr/>
                  <p:nvPr/>
                </p:nvSpPr>
                <p:spPr bwMode="auto">
                  <a:xfrm>
                    <a:off x="7812363" y="3933056"/>
                    <a:ext cx="720080" cy="72008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s-CO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Book Antiqua" pitchFamily="18" charset="0"/>
                    </a:endParaRPr>
                  </a:p>
                </p:txBody>
              </p:sp>
            </p:grpSp>
            <p:grpSp>
              <p:nvGrpSpPr>
                <p:cNvPr id="18" name="55 Grupo"/>
                <p:cNvGrpSpPr/>
                <p:nvPr/>
              </p:nvGrpSpPr>
              <p:grpSpPr>
                <a:xfrm rot="10800000">
                  <a:off x="2436854" y="4581128"/>
                  <a:ext cx="830077" cy="170201"/>
                  <a:chOff x="6393518" y="3933056"/>
                  <a:chExt cx="3130581" cy="720080"/>
                </a:xfrm>
              </p:grpSpPr>
              <p:cxnSp>
                <p:nvCxnSpPr>
                  <p:cNvPr id="57" name="56 Conector recto"/>
                  <p:cNvCxnSpPr/>
                  <p:nvPr/>
                </p:nvCxnSpPr>
                <p:spPr bwMode="auto">
                  <a:xfrm>
                    <a:off x="6393518" y="4293094"/>
                    <a:ext cx="2390674" cy="0"/>
                  </a:xfrm>
                  <a:prstGeom prst="line">
                    <a:avLst/>
                  </a:prstGeom>
                  <a:ln w="19050">
                    <a:solidFill>
                      <a:srgbClr val="FFC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" name="57 Elipse"/>
                  <p:cNvSpPr/>
                  <p:nvPr/>
                </p:nvSpPr>
                <p:spPr bwMode="auto">
                  <a:xfrm>
                    <a:off x="8804019" y="3933056"/>
                    <a:ext cx="720080" cy="72008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s-CO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Book Antiqua" pitchFamily="18" charset="0"/>
                    </a:endParaRPr>
                  </a:p>
                </p:txBody>
              </p:sp>
            </p:grpSp>
          </p:grpSp>
          <p:sp>
            <p:nvSpPr>
              <p:cNvPr id="60" name="59 CuadroTexto"/>
              <p:cNvSpPr txBox="1"/>
              <p:nvPr/>
            </p:nvSpPr>
            <p:spPr>
              <a:xfrm>
                <a:off x="1345333" y="4251507"/>
                <a:ext cx="17131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00" b="0" i="0" u="none" dirty="0" smtClean="0">
                    <a:solidFill>
                      <a:srgbClr val="002060"/>
                    </a:solidFill>
                    <a:latin typeface="Book Antiqua" pitchFamily="18" charset="0"/>
                  </a:rPr>
                  <a:t>Especialización </a:t>
                </a:r>
                <a:endParaRPr lang="es-CO" sz="1600" b="0" i="0" u="none" dirty="0">
                  <a:solidFill>
                    <a:srgbClr val="002060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61" name="60 CuadroTexto"/>
              <p:cNvSpPr txBox="1"/>
              <p:nvPr/>
            </p:nvSpPr>
            <p:spPr>
              <a:xfrm>
                <a:off x="971600" y="2340169"/>
                <a:ext cx="22727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00" b="0" i="0" u="none" dirty="0" smtClean="0">
                    <a:solidFill>
                      <a:srgbClr val="002060"/>
                    </a:solidFill>
                    <a:latin typeface="Book Antiqua" pitchFamily="18" charset="0"/>
                  </a:rPr>
                  <a:t>Profesional Universitario</a:t>
                </a:r>
                <a:endParaRPr lang="es-CO" sz="1600" b="0" i="0" u="none" dirty="0">
                  <a:solidFill>
                    <a:srgbClr val="002060"/>
                  </a:solidFill>
                  <a:latin typeface="Book Antiqua" pitchFamily="18" charset="0"/>
                </a:endParaRPr>
              </a:p>
            </p:txBody>
          </p:sp>
        </p:grpSp>
        <p:sp>
          <p:nvSpPr>
            <p:cNvPr id="42" name="41 Elipse"/>
            <p:cNvSpPr/>
            <p:nvPr/>
          </p:nvSpPr>
          <p:spPr bwMode="auto">
            <a:xfrm>
              <a:off x="2627784" y="3573016"/>
              <a:ext cx="2160240" cy="2016224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6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sz="3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ook Antiqua" pitchFamily="18" charset="0"/>
                </a:rPr>
                <a:t>21,4%</a:t>
              </a:r>
            </a:p>
          </p:txBody>
        </p:sp>
      </p:grpSp>
      <p:pic>
        <p:nvPicPr>
          <p:cNvPr id="33794" name="Picture 2" descr="http://www.nodus.mx/images/IconoCurs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1128"/>
            <a:ext cx="1485900" cy="847725"/>
          </a:xfrm>
          <a:prstGeom prst="rect">
            <a:avLst/>
          </a:prstGeom>
          <a:noFill/>
        </p:spPr>
      </p:pic>
      <p:sp>
        <p:nvSpPr>
          <p:cNvPr id="52" name="11 Rectángulo"/>
          <p:cNvSpPr>
            <a:spLocks noChangeArrowheads="1"/>
          </p:cNvSpPr>
          <p:nvPr/>
        </p:nvSpPr>
        <p:spPr bwMode="auto">
          <a:xfrm>
            <a:off x="44400" y="6211901"/>
            <a:ext cx="55446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449263"/>
            <a:r>
              <a:rPr lang="es-CO" sz="1400" b="0" i="0" u="none" dirty="0" smtClean="0"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No incluye estudiantes en articulación y programas en convenio</a:t>
            </a:r>
            <a:endParaRPr lang="es-CO" sz="1400" dirty="0" smtClean="0"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18763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195513" y="-27384"/>
            <a:ext cx="6948487" cy="954107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i="1" u="none" kern="0" dirty="0" err="1" smtClean="0">
                <a:solidFill>
                  <a:schemeClr val="bg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Inclusión</a:t>
            </a:r>
            <a:r>
              <a:rPr lang="en-US" sz="2800" b="1" i="1" u="none" kern="0" dirty="0" smtClean="0">
                <a:solidFill>
                  <a:schemeClr val="bg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Laboral</a:t>
            </a:r>
          </a:p>
          <a:p>
            <a:pPr algn="r">
              <a:defRPr/>
            </a:pPr>
            <a:r>
              <a:rPr lang="en-US" sz="2800" b="1" i="1" u="none" kern="0" dirty="0" err="1" smtClean="0">
                <a:solidFill>
                  <a:schemeClr val="bg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Empleo</a:t>
            </a:r>
            <a:r>
              <a:rPr lang="en-US" sz="2800" b="1" i="1" u="none" kern="0" dirty="0" smtClean="0">
                <a:solidFill>
                  <a:schemeClr val="bg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i="1" u="none" kern="0" dirty="0" err="1" smtClean="0">
                <a:solidFill>
                  <a:schemeClr val="bg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Graduados</a:t>
            </a:r>
            <a:endParaRPr lang="es-CO" sz="2800" b="1" i="1" u="none" kern="0" dirty="0">
              <a:solidFill>
                <a:schemeClr val="bg1"/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9 Rectángulo"/>
          <p:cNvSpPr>
            <a:spLocks noChangeArrowheads="1"/>
          </p:cNvSpPr>
          <p:nvPr/>
        </p:nvSpPr>
        <p:spPr bwMode="auto">
          <a:xfrm>
            <a:off x="179512" y="6453336"/>
            <a:ext cx="50081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100" b="0" i="0" u="none" dirty="0"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Fuente: Observatorio Laboral para la Educación </a:t>
            </a:r>
            <a:r>
              <a:rPr lang="es-CO" sz="1100" b="0" i="0" u="none" dirty="0" smtClean="0"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OLE (MEN) – </a:t>
            </a:r>
            <a:r>
              <a:rPr lang="es-CO" sz="1100" dirty="0"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s-CO" sz="1100" dirty="0" smtClean="0"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nero </a:t>
            </a:r>
            <a:r>
              <a:rPr lang="es-ES" sz="1100" dirty="0" smtClean="0">
                <a:latin typeface="Book Antiqua" pitchFamily="18" charset="0"/>
              </a:rPr>
              <a:t>de 2018</a:t>
            </a:r>
            <a:endParaRPr lang="es-ES" sz="1100" dirty="0">
              <a:latin typeface="Book Antiqua" pitchFamily="18" charset="0"/>
            </a:endParaRPr>
          </a:p>
        </p:txBody>
      </p:sp>
      <p:sp>
        <p:nvSpPr>
          <p:cNvPr id="19461" name="11 Rectángulo"/>
          <p:cNvSpPr>
            <a:spLocks noChangeArrowheads="1"/>
          </p:cNvSpPr>
          <p:nvPr/>
        </p:nvSpPr>
        <p:spPr bwMode="auto">
          <a:xfrm>
            <a:off x="530202" y="5286388"/>
            <a:ext cx="79598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449263"/>
            <a:r>
              <a:rPr lang="es-CO" sz="1400" b="0" i="0" u="none" dirty="0"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La información no incluye a independientes que trabajan y no cotizan, a quienes estudian, se encuentran fuera del país o buscan empleo.  </a:t>
            </a:r>
            <a:endParaRPr lang="es-CO" sz="1400" b="0" i="0" u="none" dirty="0" smtClean="0"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just" defTabSz="449263"/>
            <a:endParaRPr lang="es-CO" sz="1400" b="0" i="0" u="none" dirty="0" smtClean="0"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just" defTabSz="449263"/>
            <a:r>
              <a:rPr lang="es-CO" sz="1400" dirty="0" smtClean="0"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Corresponde al porcentaje de graduados que cotizan al sistema de seguridad social.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1714480" y="1071546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i="0" u="none" dirty="0" smtClean="0">
                <a:solidFill>
                  <a:srgbClr val="003366"/>
                </a:solidFill>
                <a:latin typeface="Book Antiqua" pitchFamily="18" charset="0"/>
              </a:rPr>
              <a:t>Promedio de inclusión laboral 2001 - 2016</a:t>
            </a:r>
            <a:endParaRPr lang="es-CO" sz="2000" i="0" u="none" dirty="0">
              <a:solidFill>
                <a:srgbClr val="003366"/>
              </a:solidFill>
              <a:latin typeface="Book Antiqua" pitchFamily="18" charset="0"/>
            </a:endParaRPr>
          </a:p>
        </p:txBody>
      </p:sp>
      <p:grpSp>
        <p:nvGrpSpPr>
          <p:cNvPr id="2" name="73 Grupo"/>
          <p:cNvGrpSpPr/>
          <p:nvPr/>
        </p:nvGrpSpPr>
        <p:grpSpPr>
          <a:xfrm>
            <a:off x="179512" y="1643050"/>
            <a:ext cx="8784976" cy="3500462"/>
            <a:chOff x="179512" y="1214422"/>
            <a:chExt cx="8784976" cy="3688685"/>
          </a:xfrm>
        </p:grpSpPr>
        <p:cxnSp>
          <p:nvCxnSpPr>
            <p:cNvPr id="91" name="90 Conector recto"/>
            <p:cNvCxnSpPr/>
            <p:nvPr/>
          </p:nvCxnSpPr>
          <p:spPr>
            <a:xfrm flipH="1">
              <a:off x="683568" y="2636912"/>
              <a:ext cx="8280919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91 Conector recto"/>
            <p:cNvCxnSpPr/>
            <p:nvPr/>
          </p:nvCxnSpPr>
          <p:spPr>
            <a:xfrm flipH="1">
              <a:off x="683569" y="2060848"/>
              <a:ext cx="8280919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93 Conector recto"/>
            <p:cNvCxnSpPr/>
            <p:nvPr/>
          </p:nvCxnSpPr>
          <p:spPr>
            <a:xfrm flipH="1">
              <a:off x="683569" y="1484784"/>
              <a:ext cx="8280919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92 Conector recto"/>
            <p:cNvCxnSpPr/>
            <p:nvPr/>
          </p:nvCxnSpPr>
          <p:spPr>
            <a:xfrm flipH="1">
              <a:off x="683569" y="1772816"/>
              <a:ext cx="8280919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1 Grupo"/>
            <p:cNvGrpSpPr/>
            <p:nvPr/>
          </p:nvGrpSpPr>
          <p:grpSpPr>
            <a:xfrm>
              <a:off x="179512" y="1214422"/>
              <a:ext cx="8784976" cy="3688685"/>
              <a:chOff x="179512" y="1196752"/>
              <a:chExt cx="7747148" cy="3688685"/>
            </a:xfrm>
          </p:grpSpPr>
          <p:cxnSp>
            <p:nvCxnSpPr>
              <p:cNvPr id="73" name="72 Conector recto"/>
              <p:cNvCxnSpPr/>
              <p:nvPr/>
            </p:nvCxnSpPr>
            <p:spPr>
              <a:xfrm flipH="1">
                <a:off x="624021" y="2348880"/>
                <a:ext cx="7302639" cy="0"/>
              </a:xfrm>
              <a:prstGeom prst="line">
                <a:avLst/>
              </a:prstGeom>
              <a:ln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70 Grupo"/>
              <p:cNvGrpSpPr/>
              <p:nvPr/>
            </p:nvGrpSpPr>
            <p:grpSpPr>
              <a:xfrm>
                <a:off x="179512" y="1196752"/>
                <a:ext cx="7653488" cy="3688685"/>
                <a:chOff x="323528" y="1268760"/>
                <a:chExt cx="9809779" cy="3688685"/>
              </a:xfrm>
            </p:grpSpPr>
            <p:cxnSp>
              <p:nvCxnSpPr>
                <p:cNvPr id="69" name="68 Conector recto"/>
                <p:cNvCxnSpPr/>
                <p:nvPr/>
              </p:nvCxnSpPr>
              <p:spPr>
                <a:xfrm rot="10800000" flipV="1">
                  <a:off x="863936" y="3858198"/>
                  <a:ext cx="9269371" cy="2850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5 Cubo"/>
                <p:cNvSpPr/>
                <p:nvPr/>
              </p:nvSpPr>
              <p:spPr>
                <a:xfrm>
                  <a:off x="2555776" y="2780928"/>
                  <a:ext cx="720080" cy="1296144"/>
                </a:xfrm>
                <a:prstGeom prst="cub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 b="1" dirty="0">
                    <a:latin typeface="Book Antiqua" pitchFamily="18" charset="0"/>
                  </a:endParaRPr>
                </a:p>
              </p:txBody>
            </p:sp>
            <p:sp>
              <p:nvSpPr>
                <p:cNvPr id="7" name="6 Cubo"/>
                <p:cNvSpPr/>
                <p:nvPr/>
              </p:nvSpPr>
              <p:spPr>
                <a:xfrm>
                  <a:off x="3275856" y="2204864"/>
                  <a:ext cx="720080" cy="1872208"/>
                </a:xfrm>
                <a:prstGeom prst="cub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>
                    <a:latin typeface="Book Antiqua" pitchFamily="18" charset="0"/>
                  </a:endParaRPr>
                </a:p>
              </p:txBody>
            </p:sp>
            <p:sp>
              <p:nvSpPr>
                <p:cNvPr id="9" name="8 Cubo"/>
                <p:cNvSpPr/>
                <p:nvPr/>
              </p:nvSpPr>
              <p:spPr>
                <a:xfrm>
                  <a:off x="4139952" y="2348880"/>
                  <a:ext cx="720080" cy="1728192"/>
                </a:xfrm>
                <a:prstGeom prst="cub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>
                    <a:latin typeface="Book Antiqua" pitchFamily="18" charset="0"/>
                  </a:endParaRPr>
                </a:p>
              </p:txBody>
            </p:sp>
            <p:sp>
              <p:nvSpPr>
                <p:cNvPr id="10" name="9 Cubo"/>
                <p:cNvSpPr/>
                <p:nvPr/>
              </p:nvSpPr>
              <p:spPr>
                <a:xfrm>
                  <a:off x="4788024" y="2060848"/>
                  <a:ext cx="720080" cy="2016223"/>
                </a:xfrm>
                <a:prstGeom prst="cub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>
                    <a:latin typeface="Book Antiqua" pitchFamily="18" charset="0"/>
                  </a:endParaRPr>
                </a:p>
              </p:txBody>
            </p:sp>
            <p:sp>
              <p:nvSpPr>
                <p:cNvPr id="11" name="10 Cubo"/>
                <p:cNvSpPr/>
                <p:nvPr/>
              </p:nvSpPr>
              <p:spPr>
                <a:xfrm>
                  <a:off x="5659383" y="1700808"/>
                  <a:ext cx="720080" cy="2376264"/>
                </a:xfrm>
                <a:prstGeom prst="cub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>
                    <a:latin typeface="Book Antiqua" pitchFamily="18" charset="0"/>
                  </a:endParaRPr>
                </a:p>
              </p:txBody>
            </p:sp>
            <p:sp>
              <p:nvSpPr>
                <p:cNvPr id="12" name="11 Cubo"/>
                <p:cNvSpPr/>
                <p:nvPr/>
              </p:nvSpPr>
              <p:spPr>
                <a:xfrm>
                  <a:off x="6346537" y="1412776"/>
                  <a:ext cx="720080" cy="2664296"/>
                </a:xfrm>
                <a:prstGeom prst="cub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>
                    <a:latin typeface="Book Antiqua" pitchFamily="18" charset="0"/>
                  </a:endParaRPr>
                </a:p>
              </p:txBody>
            </p:sp>
            <p:cxnSp>
              <p:nvCxnSpPr>
                <p:cNvPr id="16" name="15 Conector recto"/>
                <p:cNvCxnSpPr/>
                <p:nvPr/>
              </p:nvCxnSpPr>
              <p:spPr>
                <a:xfrm rot="10800000" flipV="1">
                  <a:off x="719920" y="4072512"/>
                  <a:ext cx="9332637" cy="4560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16 Conector recto"/>
                <p:cNvCxnSpPr/>
                <p:nvPr/>
              </p:nvCxnSpPr>
              <p:spPr>
                <a:xfrm>
                  <a:off x="863934" y="1268760"/>
                  <a:ext cx="0" cy="3060000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19 CuadroTexto"/>
                <p:cNvSpPr txBox="1"/>
                <p:nvPr/>
              </p:nvSpPr>
              <p:spPr>
                <a:xfrm>
                  <a:off x="323528" y="3152001"/>
                  <a:ext cx="52943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O" sz="1200" dirty="0" smtClean="0">
                      <a:latin typeface="Book Antiqua" pitchFamily="18" charset="0"/>
                    </a:rPr>
                    <a:t>65%</a:t>
                  </a:r>
                  <a:endParaRPr lang="es-CO" sz="1200" dirty="0">
                    <a:latin typeface="Book Antiqua" pitchFamily="18" charset="0"/>
                  </a:endParaRPr>
                </a:p>
              </p:txBody>
            </p:sp>
            <p:sp>
              <p:nvSpPr>
                <p:cNvPr id="21" name="20 CuadroTexto"/>
                <p:cNvSpPr txBox="1"/>
                <p:nvPr/>
              </p:nvSpPr>
              <p:spPr>
                <a:xfrm>
                  <a:off x="323528" y="2863969"/>
                  <a:ext cx="52943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O" sz="1200" dirty="0" smtClean="0">
                      <a:latin typeface="Book Antiqua" pitchFamily="18" charset="0"/>
                    </a:rPr>
                    <a:t>70%</a:t>
                  </a:r>
                  <a:endParaRPr lang="es-CO" sz="1200" dirty="0">
                    <a:latin typeface="Book Antiqua" pitchFamily="18" charset="0"/>
                  </a:endParaRPr>
                </a:p>
              </p:txBody>
            </p:sp>
            <p:sp>
              <p:nvSpPr>
                <p:cNvPr id="22" name="21 CuadroTexto"/>
                <p:cNvSpPr txBox="1"/>
                <p:nvPr/>
              </p:nvSpPr>
              <p:spPr>
                <a:xfrm>
                  <a:off x="323528" y="2575937"/>
                  <a:ext cx="52943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O" sz="1200" dirty="0" smtClean="0">
                      <a:latin typeface="Book Antiqua" pitchFamily="18" charset="0"/>
                    </a:rPr>
                    <a:t>75%</a:t>
                  </a:r>
                  <a:endParaRPr lang="es-CO" sz="1200" dirty="0">
                    <a:latin typeface="Book Antiqua" pitchFamily="18" charset="0"/>
                  </a:endParaRPr>
                </a:p>
              </p:txBody>
            </p:sp>
            <p:sp>
              <p:nvSpPr>
                <p:cNvPr id="23" name="22 CuadroTexto"/>
                <p:cNvSpPr txBox="1"/>
                <p:nvPr/>
              </p:nvSpPr>
              <p:spPr>
                <a:xfrm>
                  <a:off x="323528" y="2287905"/>
                  <a:ext cx="52943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O" sz="1200" dirty="0" smtClean="0">
                      <a:latin typeface="Book Antiqua" pitchFamily="18" charset="0"/>
                    </a:rPr>
                    <a:t>80%</a:t>
                  </a:r>
                  <a:endParaRPr lang="es-CO" sz="1200" dirty="0">
                    <a:latin typeface="Book Antiqua" pitchFamily="18" charset="0"/>
                  </a:endParaRPr>
                </a:p>
              </p:txBody>
            </p:sp>
            <p:sp>
              <p:nvSpPr>
                <p:cNvPr id="24" name="23 CuadroTexto"/>
                <p:cNvSpPr txBox="1"/>
                <p:nvPr/>
              </p:nvSpPr>
              <p:spPr>
                <a:xfrm>
                  <a:off x="323528" y="1999873"/>
                  <a:ext cx="52943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O" sz="1200" dirty="0" smtClean="0">
                      <a:latin typeface="Book Antiqua" pitchFamily="18" charset="0"/>
                    </a:rPr>
                    <a:t>85%</a:t>
                  </a:r>
                  <a:endParaRPr lang="es-CO" sz="1200" dirty="0">
                    <a:latin typeface="Book Antiqua" pitchFamily="18" charset="0"/>
                  </a:endParaRPr>
                </a:p>
              </p:txBody>
            </p:sp>
            <p:sp>
              <p:nvSpPr>
                <p:cNvPr id="25" name="24 CuadroTexto"/>
                <p:cNvSpPr txBox="1"/>
                <p:nvPr/>
              </p:nvSpPr>
              <p:spPr>
                <a:xfrm>
                  <a:off x="323528" y="1423809"/>
                  <a:ext cx="52943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O" sz="1200" dirty="0" smtClean="0">
                      <a:latin typeface="Book Antiqua" pitchFamily="18" charset="0"/>
                    </a:rPr>
                    <a:t>95%</a:t>
                  </a:r>
                  <a:endParaRPr lang="es-CO" sz="1200" dirty="0">
                    <a:latin typeface="Book Antiqua" pitchFamily="18" charset="0"/>
                  </a:endParaRPr>
                </a:p>
              </p:txBody>
            </p:sp>
            <p:sp>
              <p:nvSpPr>
                <p:cNvPr id="27" name="26 CuadroTexto"/>
                <p:cNvSpPr txBox="1"/>
                <p:nvPr/>
              </p:nvSpPr>
              <p:spPr>
                <a:xfrm>
                  <a:off x="2457565" y="2924944"/>
                  <a:ext cx="884573" cy="3891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O" dirty="0" smtClean="0">
                      <a:solidFill>
                        <a:schemeClr val="bg1"/>
                      </a:solidFill>
                      <a:latin typeface="Book Antiqua" pitchFamily="18" charset="0"/>
                    </a:rPr>
                    <a:t>71,7%</a:t>
                  </a:r>
                  <a:endParaRPr lang="es-CO" dirty="0">
                    <a:solidFill>
                      <a:schemeClr val="bg1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28" name="27 CuadroTexto"/>
                <p:cNvSpPr txBox="1"/>
                <p:nvPr/>
              </p:nvSpPr>
              <p:spPr>
                <a:xfrm>
                  <a:off x="3182987" y="2452827"/>
                  <a:ext cx="884573" cy="3891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O" dirty="0" smtClean="0">
                      <a:solidFill>
                        <a:schemeClr val="bg1"/>
                      </a:solidFill>
                      <a:latin typeface="Book Antiqua" pitchFamily="18" charset="0"/>
                    </a:rPr>
                    <a:t>80,8%</a:t>
                  </a:r>
                  <a:endParaRPr lang="es-CO" dirty="0">
                    <a:solidFill>
                      <a:schemeClr val="bg1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29" name="28 CuadroTexto"/>
                <p:cNvSpPr txBox="1"/>
                <p:nvPr/>
              </p:nvSpPr>
              <p:spPr>
                <a:xfrm>
                  <a:off x="4718696" y="2204864"/>
                  <a:ext cx="688887" cy="3891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O" dirty="0" smtClean="0">
                      <a:solidFill>
                        <a:schemeClr val="bg1"/>
                      </a:solidFill>
                      <a:latin typeface="Book Antiqua" pitchFamily="18" charset="0"/>
                    </a:rPr>
                    <a:t>82%</a:t>
                  </a:r>
                  <a:endParaRPr lang="es-CO" dirty="0">
                    <a:solidFill>
                      <a:schemeClr val="bg1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30" name="29 CuadroTexto"/>
                <p:cNvSpPr txBox="1"/>
                <p:nvPr/>
              </p:nvSpPr>
              <p:spPr>
                <a:xfrm>
                  <a:off x="4067560" y="2596842"/>
                  <a:ext cx="688887" cy="3891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O" dirty="0" smtClean="0">
                      <a:solidFill>
                        <a:schemeClr val="bg1"/>
                      </a:solidFill>
                      <a:latin typeface="Book Antiqua" pitchFamily="18" charset="0"/>
                    </a:rPr>
                    <a:t>77%</a:t>
                  </a:r>
                  <a:endParaRPr lang="es-CO" dirty="0">
                    <a:solidFill>
                      <a:schemeClr val="bg1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31" name="30 CuadroTexto"/>
                <p:cNvSpPr txBox="1"/>
                <p:nvPr/>
              </p:nvSpPr>
              <p:spPr>
                <a:xfrm>
                  <a:off x="7804483" y="2380818"/>
                  <a:ext cx="74143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O" sz="2000" dirty="0" smtClean="0">
                      <a:solidFill>
                        <a:schemeClr val="bg1"/>
                      </a:solidFill>
                      <a:latin typeface="Book Antiqua" pitchFamily="18" charset="0"/>
                    </a:rPr>
                    <a:t>83%</a:t>
                  </a:r>
                  <a:endParaRPr lang="es-CO" sz="2000" dirty="0">
                    <a:solidFill>
                      <a:schemeClr val="bg1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32" name="31 CuadroTexto"/>
                <p:cNvSpPr txBox="1"/>
                <p:nvPr/>
              </p:nvSpPr>
              <p:spPr>
                <a:xfrm>
                  <a:off x="7164289" y="2452826"/>
                  <a:ext cx="74143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O" sz="2000" dirty="0" smtClean="0">
                      <a:solidFill>
                        <a:schemeClr val="bg1"/>
                      </a:solidFill>
                      <a:latin typeface="Book Antiqua" pitchFamily="18" charset="0"/>
                    </a:rPr>
                    <a:t>80%</a:t>
                  </a:r>
                  <a:endParaRPr lang="es-CO" sz="2000" dirty="0">
                    <a:solidFill>
                      <a:schemeClr val="bg1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33" name="32 CuadroTexto"/>
                <p:cNvSpPr txBox="1"/>
                <p:nvPr/>
              </p:nvSpPr>
              <p:spPr>
                <a:xfrm>
                  <a:off x="6265145" y="1556792"/>
                  <a:ext cx="908127" cy="4216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O" dirty="0" smtClean="0">
                      <a:solidFill>
                        <a:schemeClr val="bg1"/>
                      </a:solidFill>
                      <a:latin typeface="Book Antiqua" pitchFamily="18" charset="0"/>
                    </a:rPr>
                    <a:t>92,6</a:t>
                  </a:r>
                  <a:r>
                    <a:rPr lang="es-CO" sz="2000" dirty="0" smtClean="0">
                      <a:solidFill>
                        <a:schemeClr val="bg1"/>
                      </a:solidFill>
                      <a:latin typeface="Book Antiqua" pitchFamily="18" charset="0"/>
                    </a:rPr>
                    <a:t>%</a:t>
                  </a:r>
                  <a:endParaRPr lang="es-CO" sz="2000" dirty="0">
                    <a:solidFill>
                      <a:schemeClr val="bg1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34" name="33 CuadroTexto"/>
                <p:cNvSpPr txBox="1"/>
                <p:nvPr/>
              </p:nvSpPr>
              <p:spPr>
                <a:xfrm>
                  <a:off x="5550461" y="1916832"/>
                  <a:ext cx="884573" cy="3891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O" dirty="0" smtClean="0">
                      <a:solidFill>
                        <a:schemeClr val="bg1"/>
                      </a:solidFill>
                      <a:latin typeface="Book Antiqua" pitchFamily="18" charset="0"/>
                    </a:rPr>
                    <a:t>84,7%</a:t>
                  </a:r>
                  <a:endParaRPr lang="es-CO" dirty="0">
                    <a:solidFill>
                      <a:schemeClr val="bg1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36" name="35 CuadroTexto"/>
                <p:cNvSpPr txBox="1"/>
                <p:nvPr/>
              </p:nvSpPr>
              <p:spPr>
                <a:xfrm>
                  <a:off x="2555776" y="4184794"/>
                  <a:ext cx="129406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O" sz="1400" dirty="0" smtClean="0">
                      <a:latin typeface="Book Antiqua" pitchFamily="18" charset="0"/>
                    </a:rPr>
                    <a:t>Tecnológico</a:t>
                  </a:r>
                  <a:endParaRPr lang="es-CO" sz="1400" dirty="0">
                    <a:latin typeface="Book Antiqua" pitchFamily="18" charset="0"/>
                  </a:endParaRPr>
                </a:p>
              </p:txBody>
            </p:sp>
            <p:sp>
              <p:nvSpPr>
                <p:cNvPr id="37" name="36 CuadroTexto"/>
                <p:cNvSpPr txBox="1"/>
                <p:nvPr/>
              </p:nvSpPr>
              <p:spPr>
                <a:xfrm>
                  <a:off x="4010463" y="4077072"/>
                  <a:ext cx="14328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400" dirty="0" smtClean="0">
                      <a:latin typeface="Book Antiqua" pitchFamily="18" charset="0"/>
                    </a:rPr>
                    <a:t>Profesional Universitario </a:t>
                  </a:r>
                  <a:endParaRPr lang="es-CO" sz="1400" dirty="0">
                    <a:latin typeface="Book Antiqua" pitchFamily="18" charset="0"/>
                  </a:endParaRPr>
                </a:p>
              </p:txBody>
            </p:sp>
            <p:sp>
              <p:nvSpPr>
                <p:cNvPr id="38" name="37 CuadroTexto"/>
                <p:cNvSpPr txBox="1"/>
                <p:nvPr/>
              </p:nvSpPr>
              <p:spPr>
                <a:xfrm>
                  <a:off x="5587376" y="4184794"/>
                  <a:ext cx="157691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1400" dirty="0" smtClean="0">
                      <a:latin typeface="Book Antiqua" pitchFamily="18" charset="0"/>
                    </a:rPr>
                    <a:t>Especialización</a:t>
                  </a:r>
                  <a:endParaRPr lang="es-CO" sz="1400" dirty="0">
                    <a:latin typeface="Book Antiqua" pitchFamily="18" charset="0"/>
                  </a:endParaRPr>
                </a:p>
              </p:txBody>
            </p:sp>
            <p:sp>
              <p:nvSpPr>
                <p:cNvPr id="39" name="38 CuadroTexto"/>
                <p:cNvSpPr txBox="1"/>
                <p:nvPr/>
              </p:nvSpPr>
              <p:spPr>
                <a:xfrm>
                  <a:off x="7301478" y="4184794"/>
                  <a:ext cx="121687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1400" dirty="0" smtClean="0">
                      <a:latin typeface="Book Antiqua" pitchFamily="18" charset="0"/>
                    </a:rPr>
                    <a:t>Maestría</a:t>
                  </a:r>
                  <a:endParaRPr lang="es-CO" sz="1400" dirty="0">
                    <a:latin typeface="Book Antiqua" pitchFamily="18" charset="0"/>
                  </a:endParaRPr>
                </a:p>
              </p:txBody>
            </p:sp>
            <p:sp>
              <p:nvSpPr>
                <p:cNvPr id="40" name="39 Cubo"/>
                <p:cNvSpPr/>
                <p:nvPr/>
              </p:nvSpPr>
              <p:spPr>
                <a:xfrm>
                  <a:off x="3283119" y="4725144"/>
                  <a:ext cx="135632" cy="144016"/>
                </a:xfrm>
                <a:prstGeom prst="cub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 b="1" dirty="0">
                    <a:latin typeface="Book Antiqua" pitchFamily="18" charset="0"/>
                  </a:endParaRPr>
                </a:p>
              </p:txBody>
            </p:sp>
            <p:sp>
              <p:nvSpPr>
                <p:cNvPr id="42" name="41 CuadroTexto"/>
                <p:cNvSpPr txBox="1"/>
                <p:nvPr/>
              </p:nvSpPr>
              <p:spPr>
                <a:xfrm>
                  <a:off x="3434398" y="4633391"/>
                  <a:ext cx="107285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1400" dirty="0" smtClean="0">
                      <a:latin typeface="Book Antiqua" pitchFamily="18" charset="0"/>
                    </a:rPr>
                    <a:t>Nacional</a:t>
                  </a:r>
                  <a:endParaRPr lang="es-CO" sz="1400" dirty="0">
                    <a:latin typeface="Book Antiqua" pitchFamily="18" charset="0"/>
                  </a:endParaRPr>
                </a:p>
              </p:txBody>
            </p:sp>
            <p:sp>
              <p:nvSpPr>
                <p:cNvPr id="44" name="43 Cubo"/>
                <p:cNvSpPr/>
                <p:nvPr/>
              </p:nvSpPr>
              <p:spPr>
                <a:xfrm>
                  <a:off x="4990026" y="4725144"/>
                  <a:ext cx="135632" cy="144016"/>
                </a:xfrm>
                <a:prstGeom prst="cub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 b="1" dirty="0">
                    <a:latin typeface="Book Antiqua" pitchFamily="18" charset="0"/>
                  </a:endParaRPr>
                </a:p>
              </p:txBody>
            </p:sp>
            <p:sp>
              <p:nvSpPr>
                <p:cNvPr id="45" name="44 CuadroTexto"/>
                <p:cNvSpPr txBox="1"/>
                <p:nvPr/>
              </p:nvSpPr>
              <p:spPr>
                <a:xfrm>
                  <a:off x="5113961" y="4649668"/>
                  <a:ext cx="17209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1400" dirty="0" smtClean="0">
                      <a:latin typeface="Book Antiqua" pitchFamily="18" charset="0"/>
                    </a:rPr>
                    <a:t>UNIMINUTO</a:t>
                  </a:r>
                  <a:endParaRPr lang="es-CO" sz="1400" dirty="0">
                    <a:latin typeface="Book Antiqua" pitchFamily="18" charset="0"/>
                  </a:endParaRPr>
                </a:p>
              </p:txBody>
            </p:sp>
            <p:sp>
              <p:nvSpPr>
                <p:cNvPr id="60" name="59 Elipse"/>
                <p:cNvSpPr/>
                <p:nvPr/>
              </p:nvSpPr>
              <p:spPr>
                <a:xfrm rot="5400000">
                  <a:off x="3499266" y="2341495"/>
                  <a:ext cx="144016" cy="158787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>
                    <a:latin typeface="Book Antiqua" pitchFamily="18" charset="0"/>
                  </a:endParaRPr>
                </a:p>
              </p:txBody>
            </p:sp>
            <p:sp>
              <p:nvSpPr>
                <p:cNvPr id="62" name="61 Elipse"/>
                <p:cNvSpPr/>
                <p:nvPr/>
              </p:nvSpPr>
              <p:spPr>
                <a:xfrm rot="5400000">
                  <a:off x="6530865" y="1477398"/>
                  <a:ext cx="144016" cy="158787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>
                    <a:latin typeface="Book Antiqua" pitchFamily="18" charset="0"/>
                  </a:endParaRPr>
                </a:p>
              </p:txBody>
            </p:sp>
            <p:sp>
              <p:nvSpPr>
                <p:cNvPr id="66" name="65 Elipse"/>
                <p:cNvSpPr/>
                <p:nvPr/>
              </p:nvSpPr>
              <p:spPr>
                <a:xfrm rot="5400000">
                  <a:off x="5011434" y="2125470"/>
                  <a:ext cx="144016" cy="158787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>
                    <a:latin typeface="Book Antiqua" pitchFamily="18" charset="0"/>
                  </a:endParaRPr>
                </a:p>
              </p:txBody>
            </p:sp>
            <p:sp>
              <p:nvSpPr>
                <p:cNvPr id="52" name="51 Cubo"/>
                <p:cNvSpPr/>
                <p:nvPr/>
              </p:nvSpPr>
              <p:spPr>
                <a:xfrm>
                  <a:off x="971600" y="3140968"/>
                  <a:ext cx="720080" cy="936104"/>
                </a:xfrm>
                <a:prstGeom prst="cub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>
                    <a:latin typeface="Book Antiqua" pitchFamily="18" charset="0"/>
                  </a:endParaRPr>
                </a:p>
              </p:txBody>
            </p:sp>
            <p:sp>
              <p:nvSpPr>
                <p:cNvPr id="54" name="53 CuadroTexto"/>
                <p:cNvSpPr txBox="1"/>
                <p:nvPr/>
              </p:nvSpPr>
              <p:spPr>
                <a:xfrm>
                  <a:off x="323528" y="3501008"/>
                  <a:ext cx="52943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O" sz="1200" dirty="0" smtClean="0">
                      <a:latin typeface="Book Antiqua" pitchFamily="18" charset="0"/>
                    </a:rPr>
                    <a:t>40%</a:t>
                  </a:r>
                  <a:endParaRPr lang="es-CO" sz="1200" dirty="0">
                    <a:latin typeface="Book Antiqua" pitchFamily="18" charset="0"/>
                  </a:endParaRPr>
                </a:p>
              </p:txBody>
            </p:sp>
            <p:sp>
              <p:nvSpPr>
                <p:cNvPr id="55" name="54 CuadroTexto"/>
                <p:cNvSpPr txBox="1"/>
                <p:nvPr/>
              </p:nvSpPr>
              <p:spPr>
                <a:xfrm>
                  <a:off x="893272" y="3244914"/>
                  <a:ext cx="884573" cy="3891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O" dirty="0" smtClean="0">
                      <a:solidFill>
                        <a:schemeClr val="bg1"/>
                      </a:solidFill>
                      <a:latin typeface="Book Antiqua" pitchFamily="18" charset="0"/>
                    </a:rPr>
                    <a:t>63,9%</a:t>
                  </a:r>
                  <a:endParaRPr lang="es-CO" dirty="0">
                    <a:solidFill>
                      <a:schemeClr val="bg1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56" name="55 Cubo"/>
                <p:cNvSpPr/>
                <p:nvPr/>
              </p:nvSpPr>
              <p:spPr>
                <a:xfrm>
                  <a:off x="1619672" y="3429000"/>
                  <a:ext cx="720080" cy="648072"/>
                </a:xfrm>
                <a:prstGeom prst="cub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>
                    <a:latin typeface="Book Antiqua" pitchFamily="18" charset="0"/>
                  </a:endParaRPr>
                </a:p>
              </p:txBody>
            </p:sp>
            <p:sp>
              <p:nvSpPr>
                <p:cNvPr id="57" name="56 CuadroTexto"/>
                <p:cNvSpPr txBox="1"/>
                <p:nvPr/>
              </p:nvSpPr>
              <p:spPr>
                <a:xfrm>
                  <a:off x="1555148" y="3573016"/>
                  <a:ext cx="884573" cy="3891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O" dirty="0" smtClean="0">
                      <a:solidFill>
                        <a:schemeClr val="bg1"/>
                      </a:solidFill>
                      <a:latin typeface="Book Antiqua" pitchFamily="18" charset="0"/>
                    </a:rPr>
                    <a:t>29,6%</a:t>
                  </a:r>
                  <a:endParaRPr lang="es-CO" dirty="0">
                    <a:solidFill>
                      <a:schemeClr val="bg1"/>
                    </a:solidFill>
                    <a:latin typeface="Book Antiqua" pitchFamily="18" charset="0"/>
                  </a:endParaRPr>
                </a:p>
              </p:txBody>
            </p:sp>
            <p:cxnSp>
              <p:nvCxnSpPr>
                <p:cNvPr id="63" name="62 Conector recto"/>
                <p:cNvCxnSpPr/>
                <p:nvPr/>
              </p:nvCxnSpPr>
              <p:spPr>
                <a:xfrm flipH="1">
                  <a:off x="880761" y="3645024"/>
                  <a:ext cx="1152000" cy="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63 Elipse"/>
                <p:cNvSpPr/>
                <p:nvPr/>
              </p:nvSpPr>
              <p:spPr>
                <a:xfrm rot="5400000">
                  <a:off x="1843082" y="3493622"/>
                  <a:ext cx="144016" cy="158787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>
                    <a:latin typeface="Book Antiqua" pitchFamily="18" charset="0"/>
                  </a:endParaRPr>
                </a:p>
              </p:txBody>
            </p:sp>
            <p:sp>
              <p:nvSpPr>
                <p:cNvPr id="67" name="66 CuadroTexto"/>
                <p:cNvSpPr txBox="1"/>
                <p:nvPr/>
              </p:nvSpPr>
              <p:spPr>
                <a:xfrm>
                  <a:off x="971600" y="4077072"/>
                  <a:ext cx="14328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400" dirty="0" smtClean="0">
                      <a:latin typeface="Book Antiqua" pitchFamily="18" charset="0"/>
                    </a:rPr>
                    <a:t>Técnico Profesional </a:t>
                  </a:r>
                  <a:endParaRPr lang="es-CO" sz="1400" dirty="0">
                    <a:latin typeface="Book Antiqua" pitchFamily="18" charset="0"/>
                  </a:endParaRPr>
                </a:p>
              </p:txBody>
            </p:sp>
          </p:grpSp>
          <p:sp>
            <p:nvSpPr>
              <p:cNvPr id="76" name="75 Cubo"/>
              <p:cNvSpPr/>
              <p:nvPr/>
            </p:nvSpPr>
            <p:spPr>
              <a:xfrm>
                <a:off x="6732240" y="2204864"/>
                <a:ext cx="561799" cy="1800200"/>
              </a:xfrm>
              <a:prstGeom prst="cub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latin typeface="Book Antiqua" pitchFamily="18" charset="0"/>
                </a:endParaRPr>
              </a:p>
            </p:txBody>
          </p:sp>
          <p:sp>
            <p:nvSpPr>
              <p:cNvPr id="77" name="76 Cubo"/>
              <p:cNvSpPr/>
              <p:nvPr/>
            </p:nvSpPr>
            <p:spPr>
              <a:xfrm>
                <a:off x="7271200" y="1988840"/>
                <a:ext cx="561799" cy="2016224"/>
              </a:xfrm>
              <a:prstGeom prst="cub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latin typeface="Book Antiqua" pitchFamily="18" charset="0"/>
                </a:endParaRPr>
              </a:p>
            </p:txBody>
          </p:sp>
          <p:sp>
            <p:nvSpPr>
              <p:cNvPr id="78" name="77 CuadroTexto"/>
              <p:cNvSpPr txBox="1"/>
              <p:nvPr/>
            </p:nvSpPr>
            <p:spPr>
              <a:xfrm>
                <a:off x="7205863" y="2204864"/>
                <a:ext cx="690135" cy="389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dirty="0" smtClean="0">
                    <a:solidFill>
                      <a:schemeClr val="bg1"/>
                    </a:solidFill>
                    <a:latin typeface="Book Antiqua" pitchFamily="18" charset="0"/>
                  </a:rPr>
                  <a:t>83,2%</a:t>
                </a:r>
                <a:endParaRPr lang="es-CO" dirty="0">
                  <a:solidFill>
                    <a:schemeClr val="bg1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79" name="78 CuadroTexto"/>
              <p:cNvSpPr txBox="1"/>
              <p:nvPr/>
            </p:nvSpPr>
            <p:spPr>
              <a:xfrm>
                <a:off x="6656636" y="2380819"/>
                <a:ext cx="690135" cy="389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dirty="0" smtClean="0">
                    <a:solidFill>
                      <a:schemeClr val="bg1"/>
                    </a:solidFill>
                    <a:latin typeface="Book Antiqua" pitchFamily="18" charset="0"/>
                  </a:rPr>
                  <a:t>78,1%</a:t>
                </a:r>
                <a:endParaRPr lang="es-CO" dirty="0">
                  <a:solidFill>
                    <a:schemeClr val="bg1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80" name="79 CuadroTexto"/>
              <p:cNvSpPr txBox="1"/>
              <p:nvPr/>
            </p:nvSpPr>
            <p:spPr>
              <a:xfrm>
                <a:off x="6850266" y="4112786"/>
                <a:ext cx="837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00" dirty="0" smtClean="0">
                    <a:latin typeface="Book Antiqua" pitchFamily="18" charset="0"/>
                  </a:rPr>
                  <a:t>Total</a:t>
                </a:r>
                <a:endParaRPr lang="es-CO" sz="1400" dirty="0">
                  <a:latin typeface="Book Antiqua" pitchFamily="18" charset="0"/>
                </a:endParaRPr>
              </a:p>
            </p:txBody>
          </p:sp>
        </p:grpSp>
        <p:sp>
          <p:nvSpPr>
            <p:cNvPr id="81" name="80 Cubo"/>
            <p:cNvSpPr/>
            <p:nvPr/>
          </p:nvSpPr>
          <p:spPr>
            <a:xfrm>
              <a:off x="6215074" y="1643050"/>
              <a:ext cx="637059" cy="2376264"/>
            </a:xfrm>
            <a:prstGeom prst="cub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2" name="81 CuadroTexto"/>
            <p:cNvSpPr txBox="1"/>
            <p:nvPr/>
          </p:nvSpPr>
          <p:spPr>
            <a:xfrm>
              <a:off x="6232772" y="1844824"/>
              <a:ext cx="782587" cy="389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 smtClean="0">
                  <a:solidFill>
                    <a:schemeClr val="bg1"/>
                  </a:solidFill>
                  <a:latin typeface="Book Antiqua" pitchFamily="18" charset="0"/>
                </a:rPr>
                <a:t>89,7%</a:t>
              </a:r>
              <a:endParaRPr lang="es-CO" dirty="0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87" name="86 Cubo"/>
            <p:cNvSpPr/>
            <p:nvPr/>
          </p:nvSpPr>
          <p:spPr>
            <a:xfrm>
              <a:off x="6863899" y="1214422"/>
              <a:ext cx="637059" cy="2808312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8" name="87 CuadroTexto"/>
            <p:cNvSpPr txBox="1"/>
            <p:nvPr/>
          </p:nvSpPr>
          <p:spPr>
            <a:xfrm>
              <a:off x="6789809" y="1403484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 smtClean="0">
                  <a:solidFill>
                    <a:schemeClr val="bg1"/>
                  </a:solidFill>
                  <a:latin typeface="Book Antiqua" pitchFamily="18" charset="0"/>
                </a:rPr>
                <a:t>97,6%</a:t>
              </a:r>
              <a:endParaRPr lang="es-CO" dirty="0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89" name="88 Elipse"/>
            <p:cNvSpPr/>
            <p:nvPr/>
          </p:nvSpPr>
          <p:spPr>
            <a:xfrm rot="5400000">
              <a:off x="7072958" y="1270528"/>
              <a:ext cx="144016" cy="1404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 dirty="0"/>
            </a:p>
          </p:txBody>
        </p:sp>
        <p:sp>
          <p:nvSpPr>
            <p:cNvPr id="90" name="89 CuadroTexto"/>
            <p:cNvSpPr txBox="1"/>
            <p:nvPr/>
          </p:nvSpPr>
          <p:spPr>
            <a:xfrm>
              <a:off x="179512" y="1628800"/>
              <a:ext cx="4683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200" dirty="0" smtClean="0">
                  <a:latin typeface="Book Antiqua" pitchFamily="18" charset="0"/>
                </a:rPr>
                <a:t>90%</a:t>
              </a:r>
              <a:endParaRPr lang="es-CO" sz="1200" dirty="0">
                <a:latin typeface="Book Antiqua" pitchFamily="18" charset="0"/>
              </a:endParaRPr>
            </a:p>
          </p:txBody>
        </p:sp>
        <p:sp>
          <p:nvSpPr>
            <p:cNvPr id="68" name="88 Elipse"/>
            <p:cNvSpPr/>
            <p:nvPr/>
          </p:nvSpPr>
          <p:spPr>
            <a:xfrm rot="5400000">
              <a:off x="8390192" y="2093395"/>
              <a:ext cx="144016" cy="1404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1051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ángulo 4"/>
          <p:cNvSpPr>
            <a:spLocks noChangeArrowheads="1"/>
          </p:cNvSpPr>
          <p:nvPr/>
        </p:nvSpPr>
        <p:spPr bwMode="auto">
          <a:xfrm>
            <a:off x="539552" y="1512654"/>
            <a:ext cx="8280598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es-ES_tradnl" altLang="es-CO" sz="2000" b="1" dirty="0" smtClean="0">
                <a:solidFill>
                  <a:srgbClr val="00206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Superar deficiencias que traen desde la educación media: PROGRAMA DE ATENCIÓN INTEGRAL AL ESTUDIANTE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s-ES_tradnl" altLang="es-CO" sz="2000" b="1" dirty="0" smtClean="0">
              <a:solidFill>
                <a:srgbClr val="002060"/>
              </a:solidFill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defRPr/>
            </a:pPr>
            <a:r>
              <a:rPr lang="es-ES_tradnl" altLang="es-CO" dirty="0" smtClean="0">
                <a:latin typeface="+mj-lt"/>
                <a:ea typeface="MS Mincho" panose="02020609040205080304" pitchFamily="49" charset="-128"/>
              </a:rPr>
              <a:t>Los estudiantes que ingresan a UNIMINUTO traen deficiencias importantes en los niveles de conocimientos básicos en </a:t>
            </a:r>
            <a:r>
              <a:rPr lang="es-ES_tradnl" altLang="es-CO" dirty="0" err="1" smtClean="0">
                <a:latin typeface="+mj-lt"/>
                <a:ea typeface="MS Mincho" panose="02020609040205080304" pitchFamily="49" charset="-128"/>
              </a:rPr>
              <a:t>lecto</a:t>
            </a:r>
            <a:r>
              <a:rPr lang="es-ES_tradnl" altLang="es-CO" dirty="0" smtClean="0">
                <a:latin typeface="+mj-lt"/>
                <a:ea typeface="MS Mincho" panose="02020609040205080304" pitchFamily="49" charset="-128"/>
              </a:rPr>
              <a:t>-escritura, matemáticas y una segunda lengua, lo que nos lleva al desarrollo de varias estrategias de nivelación en conocimientos.  Esto nos implica retos altos para que los estudiantes que se gradúan lleguen a estar en igualdad de condiciones para competir en un mercado laboral.</a:t>
            </a:r>
            <a:endParaRPr lang="es-CO" altLang="es-CO" dirty="0" smtClean="0">
              <a:latin typeface="+mj-lt"/>
              <a:ea typeface="MS Mincho" panose="02020609040205080304" pitchFamily="49" charset="-128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s-ES_tradnl" altLang="es-CO" sz="2000" b="1" dirty="0" smtClean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defRPr/>
            </a:pPr>
            <a:endParaRPr lang="es-ES_tradnl" altLang="es-CO" sz="2000" b="1" dirty="0" smtClean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419872" y="188640"/>
            <a:ext cx="57241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250"/>
              </a:spcBef>
              <a:buClr>
                <a:srgbClr val="003063"/>
              </a:buClr>
              <a:buFont typeface="Book Antiqu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O" sz="2400" b="1" i="1" dirty="0" smtClean="0">
                <a:solidFill>
                  <a:schemeClr val="bg1"/>
                </a:solidFill>
                <a:latin typeface="Book Antiqua" pitchFamily="18" charset="0"/>
                <a:cs typeface="Tahoma" pitchFamily="34" charset="0"/>
              </a:rPr>
              <a:t>UNIMINUTO una institución inclusiva</a:t>
            </a:r>
            <a:endParaRPr lang="es-CO" sz="2400" b="1" i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Picture 2" descr="Resultado de imagen para uniminuto mit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4083300"/>
            <a:ext cx="4896544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757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ángulo 4"/>
          <p:cNvSpPr>
            <a:spLocks noChangeArrowheads="1"/>
          </p:cNvSpPr>
          <p:nvPr/>
        </p:nvSpPr>
        <p:spPr bwMode="auto">
          <a:xfrm>
            <a:off x="539750" y="1773238"/>
            <a:ext cx="47529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rgbClr val="000000"/>
                </a:solidFill>
                <a:ea typeface="MS Mincho" pitchFamily="49" charset="-128"/>
                <a:cs typeface="Times New Roman" panose="02020603050405020304" pitchFamily="18" charset="0"/>
              </a:rPr>
              <a:t>A través de diversos convenios gubernamentales que hemos desarrollado a lo largo de estos años, hemos sido una opción para que </a:t>
            </a:r>
            <a:r>
              <a:rPr lang="es-CO" altLang="es-CO" sz="1800" b="1" dirty="0">
                <a:solidFill>
                  <a:srgbClr val="002060"/>
                </a:solidFill>
                <a:ea typeface="MS Mincho" pitchFamily="49" charset="-128"/>
                <a:cs typeface="Times New Roman" panose="02020603050405020304" pitchFamily="18" charset="0"/>
              </a:rPr>
              <a:t>personas desvinculadas del conflicto armado o privadas de la libertad encuentren una opción de vida en UNIMINUTO.</a:t>
            </a:r>
            <a:endParaRPr lang="es-CO" altLang="es-CO" sz="1800" dirty="0">
              <a:solidFill>
                <a:srgbClr val="002060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24579" name="Rectángulo 5"/>
          <p:cNvSpPr>
            <a:spLocks noChangeArrowheads="1"/>
          </p:cNvSpPr>
          <p:nvPr/>
        </p:nvSpPr>
        <p:spPr bwMode="auto">
          <a:xfrm>
            <a:off x="4188122" y="4639738"/>
            <a:ext cx="48244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rgbClr val="000000"/>
                </a:solidFill>
                <a:ea typeface="MS Mincho" pitchFamily="49" charset="-128"/>
                <a:cs typeface="Times New Roman" panose="02020603050405020304" pitchFamily="18" charset="0"/>
              </a:rPr>
              <a:t>5% de estudiantes con discapacidades físicas y cognitivas que han encontrado en UNIMMINUTO una opción para su profesionalización.</a:t>
            </a:r>
            <a:endParaRPr lang="es-CO" altLang="es-CO" sz="2000" dirty="0">
              <a:latin typeface="Cambria" panose="02040503050406030204" pitchFamily="18" charset="0"/>
              <a:ea typeface="MS Mincho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4580" name="Picture 2" descr="Resultado de imagen para inp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01813"/>
            <a:ext cx="21732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61048"/>
            <a:ext cx="1766423" cy="26595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3446844" y="301702"/>
            <a:ext cx="5633273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ts val="2250"/>
              </a:spcBef>
              <a:buClr>
                <a:srgbClr val="003063"/>
              </a:buClr>
              <a:buFont typeface="Book Antiqu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O" sz="2400" b="1" i="1" dirty="0">
                <a:solidFill>
                  <a:schemeClr val="bg1"/>
                </a:solidFill>
                <a:latin typeface="Book Antiqua" pitchFamily="18" charset="0"/>
                <a:cs typeface="Tahoma" pitchFamily="34" charset="0"/>
              </a:rPr>
              <a:t>UNIMINUTO una institución inclusiva</a:t>
            </a:r>
            <a:endParaRPr lang="es-CO" sz="2400" b="1" i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0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Mis documentos\Mis imágenes\ModeloEducativo-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7070" y="1766233"/>
            <a:ext cx="6873875" cy="3721100"/>
          </a:xfrm>
          <a:prstGeom prst="rect">
            <a:avLst/>
          </a:prstGeom>
          <a:noFill/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496" y="6525344"/>
            <a:ext cx="46085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000" b="0" i="0" u="none" dirty="0" smtClean="0">
                <a:solidFill>
                  <a:srgbClr val="003366"/>
                </a:solidFill>
                <a:latin typeface="Book Antiqua" pitchFamily="18" charset="0"/>
              </a:rPr>
              <a:t>FUENTE:  Vicerrectoría General Académica</a:t>
            </a:r>
            <a:endParaRPr lang="es-ES" sz="1000" b="0" i="0" u="none" dirty="0">
              <a:solidFill>
                <a:srgbClr val="003366"/>
              </a:solidFill>
              <a:latin typeface="Book Antiqua" pitchFamily="18" charset="0"/>
            </a:endParaRPr>
          </a:p>
        </p:txBody>
      </p:sp>
      <p:sp>
        <p:nvSpPr>
          <p:cNvPr id="5" name="11 Rectángulo"/>
          <p:cNvSpPr>
            <a:spLocks noChangeArrowheads="1"/>
          </p:cNvSpPr>
          <p:nvPr/>
        </p:nvSpPr>
        <p:spPr bwMode="auto">
          <a:xfrm>
            <a:off x="736129" y="5661248"/>
            <a:ext cx="76328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49263"/>
            <a:r>
              <a:rPr lang="es-CO" sz="1400" b="0" i="0" u="none" dirty="0" smtClean="0">
                <a:solidFill>
                  <a:srgbClr val="003366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El modelo educativo de UNIMINUTO está orientado al desarrollo integral del estudiante, su formación humana, el compromiso social y el desarrollo de sus competencias  profesionales y a su proyección social responsable.</a:t>
            </a:r>
            <a:endParaRPr lang="es-CO" sz="1400" dirty="0" smtClean="0">
              <a:solidFill>
                <a:srgbClr val="003366"/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9531" y="1192144"/>
            <a:ext cx="8568952" cy="400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2250"/>
              </a:spcBef>
              <a:buClr>
                <a:srgbClr val="003063"/>
              </a:buClr>
              <a:buFont typeface="Book Antiqu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O" sz="2400" b="1" i="1" dirty="0" smtClean="0">
                <a:latin typeface="Book Antiqua" pitchFamily="18" charset="0"/>
                <a:cs typeface="Tahoma" pitchFamily="34" charset="0"/>
              </a:rPr>
              <a:t>Un Modelo Educativo  para la Transformación Social</a:t>
            </a:r>
            <a:endParaRPr lang="es-CO" sz="2400" b="1" i="1" dirty="0">
              <a:latin typeface="Book Antiqua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1" y="1000125"/>
            <a:ext cx="8946152" cy="47331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Calibri"/>
              <a:buNone/>
            </a:pPr>
            <a:endParaRPr lang="en-US" sz="2600" b="0" i="0" u="none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lang="en-US" sz="2400" b="0" i="0" u="none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lang="en-US" sz="2400" b="0" i="0" u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Uniminuto la Responsabilidad Social </a:t>
            </a:r>
            <a:r>
              <a:rPr lang="en-US" sz="2400" b="0" i="0" u="none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2400" b="0" i="0" u="none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n-US" sz="2400" b="1" i="0" u="none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enfoque</a:t>
            </a:r>
            <a:r>
              <a:rPr lang="en-US" sz="2400" b="1" i="0" u="none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ético</a:t>
            </a:r>
            <a:r>
              <a:rPr lang="en-US" sz="2400" b="1" i="0" u="none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i="0" u="none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dirigido</a:t>
            </a:r>
            <a:r>
              <a:rPr lang="en-US" sz="2400" i="0" u="none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0" u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la </a:t>
            </a:r>
            <a:r>
              <a:rPr lang="es-CO" sz="2400" i="0" u="none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transformación</a:t>
            </a:r>
            <a:r>
              <a:rPr lang="en-US" sz="2400" i="0" u="none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i="0" u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estructuras</a:t>
            </a:r>
            <a:r>
              <a:rPr lang="en-US" sz="2400" i="0" u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i="0" u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injusticia</a:t>
            </a:r>
            <a:r>
              <a:rPr lang="en-US" sz="2400" i="0" u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400" i="0" u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desigualdad</a:t>
            </a:r>
            <a:r>
              <a:rPr lang="en-US" sz="2400" i="0" u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400" i="0" u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sz="2400" i="0" u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0" u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400" i="0" u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0" u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clara</a:t>
            </a:r>
            <a:r>
              <a:rPr lang="en-US" sz="2400" i="0" u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0" u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vocación</a:t>
            </a:r>
            <a:r>
              <a:rPr lang="en-US" sz="2400" i="0" u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0" u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2400" i="0" u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400" i="0" u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justicia</a:t>
            </a:r>
            <a:r>
              <a:rPr lang="en-US" sz="2400" i="0" u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social, la </a:t>
            </a:r>
            <a:r>
              <a:rPr lang="en-US" sz="2400" i="0" u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dignidad</a:t>
            </a:r>
            <a:r>
              <a:rPr lang="en-US" sz="2400" i="0" u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0" u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humana</a:t>
            </a:r>
            <a:r>
              <a:rPr lang="en-US" sz="2400" i="0" u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400" i="0" u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2400" i="0" u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0" u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ende</a:t>
            </a:r>
            <a:r>
              <a:rPr lang="en-US" sz="2400" i="0" u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2400" i="0" u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Desarrollo</a:t>
            </a:r>
            <a:r>
              <a:rPr lang="en-US" sz="2400" i="0" u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0" u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Humano</a:t>
            </a:r>
            <a:r>
              <a:rPr lang="en-US" sz="2400" i="0" u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Integral. </a:t>
            </a:r>
            <a:r>
              <a:rPr lang="en-US" sz="2400" i="0" u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sz="2400" i="0" u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0" u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implica</a:t>
            </a:r>
            <a:r>
              <a:rPr lang="en-US" sz="2400" i="0" u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0" u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sz="2400" i="0" u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400" i="0" u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docencia</a:t>
            </a:r>
            <a:r>
              <a:rPr lang="en-US" sz="2400" i="0" u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sz="2400" i="0" u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investigación</a:t>
            </a:r>
            <a:r>
              <a:rPr lang="en-US" sz="2400" i="0" u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sz="2400" i="0" u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proyección</a:t>
            </a:r>
            <a:r>
              <a:rPr lang="en-US" sz="2400" i="0" u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0" u="none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social </a:t>
            </a:r>
            <a:r>
              <a:rPr lang="en-US" sz="2400" i="0" u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en-US" sz="2400" i="0" u="none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servicio</a:t>
            </a:r>
            <a:r>
              <a:rPr lang="en-US" sz="2400" i="0" u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CO" sz="2400" i="0" u="none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estos propósitos.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10" y="3744497"/>
            <a:ext cx="5688933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491881" y="161684"/>
            <a:ext cx="5454272" cy="544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2250"/>
              </a:spcBef>
              <a:buClr>
                <a:srgbClr val="003063"/>
              </a:buClr>
              <a:buFont typeface="Book Antiqu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O" b="1" i="1" dirty="0">
                <a:solidFill>
                  <a:schemeClr val="bg1"/>
                </a:solidFill>
                <a:latin typeface="Book Antiqua" pitchFamily="18" charset="0"/>
                <a:cs typeface="Tahoma" pitchFamily="34" charset="0"/>
              </a:rPr>
              <a:t>Un Modelo Educativo  para la </a:t>
            </a:r>
            <a:r>
              <a:rPr lang="es-CO" b="1" i="1" dirty="0" smtClean="0">
                <a:solidFill>
                  <a:schemeClr val="bg1"/>
                </a:solidFill>
                <a:latin typeface="Book Antiqua" pitchFamily="18" charset="0"/>
                <a:cs typeface="Tahoma" pitchFamily="34" charset="0"/>
              </a:rPr>
              <a:t>Transformación </a:t>
            </a:r>
            <a:r>
              <a:rPr lang="es-CO" b="1" i="1" dirty="0">
                <a:solidFill>
                  <a:schemeClr val="bg1"/>
                </a:solidFill>
                <a:latin typeface="Book Antiqua" pitchFamily="18" charset="0"/>
                <a:cs typeface="Tahoma" pitchFamily="34" charset="0"/>
              </a:rPr>
              <a:t>Social</a:t>
            </a:r>
            <a:endParaRPr lang="es-CO" b="1" i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0539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05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3568" y="917912"/>
            <a:ext cx="784860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l" eaLnBrk="0" hangingPunct="0">
              <a:defRPr/>
            </a:pPr>
            <a:endParaRPr lang="es-ES_tradnl" sz="2800" i="0" u="none" dirty="0">
              <a:solidFill>
                <a:srgbClr val="003063"/>
              </a:solidFill>
              <a:latin typeface="Book Antiqua" pitchFamily="18" charset="0"/>
            </a:endParaRPr>
          </a:p>
          <a:p>
            <a:pPr marL="266700" indent="-266700" algn="ctr" eaLnBrk="0" hangingPunct="0"/>
            <a:r>
              <a:rPr lang="es-ES" b="1" i="1" dirty="0">
                <a:solidFill>
                  <a:srgbClr val="003366"/>
                </a:solidFill>
                <a:latin typeface="Book Antiqua" pitchFamily="18" charset="0"/>
                <a:cs typeface="Tahoma" pitchFamily="34" charset="0"/>
              </a:rPr>
              <a:t> </a:t>
            </a:r>
            <a:r>
              <a:rPr lang="es-CO" b="1" i="1" dirty="0">
                <a:solidFill>
                  <a:srgbClr val="003366"/>
                </a:solidFill>
                <a:latin typeface="Book Antiqua" pitchFamily="18" charset="0"/>
                <a:cs typeface="Tahoma" pitchFamily="34" charset="0"/>
              </a:rPr>
              <a:t>Foro:  “EDUCACIÓN Y MOVILIDAD SOCIAL, la encrucijada de Colombia, responsabilidad de todos y  desafío neurálgico para la paz” </a:t>
            </a:r>
          </a:p>
          <a:p>
            <a:pPr marL="266700" indent="-266700" algn="ctr" eaLnBrk="0" hangingPunct="0"/>
            <a:endParaRPr lang="es-CO" b="1" i="1" dirty="0">
              <a:solidFill>
                <a:srgbClr val="003366"/>
              </a:solidFill>
              <a:latin typeface="Book Antiqua" pitchFamily="18" charset="0"/>
              <a:cs typeface="Tahoma" pitchFamily="34" charset="0"/>
            </a:endParaRPr>
          </a:p>
          <a:p>
            <a:pPr marL="266700" indent="-266700" algn="ctr" eaLnBrk="0" hangingPunct="0"/>
            <a:r>
              <a:rPr lang="es-CO" b="1" i="1" dirty="0">
                <a:solidFill>
                  <a:srgbClr val="003366"/>
                </a:solidFill>
                <a:latin typeface="Book Antiqua" pitchFamily="18" charset="0"/>
                <a:cs typeface="Tahoma" pitchFamily="34" charset="0"/>
              </a:rPr>
              <a:t>12 y 13 de </a:t>
            </a:r>
            <a:r>
              <a:rPr lang="es-CO" b="1" i="1" dirty="0" smtClean="0">
                <a:solidFill>
                  <a:srgbClr val="003366"/>
                </a:solidFill>
                <a:latin typeface="Book Antiqua" pitchFamily="18" charset="0"/>
                <a:cs typeface="Tahoma" pitchFamily="34" charset="0"/>
              </a:rPr>
              <a:t>abril. Universidad</a:t>
            </a:r>
            <a:r>
              <a:rPr lang="es-CO" b="1" i="1" dirty="0">
                <a:solidFill>
                  <a:srgbClr val="003366"/>
                </a:solidFill>
                <a:latin typeface="Book Antiqua" pitchFamily="18" charset="0"/>
                <a:cs typeface="Tahoma" pitchFamily="34" charset="0"/>
              </a:rPr>
              <a:t>  Simón Bolívar, Barranquilla.</a:t>
            </a:r>
          </a:p>
          <a:p>
            <a:pPr marL="266700" indent="-266700" algn="ctr" eaLnBrk="0" hangingPunct="0"/>
            <a:endParaRPr lang="es-CO" b="1" i="1" dirty="0" smtClean="0">
              <a:solidFill>
                <a:srgbClr val="003366"/>
              </a:solidFill>
              <a:latin typeface="Book Antiqua" pitchFamily="18" charset="0"/>
              <a:cs typeface="Tahoma" pitchFamily="34" charset="0"/>
            </a:endParaRPr>
          </a:p>
          <a:p>
            <a:pPr marL="266700" indent="-266700" algn="ctr" eaLnBrk="0" hangingPunct="0"/>
            <a:r>
              <a:rPr lang="es-CO" b="1" i="1" dirty="0">
                <a:solidFill>
                  <a:srgbClr val="003366"/>
                </a:solidFill>
                <a:latin typeface="Book Antiqua" pitchFamily="18" charset="0"/>
                <a:cs typeface="Tahoma" pitchFamily="34" charset="0"/>
              </a:rPr>
              <a:t> </a:t>
            </a:r>
          </a:p>
          <a:p>
            <a:pPr marL="266700" indent="-266700" algn="ctr" eaLnBrk="0" hangingPunct="0"/>
            <a:r>
              <a:rPr lang="es-CO" sz="2400" b="1" i="1" dirty="0" smtClean="0">
                <a:solidFill>
                  <a:srgbClr val="003366"/>
                </a:solidFill>
                <a:latin typeface="Book Antiqua" pitchFamily="18" charset="0"/>
                <a:cs typeface="Tahoma" pitchFamily="34" charset="0"/>
              </a:rPr>
              <a:t>INCLUSIÓN </a:t>
            </a:r>
            <a:r>
              <a:rPr lang="es-CO" sz="2400" b="1" i="1" dirty="0">
                <a:solidFill>
                  <a:srgbClr val="003366"/>
                </a:solidFill>
                <a:latin typeface="Book Antiqua" pitchFamily="18" charset="0"/>
                <a:cs typeface="Tahoma" pitchFamily="34" charset="0"/>
              </a:rPr>
              <a:t>Y MOVILIDAD SOCIAL: </a:t>
            </a:r>
            <a:r>
              <a:rPr lang="es-CO" sz="2400" b="1" i="1" dirty="0" smtClean="0">
                <a:solidFill>
                  <a:srgbClr val="003366"/>
                </a:solidFill>
                <a:latin typeface="Book Antiqua" pitchFamily="18" charset="0"/>
                <a:cs typeface="Tahoma" pitchFamily="34" charset="0"/>
              </a:rPr>
              <a:t>EL CASO DE UNIMINUTO</a:t>
            </a:r>
            <a:endParaRPr lang="es-CO" sz="2400" b="1" i="1" dirty="0">
              <a:solidFill>
                <a:srgbClr val="003366"/>
              </a:solidFill>
              <a:latin typeface="Book Antiqua" pitchFamily="18" charset="0"/>
              <a:cs typeface="Tahoma" pitchFamily="34" charset="0"/>
            </a:endParaRPr>
          </a:p>
          <a:p>
            <a:pPr marL="266700" indent="-266700" algn="ctr" eaLnBrk="0" hangingPunct="0"/>
            <a:r>
              <a:rPr lang="es-CO" sz="2400" b="1" i="1" dirty="0">
                <a:solidFill>
                  <a:srgbClr val="003366"/>
                </a:solidFill>
                <a:latin typeface="Book Antiqua" pitchFamily="18" charset="0"/>
                <a:cs typeface="Tahoma" pitchFamily="34" charset="0"/>
              </a:rPr>
              <a:t> </a:t>
            </a:r>
            <a:endParaRPr lang="es-CO" b="1" i="1" dirty="0">
              <a:solidFill>
                <a:srgbClr val="003366"/>
              </a:solidFill>
              <a:latin typeface="Book Antiqua" pitchFamily="18" charset="0"/>
              <a:cs typeface="Tahoma" pitchFamily="34" charset="0"/>
            </a:endParaRPr>
          </a:p>
          <a:p>
            <a:pPr marL="266700" indent="-266700" algn="ctr" eaLnBrk="0" hangingPunct="0"/>
            <a:r>
              <a:rPr lang="es-CO" i="1" dirty="0">
                <a:solidFill>
                  <a:srgbClr val="002060"/>
                </a:solidFill>
                <a:latin typeface="Book Antiqua" pitchFamily="18" charset="0"/>
                <a:cs typeface="Tahoma" pitchFamily="34" charset="0"/>
              </a:rPr>
              <a:t> </a:t>
            </a:r>
            <a:r>
              <a:rPr lang="es-CO" dirty="0" smtClean="0">
                <a:solidFill>
                  <a:srgbClr val="002060"/>
                </a:solidFill>
                <a:cs typeface="Tahoma" pitchFamily="34" charset="0"/>
              </a:rPr>
              <a:t>PREMISAS: </a:t>
            </a:r>
          </a:p>
          <a:p>
            <a:pPr marL="266700" indent="-266700" algn="ctr" eaLnBrk="0" hangingPunct="0"/>
            <a:r>
              <a:rPr lang="es-CO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</a:p>
          <a:p>
            <a:pPr marL="266700" indent="-266700" algn="ctr" eaLnBrk="0" hangingPunct="0"/>
            <a:r>
              <a:rPr lang="es-CO" dirty="0" smtClean="0">
                <a:solidFill>
                  <a:srgbClr val="002060"/>
                </a:solidFill>
                <a:cs typeface="Tahoma" pitchFamily="34" charset="0"/>
              </a:rPr>
              <a:t>“convencidos </a:t>
            </a:r>
            <a:r>
              <a:rPr lang="es-CO" dirty="0">
                <a:solidFill>
                  <a:srgbClr val="002060"/>
                </a:solidFill>
                <a:cs typeface="Tahoma" pitchFamily="34" charset="0"/>
              </a:rPr>
              <a:t>que solo a través de una educación de calidad, abierta e incluyente, se logrará la transformación social y el desarrollo pleno de las potencialidades humanas, sociales y </a:t>
            </a:r>
            <a:r>
              <a:rPr lang="es-CO" dirty="0" smtClean="0">
                <a:solidFill>
                  <a:srgbClr val="002060"/>
                </a:solidFill>
                <a:cs typeface="Tahoma" pitchFamily="34" charset="0"/>
              </a:rPr>
              <a:t>territoriales.”</a:t>
            </a:r>
            <a:endParaRPr lang="es-CO" dirty="0">
              <a:solidFill>
                <a:srgbClr val="002060"/>
              </a:solidFill>
              <a:cs typeface="Tahoma" pitchFamily="34" charset="0"/>
            </a:endParaRPr>
          </a:p>
          <a:p>
            <a:pPr marL="266700" indent="-266700" algn="ctr" eaLnBrk="0" hangingPunct="0"/>
            <a:r>
              <a:rPr lang="es-CO" dirty="0">
                <a:solidFill>
                  <a:srgbClr val="002060"/>
                </a:solidFill>
                <a:cs typeface="Tahoma" pitchFamily="34" charset="0"/>
              </a:rPr>
              <a:t>  </a:t>
            </a:r>
          </a:p>
          <a:p>
            <a:pPr marL="266700" indent="-266700" algn="ctr" eaLnBrk="0" hangingPunct="0"/>
            <a:r>
              <a:rPr lang="es-CO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s-CO" dirty="0" smtClean="0">
                <a:solidFill>
                  <a:srgbClr val="002060"/>
                </a:solidFill>
                <a:cs typeface="Tahoma" pitchFamily="34" charset="0"/>
              </a:rPr>
              <a:t>“Hoy </a:t>
            </a:r>
            <a:r>
              <a:rPr lang="es-CO" dirty="0">
                <a:solidFill>
                  <a:srgbClr val="002060"/>
                </a:solidFill>
                <a:cs typeface="Tahoma" pitchFamily="34" charset="0"/>
              </a:rPr>
              <a:t>todavía existen evidencias que parecen demostrar que se siguen repitiendo las desigualdades en las regiones y el país</a:t>
            </a:r>
            <a:r>
              <a:rPr lang="es-CO" dirty="0" smtClean="0">
                <a:solidFill>
                  <a:srgbClr val="002060"/>
                </a:solidFill>
                <a:cs typeface="Tahoma" pitchFamily="34" charset="0"/>
              </a:rPr>
              <a:t>.”</a:t>
            </a:r>
            <a:endParaRPr lang="es-CO" dirty="0">
              <a:solidFill>
                <a:srgbClr val="002060"/>
              </a:solidFill>
              <a:cs typeface="Tahoma" pitchFamily="34" charset="0"/>
            </a:endParaRPr>
          </a:p>
          <a:p>
            <a:pPr algn="ctr"/>
            <a:r>
              <a:rPr lang="es-CO" dirty="0">
                <a:solidFill>
                  <a:srgbClr val="002060"/>
                </a:solidFill>
              </a:rPr>
              <a:t> </a:t>
            </a:r>
          </a:p>
          <a:p>
            <a:pPr marL="266700" indent="-266700" algn="l" eaLnBrk="0" hangingPunct="0">
              <a:buFontTx/>
              <a:buAutoNum type="arabicPeriod"/>
              <a:defRPr/>
            </a:pPr>
            <a:endParaRPr lang="es-ES" sz="2800" i="0" u="none" dirty="0">
              <a:solidFill>
                <a:srgbClr val="003063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217244" y="1422068"/>
            <a:ext cx="4786804" cy="54359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b="1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s-CO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 como propósito facilitar experiencias pedagógicas, que promuevan una </a:t>
            </a:r>
            <a:r>
              <a:rPr lang="es-CO" b="1" i="0" u="none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reflexión crítica de las diversas realidades sociales </a:t>
            </a:r>
            <a:r>
              <a:rPr lang="es-CO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escenario Latinoamericano y </a:t>
            </a:r>
            <a:r>
              <a:rPr lang="es-CO" b="1" i="0" u="none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agencien acciones locales de transformación</a:t>
            </a:r>
            <a:r>
              <a:rPr lang="es-CO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lang="es-CO" b="0" i="0" u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s-CO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 se logra a partir de: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s-CO" b="0" i="0" u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Tx/>
              <a:buChar char="-"/>
            </a:pPr>
            <a:r>
              <a:rPr lang="es-CO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abordaje de elementos conceptuales para </a:t>
            </a:r>
            <a:r>
              <a:rPr lang="es-CO" b="1" i="0" u="none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comprender el entramado social, económico, cultural e histórico en el que se ha construido Latinoamérica, 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Tx/>
              <a:buChar char="-"/>
            </a:pPr>
            <a:endParaRPr lang="es-CO" b="0" i="0" u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Tx/>
              <a:buChar char="-"/>
            </a:pPr>
            <a:r>
              <a:rPr lang="es-CO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partir del </a:t>
            </a:r>
            <a:r>
              <a:rPr lang="es-CO" b="1" i="0" u="none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apoyo a comunidades, </a:t>
            </a:r>
            <a:r>
              <a:rPr lang="es-CO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organizaciones y culturas, que enfrentan situaciones de injusticia  y opresión de cualquier índole.</a:t>
            </a: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b="0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b="0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b="0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b="0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b="0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b="0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b="0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b="0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b="0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b="0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b="1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b="1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Resultado de imagen para uniminuto ibagu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298" y="2708920"/>
            <a:ext cx="3333711" cy="240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330818" y="1052736"/>
            <a:ext cx="441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buClr>
                <a:srgbClr val="E46C0A"/>
              </a:buClr>
              <a:buSzPct val="25000"/>
            </a:pPr>
            <a:r>
              <a:rPr lang="es-CO" b="1" i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Área de formación en responsabilidad social</a:t>
            </a:r>
            <a:endParaRPr lang="es-CO" dirty="0">
              <a:solidFill>
                <a:srgbClr val="00206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491881" y="161684"/>
            <a:ext cx="5454272" cy="544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2250"/>
              </a:spcBef>
              <a:buClr>
                <a:srgbClr val="003063"/>
              </a:buClr>
              <a:buFont typeface="Book Antiqu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O" b="1" i="1" dirty="0">
                <a:solidFill>
                  <a:schemeClr val="bg1"/>
                </a:solidFill>
                <a:latin typeface="Book Antiqua" pitchFamily="18" charset="0"/>
                <a:cs typeface="Tahoma" pitchFamily="34" charset="0"/>
              </a:rPr>
              <a:t>Un Modelo Educativo  para la </a:t>
            </a:r>
            <a:r>
              <a:rPr lang="es-CO" b="1" i="1" dirty="0" smtClean="0">
                <a:solidFill>
                  <a:schemeClr val="bg1"/>
                </a:solidFill>
                <a:latin typeface="Book Antiqua" pitchFamily="18" charset="0"/>
                <a:cs typeface="Tahoma" pitchFamily="34" charset="0"/>
              </a:rPr>
              <a:t>Transformación </a:t>
            </a:r>
            <a:r>
              <a:rPr lang="es-CO" b="1" i="1" dirty="0">
                <a:solidFill>
                  <a:schemeClr val="bg1"/>
                </a:solidFill>
                <a:latin typeface="Book Antiqua" pitchFamily="18" charset="0"/>
                <a:cs typeface="Tahoma" pitchFamily="34" charset="0"/>
              </a:rPr>
              <a:t>Social</a:t>
            </a:r>
            <a:endParaRPr lang="es-CO" b="1" i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0234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217244" y="1422068"/>
            <a:ext cx="4930820" cy="54359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lang="es-CO" b="0" i="0" u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 algn="ctr">
              <a:buClr>
                <a:schemeClr val="dk1"/>
              </a:buClr>
            </a:pPr>
            <a:r>
              <a:rPr lang="es-CO" dirty="0" smtClean="0"/>
              <a:t> </a:t>
            </a: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FORTALECIMIENTO DE CAPACIDADES EN LOS TERRITORIOS: </a:t>
            </a:r>
            <a:endParaRPr lang="es-CO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ctr">
              <a:buClr>
                <a:schemeClr val="dk1"/>
              </a:buClr>
            </a:pPr>
            <a:endParaRPr lang="es-CO" b="1" dirty="0"/>
          </a:p>
          <a:p>
            <a:pPr marL="457200" indent="-457200" algn="ctr">
              <a:buClr>
                <a:schemeClr val="dk1"/>
              </a:buClr>
            </a:pPr>
            <a:r>
              <a:rPr lang="es-CO" dirty="0" smtClean="0"/>
              <a:t>Agenciamos </a:t>
            </a:r>
            <a:r>
              <a:rPr lang="es-CO" dirty="0"/>
              <a:t>procesos de desarrollo local en los territorios donde hacemos presencia a través del </a:t>
            </a: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fortalecimiento y la creación de capacidades en organizaciones sociales y comunitarias.  </a:t>
            </a:r>
            <a:endParaRPr lang="es-CO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ctr">
              <a:buClr>
                <a:schemeClr val="dk1"/>
              </a:buClr>
            </a:pPr>
            <a:endParaRPr lang="es-CO" dirty="0"/>
          </a:p>
          <a:p>
            <a:pPr marL="457200" indent="-457200" algn="ctr">
              <a:buClr>
                <a:schemeClr val="dk1"/>
              </a:buClr>
            </a:pPr>
            <a:endParaRPr lang="es-CO" dirty="0" smtClean="0"/>
          </a:p>
          <a:p>
            <a:pPr marL="457200" indent="-457200" algn="ctr">
              <a:buClr>
                <a:schemeClr val="dk1"/>
              </a:buClr>
            </a:pPr>
            <a:r>
              <a:rPr lang="es-CO" dirty="0" smtClean="0"/>
              <a:t>UNIMINUTO </a:t>
            </a:r>
            <a:r>
              <a:rPr lang="es-CO" dirty="0"/>
              <a:t>le apuesta </a:t>
            </a: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al desarrollo de base como uno de los caminos para superar situaciones de extrema pobreza en los territorios </a:t>
            </a:r>
            <a:r>
              <a:rPr lang="es-CO" dirty="0"/>
              <a:t>y reconstrucción del tejido social.  </a:t>
            </a: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b="0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b="0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b="0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b="0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b="0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b="0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b="0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b="0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b="0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b="0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b="1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b="1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2" name="Picture 4" descr="Resultado de imagen para uniminuto ibagu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575" y="2564904"/>
            <a:ext cx="3384376" cy="21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330818" y="1052736"/>
            <a:ext cx="441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buClr>
                <a:srgbClr val="E46C0A"/>
              </a:buClr>
              <a:buSzPct val="25000"/>
            </a:pPr>
            <a:r>
              <a:rPr lang="es-CO" b="1" i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Área de formación en responsabilidad social</a:t>
            </a:r>
            <a:endParaRPr lang="es-CO" dirty="0">
              <a:solidFill>
                <a:srgbClr val="00206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491881" y="161684"/>
            <a:ext cx="5454272" cy="544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2250"/>
              </a:spcBef>
              <a:buClr>
                <a:srgbClr val="003063"/>
              </a:buClr>
              <a:buFont typeface="Book Antiqu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O" b="1" i="1" dirty="0">
                <a:solidFill>
                  <a:schemeClr val="bg1"/>
                </a:solidFill>
                <a:latin typeface="Book Antiqua" pitchFamily="18" charset="0"/>
                <a:cs typeface="Tahoma" pitchFamily="34" charset="0"/>
              </a:rPr>
              <a:t>Un Modelo Educativo  para la </a:t>
            </a:r>
            <a:r>
              <a:rPr lang="es-CO" b="1" i="1" dirty="0" smtClean="0">
                <a:solidFill>
                  <a:schemeClr val="bg1"/>
                </a:solidFill>
                <a:latin typeface="Book Antiqua" pitchFamily="18" charset="0"/>
                <a:cs typeface="Tahoma" pitchFamily="34" charset="0"/>
              </a:rPr>
              <a:t>Transformación </a:t>
            </a:r>
            <a:r>
              <a:rPr lang="es-CO" b="1" i="1" dirty="0">
                <a:solidFill>
                  <a:schemeClr val="bg1"/>
                </a:solidFill>
                <a:latin typeface="Book Antiqua" pitchFamily="18" charset="0"/>
                <a:cs typeface="Tahoma" pitchFamily="34" charset="0"/>
              </a:rPr>
              <a:t>Social</a:t>
            </a:r>
            <a:endParaRPr lang="es-CO" b="1" i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5739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Rectángulo"/>
          <p:cNvSpPr>
            <a:spLocks noChangeArrowheads="1"/>
          </p:cNvSpPr>
          <p:nvPr/>
        </p:nvSpPr>
        <p:spPr bwMode="auto">
          <a:xfrm>
            <a:off x="323528" y="1484784"/>
            <a:ext cx="8215313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s-CO" altLang="es-CO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es-CO" altLang="es-CO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s-CO" altLang="es-CO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Para </a:t>
            </a:r>
            <a:r>
              <a:rPr lang="es-CO" altLang="es-CO" sz="2400" dirty="0">
                <a:solidFill>
                  <a:srgbClr val="002060"/>
                </a:solidFill>
                <a:latin typeface="Calibri" panose="020F0502020204030204" pitchFamily="34" charset="0"/>
              </a:rPr>
              <a:t>UNIMINUTO la </a:t>
            </a:r>
            <a:r>
              <a:rPr lang="es-CO" altLang="es-CO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inclusión es mucho más que un mecanismo de gestión y administración </a:t>
            </a:r>
            <a:r>
              <a:rPr lang="es-CO" altLang="es-CO" sz="2400" dirty="0">
                <a:solidFill>
                  <a:srgbClr val="002060"/>
                </a:solidFill>
                <a:latin typeface="Calibri" panose="020F0502020204030204" pitchFamily="34" charset="0"/>
              </a:rPr>
              <a:t>para la integración de las personas </a:t>
            </a:r>
            <a:r>
              <a:rPr lang="es-CO" altLang="es-ES" sz="2400" dirty="0">
                <a:solidFill>
                  <a:srgbClr val="002060"/>
                </a:solidFill>
                <a:latin typeface="Calibri" panose="020F0502020204030204" pitchFamily="34" charset="0"/>
              </a:rPr>
              <a:t>‘</a:t>
            </a:r>
            <a:r>
              <a:rPr lang="es-CO" altLang="es-CO" sz="2400" dirty="0">
                <a:solidFill>
                  <a:srgbClr val="002060"/>
                </a:solidFill>
                <a:latin typeface="Calibri" panose="020F0502020204030204" pitchFamily="34" charset="0"/>
              </a:rPr>
              <a:t>marginadas</a:t>
            </a:r>
            <a:r>
              <a:rPr lang="es-CO" altLang="es-ES" sz="2400" dirty="0">
                <a:solidFill>
                  <a:srgbClr val="002060"/>
                </a:solidFill>
                <a:latin typeface="Calibri" panose="020F0502020204030204" pitchFamily="34" charset="0"/>
              </a:rPr>
              <a:t>’</a:t>
            </a:r>
            <a:r>
              <a:rPr lang="es-CO" altLang="es-CO" sz="2400" dirty="0">
                <a:solidFill>
                  <a:srgbClr val="002060"/>
                </a:solidFill>
                <a:latin typeface="Calibri" panose="020F0502020204030204" pitchFamily="34" charset="0"/>
              </a:rPr>
              <a:t> a un determinado entramado social. </a:t>
            </a:r>
          </a:p>
          <a:p>
            <a:pPr algn="ctr" eaLnBrk="1" hangingPunct="1"/>
            <a:endParaRPr lang="es-CO" altLang="es-CO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s-CO" altLang="es-CO" sz="2400" dirty="0">
                <a:solidFill>
                  <a:srgbClr val="002060"/>
                </a:solidFill>
                <a:latin typeface="Calibri" panose="020F0502020204030204" pitchFamily="34" charset="0"/>
              </a:rPr>
              <a:t>Es la puesta en marcha de </a:t>
            </a:r>
            <a:r>
              <a:rPr lang="es-CO" altLang="es-CO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un proceso educativo que busca articular  acciones pedagógicas, políticas, éticas y económicas</a:t>
            </a:r>
            <a:r>
              <a:rPr lang="es-CO" altLang="es-CO" sz="2400" dirty="0">
                <a:solidFill>
                  <a:srgbClr val="002060"/>
                </a:solidFill>
                <a:latin typeface="Calibri" panose="020F0502020204030204" pitchFamily="34" charset="0"/>
              </a:rPr>
              <a:t>, que vistas en conjunto </a:t>
            </a:r>
            <a:r>
              <a:rPr lang="es-CO" altLang="es-CO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aportan a la superación de las múltiples formas de exclusión social.</a:t>
            </a:r>
            <a:endParaRPr lang="es-ES" altLang="es-CO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es-CO" altLang="es-CO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197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3276600" y="169863"/>
            <a:ext cx="5867400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104040" rIns="90000" bIns="45000" anchor="ctr"/>
          <a:lstStyle/>
          <a:p>
            <a:pPr algn="r">
              <a:buClr>
                <a:srgbClr val="003366"/>
              </a:buClr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CO" sz="3600" i="0" u="none" dirty="0">
              <a:solidFill>
                <a:srgbClr val="003366"/>
              </a:solidFill>
              <a:latin typeface="Book Antiqua" pitchFamily="18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63491" name="9 CuadroTexto"/>
          <p:cNvSpPr txBox="1">
            <a:spLocks noChangeArrowheads="1"/>
          </p:cNvSpPr>
          <p:nvPr/>
        </p:nvSpPr>
        <p:spPr bwMode="auto">
          <a:xfrm>
            <a:off x="606425" y="4283075"/>
            <a:ext cx="828675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7200" b="1" i="1" u="none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CAMBIANDO VIDAS</a:t>
            </a:r>
          </a:p>
        </p:txBody>
      </p:sp>
      <p:pic>
        <p:nvPicPr>
          <p:cNvPr id="74756" name="Picture 4" descr="26-uniminuto-cuadra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836613"/>
            <a:ext cx="4321175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857364"/>
            <a:ext cx="4471990" cy="484030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es-ES" dirty="0" smtClean="0"/>
          </a:p>
          <a:p>
            <a:pPr indent="0" algn="just">
              <a:buNone/>
            </a:pPr>
            <a:r>
              <a:rPr lang="es-ES" dirty="0" smtClean="0"/>
              <a:t>• El pensamiento y la praxis del padre Rafael García Herreros: innovador, comunicador, gestor y educador social. </a:t>
            </a:r>
          </a:p>
          <a:p>
            <a:pPr indent="0" algn="just">
              <a:buNone/>
            </a:pPr>
            <a:endParaRPr lang="es-ES" sz="1500" dirty="0" smtClean="0"/>
          </a:p>
          <a:p>
            <a:pPr indent="0" algn="just">
              <a:buNone/>
            </a:pPr>
            <a:r>
              <a:rPr lang="es-ES" dirty="0" smtClean="0"/>
              <a:t>• La </a:t>
            </a:r>
            <a:r>
              <a:rPr lang="es-ES" dirty="0"/>
              <a:t>E</a:t>
            </a:r>
            <a:r>
              <a:rPr lang="es-ES" dirty="0" smtClean="0"/>
              <a:t>spiritualidad </a:t>
            </a:r>
            <a:r>
              <a:rPr lang="es-ES" dirty="0" err="1"/>
              <a:t>E</a:t>
            </a:r>
            <a:r>
              <a:rPr lang="es-ES" dirty="0" err="1" smtClean="0"/>
              <a:t>udista</a:t>
            </a:r>
            <a:r>
              <a:rPr lang="es-ES" dirty="0" smtClean="0"/>
              <a:t>, es decir, la misericordia del Evangelio expresada en obras de evangelización y de formación de “obreros del Evangelio”. </a:t>
            </a:r>
          </a:p>
          <a:p>
            <a:pPr indent="0" algn="just">
              <a:buNone/>
            </a:pPr>
            <a:endParaRPr lang="es-ES" sz="1500" dirty="0" smtClean="0"/>
          </a:p>
          <a:p>
            <a:pPr indent="0" algn="just">
              <a:buNone/>
            </a:pPr>
            <a:r>
              <a:rPr lang="es-ES" dirty="0" smtClean="0"/>
              <a:t>• El propósito de la Organización Minuto de Dios, entendido como el desarrollo integral de las personas y comunidades.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428596" y="1071546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 smtClean="0"/>
              <a:t>La Corporación Universitaria Minuto de Dios – UNIMINUTO está inspirada en la filosofía de sus fundadores: </a:t>
            </a:r>
          </a:p>
          <a:p>
            <a:endParaRPr lang="en-US" dirty="0"/>
          </a:p>
        </p:txBody>
      </p:sp>
      <p:pic>
        <p:nvPicPr>
          <p:cNvPr id="7" name="3 Imagen" descr="LOGPRG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362200"/>
            <a:ext cx="352901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3851920" y="309305"/>
            <a:ext cx="4411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dirty="0">
                <a:solidFill>
                  <a:schemeClr val="bg1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MISIONALIDAD SOCIAL UNIMINUTO</a:t>
            </a:r>
            <a:endParaRPr lang="en-US" dirty="0">
              <a:solidFill>
                <a:schemeClr val="bg1"/>
              </a:solidFill>
              <a:latin typeface="Book Antiqua" panose="02040602050305030304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675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980728"/>
            <a:ext cx="8143932" cy="532859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s-ES" dirty="0" smtClean="0"/>
              <a:t>Como Institución de educación superior, cumple su misión mediante un paradigma de educación para el desarrollo integral realizado con un enfoque pedagógico praxeológico, que comprende </a:t>
            </a:r>
            <a:r>
              <a:rPr lang="es-ES" b="1" dirty="0" smtClean="0"/>
              <a:t>los siguientes procesos estratégicos </a:t>
            </a:r>
            <a:r>
              <a:rPr lang="es-ES" dirty="0" smtClean="0"/>
              <a:t>(Proyecto Educativo Institucional, 2015):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educación de líderes innovadores con responsabilidad social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, constituidos como personas integrales, profesionales éticos y competentes, y ciudadanos críticos y activos.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investigación situada y aplicada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, apoyada en la investigación básica,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respondiendo siempre a las necesidades reales de las comunidades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, con un enfoque de proyección, prospectiva e innovación social.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acceso para todos a la educación superior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, enfocado a la base de la pirámide social.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pertinencia local y regional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, respondiendo a necesidades concretas, con presencia en las regiones con soluciones innovadoras.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gestión de recursos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(humanos, tecnológicos, financieros) mediante alianzas,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que le permitan ser más eficiente y pertinente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. 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11960" y="332656"/>
            <a:ext cx="440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>
                <a:solidFill>
                  <a:schemeClr val="bg1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MISIONALIDAD SOCIAL UNIMINUTO</a:t>
            </a:r>
            <a:endParaRPr lang="en-US" dirty="0">
              <a:solidFill>
                <a:schemeClr val="bg1"/>
              </a:solidFill>
              <a:latin typeface="Book Antiqua" panose="02040602050305030304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151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El Sistema Universitario UNIMINUTO plantea en su misión </a:t>
            </a:r>
            <a:r>
              <a:rPr lang="es-ES" b="1" dirty="0" smtClean="0"/>
              <a:t>un compromiso educativo</a:t>
            </a:r>
          </a:p>
          <a:p>
            <a:pPr algn="ctr">
              <a:buNone/>
            </a:pPr>
            <a:endParaRPr lang="es-ES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s-ES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s-ES" sz="1800" dirty="0" smtClean="0"/>
          </a:p>
          <a:p>
            <a:pPr algn="ctr">
              <a:buNone/>
            </a:pPr>
            <a:r>
              <a:rPr lang="es-ES" dirty="0" smtClean="0"/>
              <a:t>y un </a:t>
            </a:r>
            <a:r>
              <a:rPr lang="es-ES" b="1" dirty="0" smtClean="0"/>
              <a:t>compromiso altamente social</a:t>
            </a:r>
            <a:r>
              <a:rPr lang="es-ES" dirty="0" smtClean="0"/>
              <a:t>. </a:t>
            </a:r>
            <a:endParaRPr lang="en-US" dirty="0"/>
          </a:p>
        </p:txBody>
      </p:sp>
      <p:sp>
        <p:nvSpPr>
          <p:cNvPr id="4" name="3 Rectángulo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5" name="4 Rectángulo redondeado"/>
          <p:cNvSpPr/>
          <p:nvPr/>
        </p:nvSpPr>
        <p:spPr>
          <a:xfrm>
            <a:off x="1285852" y="2357430"/>
            <a:ext cx="6643734" cy="121444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“Ofrecer educación superior de alta calidad y pertinente, formando excelentes seres humanos, profesionales competentes, éticamente orientados y comprometidos con la transformación social y el desarrollo sostenible”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142976" y="4572008"/>
            <a:ext cx="6643734" cy="121444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ES" b="1" dirty="0" smtClean="0"/>
              <a:t>“Contribuir, con nuestro compromiso y nuestro testimonio, a la construcción de una sociedad fraterna, justa, reconciliada y en paz”.</a:t>
            </a:r>
            <a:endParaRPr lang="en-US" b="1" dirty="0"/>
          </a:p>
        </p:txBody>
      </p:sp>
      <p:sp>
        <p:nvSpPr>
          <p:cNvPr id="7" name="Rectángulo 6"/>
          <p:cNvSpPr/>
          <p:nvPr/>
        </p:nvSpPr>
        <p:spPr>
          <a:xfrm>
            <a:off x="3851920" y="309305"/>
            <a:ext cx="4411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dirty="0">
                <a:solidFill>
                  <a:schemeClr val="bg1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MISIONALIDAD SOCIAL UNIMINUTO</a:t>
            </a:r>
            <a:endParaRPr lang="en-US" dirty="0">
              <a:solidFill>
                <a:schemeClr val="bg1"/>
              </a:solidFill>
              <a:latin typeface="Book Antiqua" panose="02040602050305030304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546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ángulo 6"/>
          <p:cNvSpPr>
            <a:spLocks noChangeArrowheads="1"/>
          </p:cNvSpPr>
          <p:nvPr/>
        </p:nvSpPr>
        <p:spPr bwMode="auto">
          <a:xfrm>
            <a:off x="323850" y="5445125"/>
            <a:ext cx="8569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_tradnl" altLang="es-CO" sz="1800" dirty="0">
                <a:solidFill>
                  <a:srgbClr val="000000"/>
                </a:solidFill>
                <a:ea typeface="MS Mincho" pitchFamily="49" charset="-128"/>
                <a:cs typeface="Times New Roman" panose="02020603050405020304" pitchFamily="18" charset="0"/>
              </a:rPr>
              <a:t>Esta es una Institución de Educación Superior que llega a </a:t>
            </a:r>
            <a:r>
              <a:rPr lang="es-ES_tradnl" altLang="es-CO" sz="1800" dirty="0" smtClean="0">
                <a:solidFill>
                  <a:srgbClr val="000000"/>
                </a:solidFill>
                <a:ea typeface="MS Mincho" pitchFamily="49" charset="-128"/>
                <a:cs typeface="Times New Roman" panose="02020603050405020304" pitchFamily="18" charset="0"/>
              </a:rPr>
              <a:t>64</a:t>
            </a:r>
            <a:r>
              <a:rPr lang="es-ES_tradnl" altLang="es-CO" sz="1800" dirty="0" smtClean="0">
                <a:solidFill>
                  <a:srgbClr val="000000"/>
                </a:solidFill>
                <a:ea typeface="MS Mincho" pitchFamily="49" charset="-128"/>
                <a:cs typeface="Times New Roman" panose="02020603050405020304" pitchFamily="18" charset="0"/>
              </a:rPr>
              <a:t> </a:t>
            </a:r>
            <a:r>
              <a:rPr lang="es-ES_tradnl" altLang="es-CO" sz="1800" dirty="0">
                <a:solidFill>
                  <a:srgbClr val="000000"/>
                </a:solidFill>
                <a:ea typeface="MS Mincho" pitchFamily="49" charset="-128"/>
                <a:cs typeface="Times New Roman" panose="02020603050405020304" pitchFamily="18" charset="0"/>
              </a:rPr>
              <a:t>puntos de la geografía colombiana, 27 Departamentos, </a:t>
            </a:r>
            <a:r>
              <a:rPr lang="es-ES_tradnl" altLang="es-CO" sz="1800" b="1" dirty="0">
                <a:solidFill>
                  <a:srgbClr val="002060"/>
                </a:solidFill>
                <a:ea typeface="MS Mincho" pitchFamily="49" charset="-128"/>
                <a:cs typeface="Times New Roman" panose="02020603050405020304" pitchFamily="18" charset="0"/>
              </a:rPr>
              <a:t>muchos de ellos donde se ha vivido de manera directa el conflicto armado del País, sitios apartados y con un alto porcentaje de población campesina.</a:t>
            </a:r>
            <a:endParaRPr lang="es-CO" altLang="es-CO" sz="1800" dirty="0">
              <a:solidFill>
                <a:srgbClr val="002060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674813"/>
            <a:ext cx="6484938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419872" y="188640"/>
            <a:ext cx="57241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250"/>
              </a:spcBef>
              <a:buClr>
                <a:srgbClr val="003063"/>
              </a:buClr>
              <a:buFont typeface="Book Antiqu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O" sz="2400" b="1" i="1" dirty="0" smtClean="0">
                <a:solidFill>
                  <a:schemeClr val="bg1"/>
                </a:solidFill>
                <a:latin typeface="Book Antiqua" pitchFamily="18" charset="0"/>
                <a:cs typeface="Tahoma" pitchFamily="34" charset="0"/>
              </a:rPr>
              <a:t>UNIMINUTO una institución inclusiva</a:t>
            </a:r>
            <a:endParaRPr lang="es-CO" sz="2400" b="1" i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10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251520" y="6525344"/>
            <a:ext cx="5400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000" b="0" i="0" u="none" dirty="0">
                <a:solidFill>
                  <a:srgbClr val="003366"/>
                </a:solidFill>
                <a:latin typeface="Book Antiqua" pitchFamily="18" charset="0"/>
              </a:rPr>
              <a:t>FUENTE:  </a:t>
            </a:r>
            <a:r>
              <a:rPr lang="es-ES" sz="1000" b="0" i="0" u="none" dirty="0" smtClean="0">
                <a:solidFill>
                  <a:srgbClr val="003366"/>
                </a:solidFill>
                <a:latin typeface="Book Antiqua" pitchFamily="18" charset="0"/>
              </a:rPr>
              <a:t>Dirección de Planeación y Desarrollo UNIMINUTO - SII, </a:t>
            </a:r>
            <a:r>
              <a:rPr lang="es-ES" sz="1000" dirty="0" smtClean="0">
                <a:solidFill>
                  <a:srgbClr val="003366"/>
                </a:solidFill>
                <a:latin typeface="Book Antiqua" pitchFamily="18" charset="0"/>
              </a:rPr>
              <a:t>marzo 15</a:t>
            </a:r>
            <a:r>
              <a:rPr lang="es-ES" sz="1000" b="0" i="0" u="none" dirty="0" smtClean="0">
                <a:solidFill>
                  <a:srgbClr val="003366"/>
                </a:solidFill>
                <a:latin typeface="Book Antiqua" pitchFamily="18" charset="0"/>
              </a:rPr>
              <a:t> de 2018</a:t>
            </a:r>
            <a:endParaRPr lang="es-ES" sz="1000" b="0" i="0" u="none" dirty="0">
              <a:solidFill>
                <a:srgbClr val="003366"/>
              </a:solidFill>
              <a:latin typeface="Book Antiqua" pitchFamily="18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642910" y="1000108"/>
            <a:ext cx="7301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eaLnBrk="0" hangingPunct="0">
              <a:defRPr/>
            </a:pPr>
            <a:r>
              <a:rPr lang="es-CO" sz="2000" b="1" dirty="0" smtClean="0">
                <a:solidFill>
                  <a:srgbClr val="003063"/>
                </a:solidFill>
                <a:latin typeface="Book Antiqua" pitchFamily="18" charset="0"/>
              </a:rPr>
              <a:t>Población estudiantil: </a:t>
            </a:r>
            <a:r>
              <a:rPr lang="es-CO" sz="2000" dirty="0" smtClean="0">
                <a:solidFill>
                  <a:srgbClr val="003063"/>
                </a:solidFill>
                <a:latin typeface="Book Antiqua" pitchFamily="18" charset="0"/>
              </a:rPr>
              <a:t>131.201 estudiantes en 1° Semestre 2018</a:t>
            </a:r>
            <a:endParaRPr lang="en-US" sz="1200" i="0" u="none" dirty="0" smtClean="0">
              <a:solidFill>
                <a:srgbClr val="003399"/>
              </a:solidFill>
              <a:latin typeface="Book Antiqua" pitchFamily="18" charset="0"/>
            </a:endParaRPr>
          </a:p>
        </p:txBody>
      </p:sp>
      <p:sp>
        <p:nvSpPr>
          <p:cNvPr id="9" name="11 Rectángulo"/>
          <p:cNvSpPr>
            <a:spLocks noChangeArrowheads="1"/>
          </p:cNvSpPr>
          <p:nvPr/>
        </p:nvSpPr>
        <p:spPr bwMode="auto">
          <a:xfrm>
            <a:off x="417651" y="5879013"/>
            <a:ext cx="87129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449263"/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UNIMINUTO es la Institución de Educación Superior más grande del País, según el número de estudiantes matriculados</a:t>
            </a:r>
            <a:r>
              <a:rPr lang="es-CO" b="1" i="0" u="non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.</a:t>
            </a:r>
            <a:endParaRPr lang="es-CO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37" y="1492202"/>
            <a:ext cx="8172400" cy="4241054"/>
          </a:xfrm>
          <a:prstGeom prst="rect">
            <a:avLst/>
          </a:prstGeom>
        </p:spPr>
      </p:pic>
      <p:sp>
        <p:nvSpPr>
          <p:cNvPr id="14" name="18 Forma libre"/>
          <p:cNvSpPr/>
          <p:nvPr/>
        </p:nvSpPr>
        <p:spPr>
          <a:xfrm>
            <a:off x="1187623" y="2132856"/>
            <a:ext cx="7488833" cy="3600400"/>
          </a:xfrm>
          <a:custGeom>
            <a:avLst/>
            <a:gdLst>
              <a:gd name="connsiteX0" fmla="*/ 4389120 w 4389120"/>
              <a:gd name="connsiteY0" fmla="*/ 0 h 2805430"/>
              <a:gd name="connsiteX1" fmla="*/ 3268980 w 4389120"/>
              <a:gd name="connsiteY1" fmla="*/ 1897380 h 2805430"/>
              <a:gd name="connsiteX2" fmla="*/ 1965960 w 4389120"/>
              <a:gd name="connsiteY2" fmla="*/ 2667000 h 2805430"/>
              <a:gd name="connsiteX3" fmla="*/ 0 w 4389120"/>
              <a:gd name="connsiteY3" fmla="*/ 2727960 h 280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9120" h="2805430">
                <a:moveTo>
                  <a:pt x="4389120" y="0"/>
                </a:moveTo>
                <a:cubicBezTo>
                  <a:pt x="4030980" y="726440"/>
                  <a:pt x="3672840" y="1452880"/>
                  <a:pt x="3268980" y="1897380"/>
                </a:cubicBezTo>
                <a:cubicBezTo>
                  <a:pt x="2865120" y="2341880"/>
                  <a:pt x="2510790" y="2528570"/>
                  <a:pt x="1965960" y="2667000"/>
                </a:cubicBezTo>
                <a:cubicBezTo>
                  <a:pt x="1421130" y="2805430"/>
                  <a:pt x="710565" y="2766695"/>
                  <a:pt x="0" y="2727960"/>
                </a:cubicBezTo>
              </a:path>
            </a:pathLst>
          </a:custGeom>
          <a:ln w="19050">
            <a:solidFill>
              <a:schemeClr val="accent2"/>
            </a:solidFill>
            <a:prstDash val="dash"/>
            <a:headEnd type="stealth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8" name="Rectángulo 7"/>
          <p:cNvSpPr/>
          <p:nvPr/>
        </p:nvSpPr>
        <p:spPr>
          <a:xfrm>
            <a:off x="3419872" y="188640"/>
            <a:ext cx="57241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250"/>
              </a:spcBef>
              <a:buClr>
                <a:srgbClr val="003063"/>
              </a:buClr>
              <a:buFont typeface="Book Antiqu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O" sz="2400" b="1" i="1" dirty="0" smtClean="0">
                <a:solidFill>
                  <a:schemeClr val="bg1"/>
                </a:solidFill>
                <a:latin typeface="Book Antiqua" pitchFamily="18" charset="0"/>
                <a:cs typeface="Tahoma" pitchFamily="34" charset="0"/>
              </a:rPr>
              <a:t>UNIMINUTO una institución inclusiva</a:t>
            </a:r>
            <a:endParaRPr lang="es-CO" sz="2400" b="1" i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217613" y="1381125"/>
            <a:ext cx="3319462" cy="2303463"/>
            <a:chOff x="767" y="870"/>
            <a:chExt cx="2091" cy="1451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441" y="1022"/>
              <a:ext cx="1176" cy="1216"/>
            </a:xfrm>
            <a:custGeom>
              <a:avLst/>
              <a:gdLst>
                <a:gd name="T0" fmla="*/ 0 w 4011"/>
                <a:gd name="T1" fmla="*/ 1691 h 4142"/>
                <a:gd name="T2" fmla="*/ 2321 w 4011"/>
                <a:gd name="T3" fmla="*/ 241 h 4142"/>
                <a:gd name="T4" fmla="*/ 3771 w 4011"/>
                <a:gd name="T5" fmla="*/ 2562 h 4142"/>
                <a:gd name="T6" fmla="*/ 1708 w 4011"/>
                <a:gd name="T7" fmla="*/ 4054 h 4142"/>
                <a:gd name="T8" fmla="*/ 1751 w 4011"/>
                <a:gd name="T9" fmla="*/ 3591 h 4142"/>
                <a:gd name="T10" fmla="*/ 3350 w 4011"/>
                <a:gd name="T11" fmla="*/ 2261 h 4142"/>
                <a:gd name="T12" fmla="*/ 2020 w 4011"/>
                <a:gd name="T13" fmla="*/ 662 h 4142"/>
                <a:gd name="T14" fmla="*/ 452 w 4011"/>
                <a:gd name="T15" fmla="*/ 1796 h 4142"/>
                <a:gd name="T16" fmla="*/ 0 w 4011"/>
                <a:gd name="T17" fmla="*/ 1691 h 4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11" h="4142">
                  <a:moveTo>
                    <a:pt x="0" y="1691"/>
                  </a:moveTo>
                  <a:cubicBezTo>
                    <a:pt x="240" y="650"/>
                    <a:pt x="1279" y="0"/>
                    <a:pt x="2321" y="241"/>
                  </a:cubicBezTo>
                  <a:cubicBezTo>
                    <a:pt x="3362" y="481"/>
                    <a:pt x="4011" y="1520"/>
                    <a:pt x="3771" y="2562"/>
                  </a:cubicBezTo>
                  <a:cubicBezTo>
                    <a:pt x="3553" y="3505"/>
                    <a:pt x="2672" y="4142"/>
                    <a:pt x="1708" y="4054"/>
                  </a:cubicBezTo>
                  <a:lnTo>
                    <a:pt x="1751" y="3591"/>
                  </a:lnTo>
                  <a:cubicBezTo>
                    <a:pt x="2560" y="3665"/>
                    <a:pt x="3276" y="3070"/>
                    <a:pt x="3350" y="2261"/>
                  </a:cubicBezTo>
                  <a:cubicBezTo>
                    <a:pt x="3424" y="1452"/>
                    <a:pt x="2829" y="736"/>
                    <a:pt x="2020" y="662"/>
                  </a:cubicBezTo>
                  <a:cubicBezTo>
                    <a:pt x="1287" y="594"/>
                    <a:pt x="618" y="1079"/>
                    <a:pt x="452" y="1796"/>
                  </a:cubicBezTo>
                  <a:lnTo>
                    <a:pt x="0" y="1691"/>
                  </a:lnTo>
                  <a:close/>
                </a:path>
              </a:pathLst>
            </a:custGeom>
            <a:solidFill>
              <a:srgbClr val="FFC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767" y="870"/>
              <a:ext cx="2091" cy="1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407" y="1608"/>
              <a:ext cx="547" cy="604"/>
            </a:xfrm>
            <a:custGeom>
              <a:avLst/>
              <a:gdLst>
                <a:gd name="T0" fmla="*/ 1824 w 1867"/>
                <a:gd name="T1" fmla="*/ 2058 h 2058"/>
                <a:gd name="T2" fmla="*/ 70 w 1867"/>
                <a:gd name="T3" fmla="*/ 0 h 2058"/>
                <a:gd name="T4" fmla="*/ 534 w 1867"/>
                <a:gd name="T5" fmla="*/ 31 h 2058"/>
                <a:gd name="T6" fmla="*/ 1867 w 1867"/>
                <a:gd name="T7" fmla="*/ 1595 h 2058"/>
                <a:gd name="T8" fmla="*/ 1824 w 1867"/>
                <a:gd name="T9" fmla="*/ 2058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7" h="2058">
                  <a:moveTo>
                    <a:pt x="1824" y="2058"/>
                  </a:moveTo>
                  <a:cubicBezTo>
                    <a:pt x="778" y="1961"/>
                    <a:pt x="0" y="1048"/>
                    <a:pt x="70" y="0"/>
                  </a:cubicBezTo>
                  <a:lnTo>
                    <a:pt x="534" y="31"/>
                  </a:lnTo>
                  <a:cubicBezTo>
                    <a:pt x="480" y="828"/>
                    <a:pt x="1072" y="1522"/>
                    <a:pt x="1867" y="1595"/>
                  </a:cubicBezTo>
                  <a:lnTo>
                    <a:pt x="1824" y="2058"/>
                  </a:lnTo>
                  <a:close/>
                </a:path>
              </a:pathLst>
            </a:custGeom>
            <a:solidFill>
              <a:srgbClr val="558ED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428" y="1519"/>
              <a:ext cx="146" cy="98"/>
            </a:xfrm>
            <a:custGeom>
              <a:avLst/>
              <a:gdLst>
                <a:gd name="T0" fmla="*/ 0 w 498"/>
                <a:gd name="T1" fmla="*/ 305 h 336"/>
                <a:gd name="T2" fmla="*/ 46 w 498"/>
                <a:gd name="T3" fmla="*/ 0 h 336"/>
                <a:gd name="T4" fmla="*/ 498 w 498"/>
                <a:gd name="T5" fmla="*/ 105 h 336"/>
                <a:gd name="T6" fmla="*/ 464 w 498"/>
                <a:gd name="T7" fmla="*/ 336 h 336"/>
                <a:gd name="T8" fmla="*/ 0 w 498"/>
                <a:gd name="T9" fmla="*/ 30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8" h="336">
                  <a:moveTo>
                    <a:pt x="0" y="305"/>
                  </a:moveTo>
                  <a:cubicBezTo>
                    <a:pt x="7" y="202"/>
                    <a:pt x="22" y="100"/>
                    <a:pt x="46" y="0"/>
                  </a:cubicBezTo>
                  <a:lnTo>
                    <a:pt x="498" y="105"/>
                  </a:lnTo>
                  <a:cubicBezTo>
                    <a:pt x="481" y="181"/>
                    <a:pt x="469" y="258"/>
                    <a:pt x="464" y="336"/>
                  </a:cubicBezTo>
                  <a:lnTo>
                    <a:pt x="0" y="305"/>
                  </a:lnTo>
                  <a:close/>
                </a:path>
              </a:pathLst>
            </a:custGeom>
            <a:solidFill>
              <a:srgbClr val="F34F4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345" y="1023"/>
              <a:ext cx="42" cy="4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452" y="999"/>
              <a:ext cx="371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anose="02040602050305030304" pitchFamily="18" charset="0"/>
                </a:rPr>
                <a:t>Estrato 1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2546" y="1093"/>
              <a:ext cx="141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anose="02040602050305030304" pitchFamily="18" charset="0"/>
                </a:rPr>
                <a:t>y 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499" y="1187"/>
              <a:ext cx="1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anose="02040602050305030304" pitchFamily="18" charset="0"/>
                </a:rPr>
                <a:t>74%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243" y="2121"/>
              <a:ext cx="42" cy="38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321" y="2097"/>
              <a:ext cx="347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anose="02040602050305030304" pitchFamily="18" charset="0"/>
                </a:rPr>
                <a:t>Estrato 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372" y="2191"/>
              <a:ext cx="1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anose="02040602050305030304" pitchFamily="18" charset="0"/>
                </a:rPr>
                <a:t>24%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844" y="1502"/>
              <a:ext cx="43" cy="42"/>
            </a:xfrm>
            <a:prstGeom prst="rect">
              <a:avLst/>
            </a:prstGeom>
            <a:solidFill>
              <a:srgbClr val="F3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953" y="1480"/>
              <a:ext cx="450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anose="02040602050305030304" pitchFamily="18" charset="0"/>
                </a:rPr>
                <a:t>Estrato 4, 5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1089" y="1574"/>
              <a:ext cx="140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anose="02040602050305030304" pitchFamily="18" charset="0"/>
                </a:rPr>
                <a:t>y 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18"/>
            <p:cNvSpPr>
              <a:spLocks noChangeArrowheads="1"/>
            </p:cNvSpPr>
            <p:nvPr/>
          </p:nvSpPr>
          <p:spPr bwMode="auto">
            <a:xfrm>
              <a:off x="1060" y="1668"/>
              <a:ext cx="9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anose="02040602050305030304" pitchFamily="18" charset="0"/>
                </a:rPr>
                <a:t>2%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259632" y="1290543"/>
            <a:ext cx="3264871" cy="2435404"/>
            <a:chOff x="1259632" y="1290543"/>
            <a:chExt cx="3264871" cy="2435404"/>
          </a:xfrm>
        </p:grpSpPr>
        <p:sp>
          <p:nvSpPr>
            <p:cNvPr id="28" name="26 Elipse"/>
            <p:cNvSpPr>
              <a:spLocks noChangeArrowheads="1"/>
            </p:cNvSpPr>
            <p:nvPr/>
          </p:nvSpPr>
          <p:spPr bwMode="auto">
            <a:xfrm>
              <a:off x="3632238" y="1290543"/>
              <a:ext cx="892265" cy="889000"/>
            </a:xfrm>
            <a:prstGeom prst="ellipse">
              <a:avLst/>
            </a:pr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O" i="0" u="none" dirty="0">
                <a:latin typeface="Book Antiqua" pitchFamily="18" charset="0"/>
              </a:endParaRPr>
            </a:p>
          </p:txBody>
        </p:sp>
        <p:grpSp>
          <p:nvGrpSpPr>
            <p:cNvPr id="2" name="36 Grupo"/>
            <p:cNvGrpSpPr/>
            <p:nvPr/>
          </p:nvGrpSpPr>
          <p:grpSpPr>
            <a:xfrm>
              <a:off x="1709740" y="3437915"/>
              <a:ext cx="1080120" cy="288032"/>
              <a:chOff x="1835696" y="3068960"/>
              <a:chExt cx="864096" cy="144016"/>
            </a:xfrm>
          </p:grpSpPr>
          <p:cxnSp>
            <p:nvCxnSpPr>
              <p:cNvPr id="30" name="29 Conector recto"/>
              <p:cNvCxnSpPr/>
              <p:nvPr/>
            </p:nvCxnSpPr>
            <p:spPr bwMode="auto">
              <a:xfrm flipH="1">
                <a:off x="2555776" y="3068960"/>
                <a:ext cx="144016" cy="144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30 Conector recto"/>
              <p:cNvCxnSpPr/>
              <p:nvPr/>
            </p:nvCxnSpPr>
            <p:spPr bwMode="auto">
              <a:xfrm flipH="1">
                <a:off x="1835696" y="3212976"/>
                <a:ext cx="72008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" name="40 Grupo"/>
            <p:cNvGrpSpPr/>
            <p:nvPr/>
          </p:nvGrpSpPr>
          <p:grpSpPr>
            <a:xfrm>
              <a:off x="1259632" y="2653741"/>
              <a:ext cx="1008112" cy="170595"/>
              <a:chOff x="1691680" y="3114389"/>
              <a:chExt cx="1008112" cy="170595"/>
            </a:xfrm>
          </p:grpSpPr>
          <p:cxnSp>
            <p:nvCxnSpPr>
              <p:cNvPr id="42" name="41 Conector recto"/>
              <p:cNvCxnSpPr/>
              <p:nvPr/>
            </p:nvCxnSpPr>
            <p:spPr bwMode="auto">
              <a:xfrm flipH="1">
                <a:off x="2411761" y="3114389"/>
                <a:ext cx="288031" cy="17059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42 Conector recto"/>
              <p:cNvCxnSpPr/>
              <p:nvPr/>
            </p:nvCxnSpPr>
            <p:spPr bwMode="auto">
              <a:xfrm flipH="1">
                <a:off x="1691680" y="3284984"/>
                <a:ext cx="72008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" name="43 Grupo"/>
            <p:cNvGrpSpPr/>
            <p:nvPr/>
          </p:nvGrpSpPr>
          <p:grpSpPr>
            <a:xfrm flipH="1">
              <a:off x="3815421" y="2003725"/>
              <a:ext cx="648072" cy="72008"/>
              <a:chOff x="1835696" y="3068960"/>
              <a:chExt cx="864096" cy="144016"/>
            </a:xfrm>
          </p:grpSpPr>
          <p:cxnSp>
            <p:nvCxnSpPr>
              <p:cNvPr id="45" name="44 Conector recto"/>
              <p:cNvCxnSpPr/>
              <p:nvPr/>
            </p:nvCxnSpPr>
            <p:spPr bwMode="auto">
              <a:xfrm flipH="1">
                <a:off x="2555776" y="3068960"/>
                <a:ext cx="144016" cy="144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45 Conector recto"/>
              <p:cNvCxnSpPr/>
              <p:nvPr/>
            </p:nvCxnSpPr>
            <p:spPr bwMode="auto">
              <a:xfrm flipH="1">
                <a:off x="1835696" y="3212976"/>
                <a:ext cx="72008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7" name="36 CuadroTexto"/>
          <p:cNvSpPr txBox="1"/>
          <p:nvPr/>
        </p:nvSpPr>
        <p:spPr>
          <a:xfrm>
            <a:off x="467544" y="105273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tx2"/>
                </a:solidFill>
                <a:latin typeface="Book Antiqua" pitchFamily="18" charset="0"/>
              </a:rPr>
              <a:t>Distribución por estrato socio-económico </a:t>
            </a:r>
            <a:endParaRPr lang="es-CO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37892" name="Picture 4" descr="D:\Mis documentos\Mis imágenes\Plan de Desarrollo\IMG_48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0718" y="1052736"/>
            <a:ext cx="2588630" cy="3889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35496" y="6525344"/>
            <a:ext cx="5328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000" b="0" i="0" u="none" dirty="0">
                <a:solidFill>
                  <a:srgbClr val="003366"/>
                </a:solidFill>
                <a:latin typeface="Book Antiqua" pitchFamily="18" charset="0"/>
              </a:rPr>
              <a:t>FUENTE:  </a:t>
            </a:r>
            <a:r>
              <a:rPr lang="es-ES" sz="1000" b="0" i="0" u="none" dirty="0" smtClean="0">
                <a:solidFill>
                  <a:srgbClr val="003366"/>
                </a:solidFill>
                <a:latin typeface="Book Antiqua" pitchFamily="18" charset="0"/>
              </a:rPr>
              <a:t>Dirección de Planeación y Desarrollo UNIMINUTO - SII, </a:t>
            </a:r>
            <a:r>
              <a:rPr lang="es-ES" sz="1000" dirty="0" smtClean="0">
                <a:solidFill>
                  <a:srgbClr val="003366"/>
                </a:solidFill>
                <a:latin typeface="Book Antiqua" pitchFamily="18" charset="0"/>
              </a:rPr>
              <a:t>marzo 15</a:t>
            </a:r>
            <a:r>
              <a:rPr lang="es-ES" sz="1000" b="0" i="0" u="none" dirty="0" smtClean="0">
                <a:solidFill>
                  <a:srgbClr val="003366"/>
                </a:solidFill>
                <a:latin typeface="Book Antiqua" pitchFamily="18" charset="0"/>
              </a:rPr>
              <a:t> de 2018</a:t>
            </a:r>
            <a:endParaRPr lang="es-ES" sz="1000" b="0" i="0" u="none" dirty="0">
              <a:solidFill>
                <a:srgbClr val="003366"/>
              </a:solidFill>
              <a:latin typeface="Book Antiqua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92088" y="418833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s-ES_tradnl" altLang="es-CO" dirty="0">
                <a:solidFill>
                  <a:srgbClr val="000000"/>
                </a:solidFill>
                <a:ea typeface="MS Mincho" pitchFamily="49" charset="-128"/>
                <a:cs typeface="Times New Roman" panose="02020603050405020304" pitchFamily="18" charset="0"/>
              </a:rPr>
              <a:t>La Educación Superior ha estado reservada para los estratos socioeconómicos altos y ha estado presente con mayor oferta en las ciudades principales</a:t>
            </a:r>
            <a:r>
              <a:rPr lang="es-ES_tradnl" altLang="es-CO" dirty="0">
                <a:solidFill>
                  <a:srgbClr val="002060"/>
                </a:solidFill>
                <a:ea typeface="MS Mincho" pitchFamily="49" charset="-128"/>
                <a:cs typeface="Times New Roman" panose="02020603050405020304" pitchFamily="18" charset="0"/>
              </a:rPr>
              <a:t>.   </a:t>
            </a:r>
            <a:r>
              <a:rPr lang="es-ES_tradnl" altLang="es-CO" b="1" dirty="0">
                <a:solidFill>
                  <a:srgbClr val="002060"/>
                </a:solidFill>
                <a:ea typeface="MS Mincho" pitchFamily="49" charset="-128"/>
                <a:cs typeface="Times New Roman" panose="02020603050405020304" pitchFamily="18" charset="0"/>
              </a:rPr>
              <a:t>UNIMINUTO llega a los estratos socio-económicos </a:t>
            </a:r>
            <a:r>
              <a:rPr lang="es-ES_tradnl" altLang="es-CO" b="1" dirty="0" smtClean="0">
                <a:solidFill>
                  <a:srgbClr val="002060"/>
                </a:solidFill>
                <a:ea typeface="MS Mincho" pitchFamily="49" charset="-128"/>
                <a:cs typeface="Times New Roman" panose="02020603050405020304" pitchFamily="18" charset="0"/>
              </a:rPr>
              <a:t>bajos, en </a:t>
            </a:r>
            <a:r>
              <a:rPr lang="es-ES_tradnl" altLang="es-CO" b="1" dirty="0">
                <a:solidFill>
                  <a:srgbClr val="002060"/>
                </a:solidFill>
                <a:ea typeface="MS Mincho" pitchFamily="49" charset="-128"/>
                <a:cs typeface="Times New Roman" panose="02020603050405020304" pitchFamily="18" charset="0"/>
              </a:rPr>
              <a:t>ciudades intermedias </a:t>
            </a:r>
            <a:r>
              <a:rPr lang="es-ES_tradnl" altLang="es-CO" b="1" dirty="0" smtClean="0">
                <a:solidFill>
                  <a:srgbClr val="002060"/>
                </a:solidFill>
                <a:ea typeface="MS Mincho" pitchFamily="49" charset="-128"/>
                <a:cs typeface="Times New Roman" panose="02020603050405020304" pitchFamily="18" charset="0"/>
              </a:rPr>
              <a:t>y de </a:t>
            </a:r>
            <a:r>
              <a:rPr lang="es-ES_tradnl" altLang="es-CO" b="1" dirty="0">
                <a:solidFill>
                  <a:srgbClr val="002060"/>
                </a:solidFill>
                <a:ea typeface="MS Mincho" pitchFamily="49" charset="-128"/>
                <a:cs typeface="Times New Roman" panose="02020603050405020304" pitchFamily="18" charset="0"/>
              </a:rPr>
              <a:t>difícil </a:t>
            </a:r>
            <a:r>
              <a:rPr lang="es-ES_tradnl" altLang="es-CO" b="1" dirty="0" smtClean="0">
                <a:solidFill>
                  <a:srgbClr val="002060"/>
                </a:solidFill>
                <a:ea typeface="MS Mincho" pitchFamily="49" charset="-128"/>
                <a:cs typeface="Times New Roman" panose="02020603050405020304" pitchFamily="18" charset="0"/>
              </a:rPr>
              <a:t>acceso.</a:t>
            </a:r>
            <a:endParaRPr lang="es-CO" altLang="es-CO" sz="2000" dirty="0">
              <a:solidFill>
                <a:srgbClr val="002060"/>
              </a:solidFill>
              <a:latin typeface="Cambria" panose="02040503050406030204" pitchFamily="18" charset="0"/>
              <a:ea typeface="MS Mincho" pitchFamily="49" charset="-128"/>
              <a:cs typeface="Times New Roman" panose="02020603050405020304" pitchFamily="18" charset="0"/>
            </a:endParaRPr>
          </a:p>
        </p:txBody>
      </p:sp>
      <p:sp>
        <p:nvSpPr>
          <p:cNvPr id="94" name="Rectángulo 93"/>
          <p:cNvSpPr/>
          <p:nvPr/>
        </p:nvSpPr>
        <p:spPr>
          <a:xfrm>
            <a:off x="3419872" y="188640"/>
            <a:ext cx="57241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250"/>
              </a:spcBef>
              <a:buClr>
                <a:srgbClr val="003063"/>
              </a:buClr>
              <a:buFont typeface="Book Antiqu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O" sz="2400" b="1" i="1" dirty="0" smtClean="0">
                <a:solidFill>
                  <a:schemeClr val="bg1"/>
                </a:solidFill>
                <a:latin typeface="Book Antiqua" pitchFamily="18" charset="0"/>
                <a:cs typeface="Tahoma" pitchFamily="34" charset="0"/>
              </a:rPr>
              <a:t>UNIMINUTO una institución inclusiva</a:t>
            </a:r>
            <a:endParaRPr lang="es-CO" sz="2400" b="1" i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299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755576" y="-27384"/>
            <a:ext cx="8301608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r">
              <a:buClr>
                <a:srgbClr val="003366"/>
              </a:buClr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O" b="1" i="1" u="none" dirty="0" smtClean="0">
                <a:solidFill>
                  <a:schemeClr val="bg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Estrategia para superar barrera económica de acceso </a:t>
            </a:r>
            <a:r>
              <a:rPr lang="es-CO" b="1" i="1" dirty="0" smtClean="0">
                <a:solidFill>
                  <a:schemeClr val="bg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a </a:t>
            </a:r>
          </a:p>
          <a:p>
            <a:pPr algn="r">
              <a:buClr>
                <a:srgbClr val="003366"/>
              </a:buClr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O" b="1" i="1" dirty="0" smtClean="0">
                <a:solidFill>
                  <a:schemeClr val="bg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educación superior</a:t>
            </a:r>
          </a:p>
          <a:p>
            <a:pPr algn="r">
              <a:buClr>
                <a:srgbClr val="003366"/>
              </a:buClr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O" sz="1600" b="1" i="1" u="none" dirty="0" smtClean="0">
                <a:solidFill>
                  <a:schemeClr val="bg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Subsidios </a:t>
            </a:r>
            <a:r>
              <a:rPr lang="es-CO" sz="1600" b="1" i="1" u="none" dirty="0">
                <a:solidFill>
                  <a:schemeClr val="bg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UNIMINUTO</a:t>
            </a:r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1619672" y="928670"/>
            <a:ext cx="6192688" cy="715089"/>
          </a:xfrm>
          <a:prstGeom prst="roundRect">
            <a:avLst/>
          </a:prstGeom>
          <a:noFill/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>
              <a:defRPr sz="1000" b="0" i="0" u="none">
                <a:solidFill>
                  <a:srgbClr val="003366"/>
                </a:solidFill>
                <a:latin typeface="+mn-lt"/>
                <a:ea typeface="Arial Unicode MS" pitchFamily="34" charset="-128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s-CO" sz="1800" dirty="0" smtClean="0">
                <a:latin typeface="Book Antiqua" pitchFamily="18" charset="0"/>
              </a:rPr>
              <a:t>Millones de pesos otorgados en Becas, Subsidios y Descuentos  </a:t>
            </a:r>
            <a:endParaRPr lang="es-CO" sz="1800" dirty="0">
              <a:latin typeface="Book Antiqua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5496" y="6525344"/>
            <a:ext cx="49685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000" b="0" i="0" u="none" dirty="0">
                <a:latin typeface="Book Antiqua" pitchFamily="18" charset="0"/>
              </a:rPr>
              <a:t>FUENTE:  </a:t>
            </a:r>
            <a:r>
              <a:rPr lang="es-ES" sz="1000" b="0" i="0" u="none" dirty="0" smtClean="0">
                <a:latin typeface="Book Antiqua" pitchFamily="18" charset="0"/>
              </a:rPr>
              <a:t>Dirección de Planeación y Desarrollo UNIMINUTO, enero de 2018</a:t>
            </a:r>
            <a:endParaRPr lang="es-ES" sz="1000" b="0" i="0" u="none" dirty="0">
              <a:latin typeface="Book Antiqua" pitchFamily="18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11560" y="1357298"/>
            <a:ext cx="7642425" cy="4457080"/>
            <a:chOff x="611560" y="1196752"/>
            <a:chExt cx="7642425" cy="4617955"/>
          </a:xfrm>
        </p:grpSpPr>
        <p:grpSp>
          <p:nvGrpSpPr>
            <p:cNvPr id="3" name="173 Grupo"/>
            <p:cNvGrpSpPr/>
            <p:nvPr/>
          </p:nvGrpSpPr>
          <p:grpSpPr>
            <a:xfrm>
              <a:off x="611560" y="1484784"/>
              <a:ext cx="7130238" cy="4320480"/>
              <a:chOff x="611560" y="1484784"/>
              <a:chExt cx="7939719" cy="4320480"/>
            </a:xfrm>
          </p:grpSpPr>
          <p:sp>
            <p:nvSpPr>
              <p:cNvPr id="161" name="160 Retraso"/>
              <p:cNvSpPr/>
              <p:nvPr/>
            </p:nvSpPr>
            <p:spPr>
              <a:xfrm rot="16200000">
                <a:off x="7283599" y="1820119"/>
                <a:ext cx="482548" cy="430957"/>
              </a:xfrm>
              <a:prstGeom prst="flowChartDelay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grpSp>
            <p:nvGrpSpPr>
              <p:cNvPr id="4" name="177 Grupo"/>
              <p:cNvGrpSpPr/>
              <p:nvPr/>
            </p:nvGrpSpPr>
            <p:grpSpPr>
              <a:xfrm>
                <a:off x="6804248" y="1772816"/>
                <a:ext cx="430957" cy="3570857"/>
                <a:chOff x="6948264" y="2132857"/>
                <a:chExt cx="360040" cy="266429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9" name="178 Retraso"/>
                <p:cNvSpPr/>
                <p:nvPr/>
              </p:nvSpPr>
              <p:spPr>
                <a:xfrm rot="16200000">
                  <a:off x="6948264" y="2132857"/>
                  <a:ext cx="360040" cy="360040"/>
                </a:xfrm>
                <a:prstGeom prst="flowChartDela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180" name="179 Rectángulo"/>
                <p:cNvSpPr/>
                <p:nvPr/>
              </p:nvSpPr>
              <p:spPr>
                <a:xfrm>
                  <a:off x="6948264" y="2420888"/>
                  <a:ext cx="360040" cy="237626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</p:grpSp>
          <p:grpSp>
            <p:nvGrpSpPr>
              <p:cNvPr id="5" name="83 Grupo"/>
              <p:cNvGrpSpPr/>
              <p:nvPr/>
            </p:nvGrpSpPr>
            <p:grpSpPr>
              <a:xfrm>
                <a:off x="2116688" y="1772817"/>
                <a:ext cx="430957" cy="3570857"/>
                <a:chOff x="6998396" y="2132857"/>
                <a:chExt cx="360040" cy="266429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85" name="84 Retraso"/>
                <p:cNvSpPr/>
                <p:nvPr/>
              </p:nvSpPr>
              <p:spPr>
                <a:xfrm rot="16200000">
                  <a:off x="6998396" y="2132857"/>
                  <a:ext cx="360040" cy="360040"/>
                </a:xfrm>
                <a:prstGeom prst="flowChartDela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86" name="85 Rectángulo"/>
                <p:cNvSpPr/>
                <p:nvPr/>
              </p:nvSpPr>
              <p:spPr>
                <a:xfrm>
                  <a:off x="6998396" y="2420888"/>
                  <a:ext cx="360040" cy="237626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</p:grpSp>
          <p:grpSp>
            <p:nvGrpSpPr>
              <p:cNvPr id="6" name="86 Grupo"/>
              <p:cNvGrpSpPr/>
              <p:nvPr/>
            </p:nvGrpSpPr>
            <p:grpSpPr>
              <a:xfrm>
                <a:off x="2660021" y="1772816"/>
                <a:ext cx="430957" cy="3570857"/>
                <a:chOff x="6948264" y="2132857"/>
                <a:chExt cx="360040" cy="266429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88" name="87 Retraso"/>
                <p:cNvSpPr/>
                <p:nvPr/>
              </p:nvSpPr>
              <p:spPr>
                <a:xfrm rot="16200000">
                  <a:off x="6948264" y="2132857"/>
                  <a:ext cx="360040" cy="360040"/>
                </a:xfrm>
                <a:prstGeom prst="flowChartDela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89" name="88 Rectángulo"/>
                <p:cNvSpPr/>
                <p:nvPr/>
              </p:nvSpPr>
              <p:spPr>
                <a:xfrm>
                  <a:off x="6948264" y="2420888"/>
                  <a:ext cx="360040" cy="237626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</p:grpSp>
          <p:grpSp>
            <p:nvGrpSpPr>
              <p:cNvPr id="7" name="89 Grupo"/>
              <p:cNvGrpSpPr/>
              <p:nvPr/>
            </p:nvGrpSpPr>
            <p:grpSpPr>
              <a:xfrm>
                <a:off x="3177169" y="1772816"/>
                <a:ext cx="430957" cy="3570857"/>
                <a:chOff x="6948264" y="2132857"/>
                <a:chExt cx="360040" cy="266429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91" name="90 Retraso"/>
                <p:cNvSpPr/>
                <p:nvPr/>
              </p:nvSpPr>
              <p:spPr>
                <a:xfrm rot="16200000">
                  <a:off x="6948264" y="2132857"/>
                  <a:ext cx="360040" cy="360040"/>
                </a:xfrm>
                <a:prstGeom prst="flowChartDela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92" name="91 Rectángulo"/>
                <p:cNvSpPr/>
                <p:nvPr/>
              </p:nvSpPr>
              <p:spPr>
                <a:xfrm>
                  <a:off x="6948264" y="2420888"/>
                  <a:ext cx="360040" cy="237626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</p:grpSp>
          <p:grpSp>
            <p:nvGrpSpPr>
              <p:cNvPr id="8" name="92 Grupo"/>
              <p:cNvGrpSpPr/>
              <p:nvPr/>
            </p:nvGrpSpPr>
            <p:grpSpPr>
              <a:xfrm>
                <a:off x="3694318" y="1772816"/>
                <a:ext cx="430957" cy="3570857"/>
                <a:chOff x="6948264" y="2132857"/>
                <a:chExt cx="360040" cy="266429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94" name="93 Retraso"/>
                <p:cNvSpPr/>
                <p:nvPr/>
              </p:nvSpPr>
              <p:spPr>
                <a:xfrm rot="16200000">
                  <a:off x="6948264" y="2132857"/>
                  <a:ext cx="360040" cy="360040"/>
                </a:xfrm>
                <a:prstGeom prst="flowChartDela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95" name="94 Rectángulo"/>
                <p:cNvSpPr/>
                <p:nvPr/>
              </p:nvSpPr>
              <p:spPr>
                <a:xfrm>
                  <a:off x="6948264" y="2420888"/>
                  <a:ext cx="360040" cy="237626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</p:grpSp>
          <p:grpSp>
            <p:nvGrpSpPr>
              <p:cNvPr id="16" name="95 Grupo"/>
              <p:cNvGrpSpPr/>
              <p:nvPr/>
            </p:nvGrpSpPr>
            <p:grpSpPr>
              <a:xfrm>
                <a:off x="4211466" y="1772816"/>
                <a:ext cx="430957" cy="3570857"/>
                <a:chOff x="6948264" y="2132857"/>
                <a:chExt cx="360040" cy="266429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97" name="96 Retraso"/>
                <p:cNvSpPr/>
                <p:nvPr/>
              </p:nvSpPr>
              <p:spPr>
                <a:xfrm rot="16200000">
                  <a:off x="6948264" y="2132857"/>
                  <a:ext cx="360040" cy="360040"/>
                </a:xfrm>
                <a:prstGeom prst="flowChartDela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98" name="97 Rectángulo"/>
                <p:cNvSpPr/>
                <p:nvPr/>
              </p:nvSpPr>
              <p:spPr>
                <a:xfrm>
                  <a:off x="6948264" y="2420888"/>
                  <a:ext cx="360040" cy="237626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</p:grpSp>
          <p:grpSp>
            <p:nvGrpSpPr>
              <p:cNvPr id="17" name="98 Grupo"/>
              <p:cNvGrpSpPr/>
              <p:nvPr/>
            </p:nvGrpSpPr>
            <p:grpSpPr>
              <a:xfrm>
                <a:off x="4728615" y="1772816"/>
                <a:ext cx="430957" cy="3570857"/>
                <a:chOff x="6948264" y="2132857"/>
                <a:chExt cx="360040" cy="266429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99 Retraso"/>
                <p:cNvSpPr/>
                <p:nvPr/>
              </p:nvSpPr>
              <p:spPr>
                <a:xfrm rot="16200000">
                  <a:off x="6948264" y="2132857"/>
                  <a:ext cx="360040" cy="360040"/>
                </a:xfrm>
                <a:prstGeom prst="flowChartDela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101" name="100 Rectángulo"/>
                <p:cNvSpPr/>
                <p:nvPr/>
              </p:nvSpPr>
              <p:spPr>
                <a:xfrm>
                  <a:off x="6948264" y="2420888"/>
                  <a:ext cx="360040" cy="237626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</p:grpSp>
          <p:grpSp>
            <p:nvGrpSpPr>
              <p:cNvPr id="30" name="101 Grupo"/>
              <p:cNvGrpSpPr/>
              <p:nvPr/>
            </p:nvGrpSpPr>
            <p:grpSpPr>
              <a:xfrm>
                <a:off x="5245763" y="1772817"/>
                <a:ext cx="430957" cy="3570857"/>
                <a:chOff x="6948264" y="2132857"/>
                <a:chExt cx="360040" cy="266429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3" name="102 Retraso"/>
                <p:cNvSpPr/>
                <p:nvPr/>
              </p:nvSpPr>
              <p:spPr>
                <a:xfrm rot="16200000">
                  <a:off x="6948264" y="2132857"/>
                  <a:ext cx="360040" cy="360040"/>
                </a:xfrm>
                <a:prstGeom prst="flowChartDela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104" name="103 Rectángulo"/>
                <p:cNvSpPr/>
                <p:nvPr/>
              </p:nvSpPr>
              <p:spPr>
                <a:xfrm>
                  <a:off x="6948264" y="2420888"/>
                  <a:ext cx="360040" cy="237626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</p:grpSp>
          <p:grpSp>
            <p:nvGrpSpPr>
              <p:cNvPr id="31" name="104 Grupo"/>
              <p:cNvGrpSpPr/>
              <p:nvPr/>
            </p:nvGrpSpPr>
            <p:grpSpPr>
              <a:xfrm>
                <a:off x="5762911" y="1772816"/>
                <a:ext cx="430957" cy="3570857"/>
                <a:chOff x="6948264" y="2132857"/>
                <a:chExt cx="360040" cy="266429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6" name="105 Retraso"/>
                <p:cNvSpPr/>
                <p:nvPr/>
              </p:nvSpPr>
              <p:spPr>
                <a:xfrm rot="16200000">
                  <a:off x="6948264" y="2132857"/>
                  <a:ext cx="360040" cy="360040"/>
                </a:xfrm>
                <a:prstGeom prst="flowChartDela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107" name="106 Rectángulo"/>
                <p:cNvSpPr/>
                <p:nvPr/>
              </p:nvSpPr>
              <p:spPr>
                <a:xfrm>
                  <a:off x="6948264" y="2420888"/>
                  <a:ext cx="360040" cy="237626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</p:grpSp>
          <p:grpSp>
            <p:nvGrpSpPr>
              <p:cNvPr id="32" name="107 Grupo"/>
              <p:cNvGrpSpPr/>
              <p:nvPr/>
            </p:nvGrpSpPr>
            <p:grpSpPr>
              <a:xfrm>
                <a:off x="6280060" y="1772816"/>
                <a:ext cx="430957" cy="3570857"/>
                <a:chOff x="6948264" y="2132857"/>
                <a:chExt cx="360040" cy="266429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9" name="108 Retraso"/>
                <p:cNvSpPr/>
                <p:nvPr/>
              </p:nvSpPr>
              <p:spPr>
                <a:xfrm rot="16200000">
                  <a:off x="6948264" y="2132857"/>
                  <a:ext cx="360040" cy="360040"/>
                </a:xfrm>
                <a:prstGeom prst="flowChartDela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110" name="109 Rectángulo"/>
                <p:cNvSpPr/>
                <p:nvPr/>
              </p:nvSpPr>
              <p:spPr>
                <a:xfrm>
                  <a:off x="6948264" y="2420888"/>
                  <a:ext cx="360040" cy="237626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</p:grpSp>
          <p:grpSp>
            <p:nvGrpSpPr>
              <p:cNvPr id="33" name="80 Grupo"/>
              <p:cNvGrpSpPr/>
              <p:nvPr/>
            </p:nvGrpSpPr>
            <p:grpSpPr>
              <a:xfrm>
                <a:off x="1599538" y="1772816"/>
                <a:ext cx="430958" cy="3570857"/>
                <a:chOff x="6998395" y="2132857"/>
                <a:chExt cx="360041" cy="266429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82" name="81 Retraso"/>
                <p:cNvSpPr/>
                <p:nvPr/>
              </p:nvSpPr>
              <p:spPr>
                <a:xfrm rot="16200000">
                  <a:off x="6998395" y="2132857"/>
                  <a:ext cx="360040" cy="360040"/>
                </a:xfrm>
                <a:prstGeom prst="flowChartDela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83" name="82 Rectángulo"/>
                <p:cNvSpPr/>
                <p:nvPr/>
              </p:nvSpPr>
              <p:spPr>
                <a:xfrm>
                  <a:off x="6998396" y="2420888"/>
                  <a:ext cx="360040" cy="237626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</p:grpSp>
          <p:sp>
            <p:nvSpPr>
              <p:cNvPr id="11" name="10 Retraso"/>
              <p:cNvSpPr/>
              <p:nvPr/>
            </p:nvSpPr>
            <p:spPr>
              <a:xfrm rot="16200000">
                <a:off x="1749933" y="5063112"/>
                <a:ext cx="130168" cy="430957"/>
              </a:xfrm>
              <a:prstGeom prst="flowChartDelay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12" name="11 Retraso"/>
              <p:cNvSpPr/>
              <p:nvPr/>
            </p:nvSpPr>
            <p:spPr>
              <a:xfrm rot="16200000">
                <a:off x="2245387" y="5041417"/>
                <a:ext cx="173558" cy="430957"/>
              </a:xfrm>
              <a:prstGeom prst="flowChartDelay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13" name="12 Retraso"/>
              <p:cNvSpPr/>
              <p:nvPr/>
            </p:nvSpPr>
            <p:spPr>
              <a:xfrm rot="16200000">
                <a:off x="2745331" y="4998027"/>
                <a:ext cx="260337" cy="430957"/>
              </a:xfrm>
              <a:prstGeom prst="flowChartDelay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14" name="13 Retraso"/>
              <p:cNvSpPr/>
              <p:nvPr/>
            </p:nvSpPr>
            <p:spPr>
              <a:xfrm rot="16200000">
                <a:off x="3219090" y="4954638"/>
                <a:ext cx="347115" cy="430957"/>
              </a:xfrm>
              <a:prstGeom prst="flowChartDelay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15" name="14 Retraso"/>
              <p:cNvSpPr/>
              <p:nvPr/>
            </p:nvSpPr>
            <p:spPr>
              <a:xfrm rot="16200000">
                <a:off x="3692849" y="4911249"/>
                <a:ext cx="433894" cy="430957"/>
              </a:xfrm>
              <a:prstGeom prst="flowChartDelay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grpSp>
            <p:nvGrpSpPr>
              <p:cNvPr id="34" name="34 Grupo"/>
              <p:cNvGrpSpPr/>
              <p:nvPr/>
            </p:nvGrpSpPr>
            <p:grpSpPr>
              <a:xfrm>
                <a:off x="4211466" y="4579280"/>
                <a:ext cx="430958" cy="764395"/>
                <a:chOff x="4716016" y="4162867"/>
                <a:chExt cx="360041" cy="634285"/>
              </a:xfrm>
              <a:solidFill>
                <a:srgbClr val="3399FF"/>
              </a:solidFill>
            </p:grpSpPr>
            <p:sp>
              <p:nvSpPr>
                <p:cNvPr id="18" name="17 Retraso"/>
                <p:cNvSpPr/>
                <p:nvPr/>
              </p:nvSpPr>
              <p:spPr>
                <a:xfrm rot="16200000">
                  <a:off x="4716016" y="4162868"/>
                  <a:ext cx="360041" cy="360040"/>
                </a:xfrm>
                <a:prstGeom prst="flowChartDela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4" name="23 Rectángulo"/>
                <p:cNvSpPr/>
                <p:nvPr/>
              </p:nvSpPr>
              <p:spPr>
                <a:xfrm>
                  <a:off x="4716016" y="4509120"/>
                  <a:ext cx="360040" cy="28803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</p:grpSp>
          <p:grpSp>
            <p:nvGrpSpPr>
              <p:cNvPr id="35" name="33 Grupo"/>
              <p:cNvGrpSpPr/>
              <p:nvPr/>
            </p:nvGrpSpPr>
            <p:grpSpPr>
              <a:xfrm>
                <a:off x="4728615" y="4509121"/>
                <a:ext cx="430957" cy="834554"/>
                <a:chOff x="5148064" y="4104650"/>
                <a:chExt cx="360040" cy="692502"/>
              </a:xfrm>
              <a:solidFill>
                <a:srgbClr val="3399FF"/>
              </a:solidFill>
            </p:grpSpPr>
            <p:sp>
              <p:nvSpPr>
                <p:cNvPr id="19" name="18 Retraso"/>
                <p:cNvSpPr/>
                <p:nvPr/>
              </p:nvSpPr>
              <p:spPr>
                <a:xfrm rot="16200000">
                  <a:off x="5148064" y="4104650"/>
                  <a:ext cx="360040" cy="360040"/>
                </a:xfrm>
                <a:prstGeom prst="flowChartDela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5" name="24 Rectángulo"/>
                <p:cNvSpPr/>
                <p:nvPr/>
              </p:nvSpPr>
              <p:spPr>
                <a:xfrm>
                  <a:off x="5148064" y="4463157"/>
                  <a:ext cx="360040" cy="33399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</p:grpSp>
          <p:grpSp>
            <p:nvGrpSpPr>
              <p:cNvPr id="47" name="32 Grupo"/>
              <p:cNvGrpSpPr/>
              <p:nvPr/>
            </p:nvGrpSpPr>
            <p:grpSpPr>
              <a:xfrm>
                <a:off x="5245763" y="4003217"/>
                <a:ext cx="430957" cy="1340458"/>
                <a:chOff x="5580112" y="3684858"/>
                <a:chExt cx="360040" cy="1112295"/>
              </a:xfrm>
              <a:solidFill>
                <a:srgbClr val="3399FF"/>
              </a:solidFill>
            </p:grpSpPr>
            <p:sp>
              <p:nvSpPr>
                <p:cNvPr id="20" name="19 Retraso"/>
                <p:cNvSpPr/>
                <p:nvPr/>
              </p:nvSpPr>
              <p:spPr>
                <a:xfrm rot="16200000">
                  <a:off x="5580112" y="3684858"/>
                  <a:ext cx="360040" cy="360040"/>
                </a:xfrm>
                <a:prstGeom prst="flowChartDela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6" name="25 Rectángulo"/>
                <p:cNvSpPr/>
                <p:nvPr/>
              </p:nvSpPr>
              <p:spPr>
                <a:xfrm>
                  <a:off x="5580112" y="4044899"/>
                  <a:ext cx="360040" cy="7522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</p:grpSp>
          <p:grpSp>
            <p:nvGrpSpPr>
              <p:cNvPr id="49" name="31 Grupo"/>
              <p:cNvGrpSpPr/>
              <p:nvPr/>
            </p:nvGrpSpPr>
            <p:grpSpPr>
              <a:xfrm>
                <a:off x="5762911" y="3140969"/>
                <a:ext cx="430957" cy="2202706"/>
                <a:chOff x="6084168" y="2969375"/>
                <a:chExt cx="360040" cy="1827777"/>
              </a:xfrm>
              <a:solidFill>
                <a:srgbClr val="3399FF"/>
              </a:solidFill>
            </p:grpSpPr>
            <p:sp>
              <p:nvSpPr>
                <p:cNvPr id="21" name="20 Retraso"/>
                <p:cNvSpPr/>
                <p:nvPr/>
              </p:nvSpPr>
              <p:spPr>
                <a:xfrm rot="16200000">
                  <a:off x="6084168" y="2969375"/>
                  <a:ext cx="360040" cy="360040"/>
                </a:xfrm>
                <a:prstGeom prst="flowChartDela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7" name="26 Rectángulo"/>
                <p:cNvSpPr/>
                <p:nvPr/>
              </p:nvSpPr>
              <p:spPr>
                <a:xfrm>
                  <a:off x="6084168" y="3327882"/>
                  <a:ext cx="360040" cy="146927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</p:grpSp>
          <p:grpSp>
            <p:nvGrpSpPr>
              <p:cNvPr id="50" name="30 Grupo"/>
              <p:cNvGrpSpPr/>
              <p:nvPr/>
            </p:nvGrpSpPr>
            <p:grpSpPr>
              <a:xfrm>
                <a:off x="6280060" y="2563058"/>
                <a:ext cx="430957" cy="2780616"/>
                <a:chOff x="6516216" y="2489832"/>
                <a:chExt cx="360040" cy="2307320"/>
              </a:xfrm>
              <a:solidFill>
                <a:srgbClr val="3399FF"/>
              </a:solidFill>
            </p:grpSpPr>
            <p:sp>
              <p:nvSpPr>
                <p:cNvPr id="22" name="21 Retraso"/>
                <p:cNvSpPr/>
                <p:nvPr/>
              </p:nvSpPr>
              <p:spPr>
                <a:xfrm rot="16200000">
                  <a:off x="6516216" y="2489832"/>
                  <a:ext cx="360040" cy="360040"/>
                </a:xfrm>
                <a:prstGeom prst="flowChartDela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8" name="27 Rectángulo"/>
                <p:cNvSpPr/>
                <p:nvPr/>
              </p:nvSpPr>
              <p:spPr>
                <a:xfrm>
                  <a:off x="6516216" y="2849872"/>
                  <a:ext cx="360040" cy="194728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</p:grpSp>
          <p:grpSp>
            <p:nvGrpSpPr>
              <p:cNvPr id="52" name="29 Grupo"/>
              <p:cNvGrpSpPr/>
              <p:nvPr/>
            </p:nvGrpSpPr>
            <p:grpSpPr>
              <a:xfrm>
                <a:off x="6797208" y="2132857"/>
                <a:ext cx="430957" cy="3210817"/>
                <a:chOff x="6948264" y="2132857"/>
                <a:chExt cx="360040" cy="2664295"/>
              </a:xfrm>
              <a:solidFill>
                <a:srgbClr val="3399FF"/>
              </a:solidFill>
            </p:grpSpPr>
            <p:sp>
              <p:nvSpPr>
                <p:cNvPr id="23" name="22 Retraso"/>
                <p:cNvSpPr/>
                <p:nvPr/>
              </p:nvSpPr>
              <p:spPr>
                <a:xfrm rot="16200000">
                  <a:off x="6948264" y="2132857"/>
                  <a:ext cx="360040" cy="360040"/>
                </a:xfrm>
                <a:prstGeom prst="flowChartDela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9" name="28 Rectángulo"/>
                <p:cNvSpPr/>
                <p:nvPr/>
              </p:nvSpPr>
              <p:spPr>
                <a:xfrm>
                  <a:off x="6948264" y="2420888"/>
                  <a:ext cx="360040" cy="237626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</p:grpSp>
          <p:cxnSp>
            <p:nvCxnSpPr>
              <p:cNvPr id="48" name="47 Conector recto"/>
              <p:cNvCxnSpPr/>
              <p:nvPr/>
            </p:nvCxnSpPr>
            <p:spPr>
              <a:xfrm>
                <a:off x="1539533" y="5343674"/>
                <a:ext cx="6768000" cy="0"/>
              </a:xfrm>
              <a:prstGeom prst="line">
                <a:avLst/>
              </a:prstGeom>
              <a:ln>
                <a:solidFill>
                  <a:srgbClr val="33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35 Elipse"/>
              <p:cNvSpPr/>
              <p:nvPr/>
            </p:nvSpPr>
            <p:spPr>
              <a:xfrm>
                <a:off x="1711916" y="5430453"/>
                <a:ext cx="86191" cy="86779"/>
              </a:xfrm>
              <a:prstGeom prst="ellipse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37" name="36 Elipse"/>
              <p:cNvSpPr/>
              <p:nvPr/>
            </p:nvSpPr>
            <p:spPr>
              <a:xfrm>
                <a:off x="2229064" y="5430453"/>
                <a:ext cx="86191" cy="86779"/>
              </a:xfrm>
              <a:prstGeom prst="ellipse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38" name="37 Elipse"/>
              <p:cNvSpPr/>
              <p:nvPr/>
            </p:nvSpPr>
            <p:spPr>
              <a:xfrm>
                <a:off x="2832404" y="5430453"/>
                <a:ext cx="86191" cy="86779"/>
              </a:xfrm>
              <a:prstGeom prst="ellipse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39" name="38 Elipse"/>
              <p:cNvSpPr/>
              <p:nvPr/>
            </p:nvSpPr>
            <p:spPr>
              <a:xfrm>
                <a:off x="3349552" y="5430453"/>
                <a:ext cx="86191" cy="86779"/>
              </a:xfrm>
              <a:prstGeom prst="ellipse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40" name="39 Elipse"/>
              <p:cNvSpPr/>
              <p:nvPr/>
            </p:nvSpPr>
            <p:spPr>
              <a:xfrm>
                <a:off x="3866701" y="5430453"/>
                <a:ext cx="86191" cy="86779"/>
              </a:xfrm>
              <a:prstGeom prst="ellipse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41" name="40 Elipse"/>
              <p:cNvSpPr/>
              <p:nvPr/>
            </p:nvSpPr>
            <p:spPr>
              <a:xfrm>
                <a:off x="4383849" y="5430453"/>
                <a:ext cx="86191" cy="86779"/>
              </a:xfrm>
              <a:prstGeom prst="ellipse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42" name="41 Elipse"/>
              <p:cNvSpPr/>
              <p:nvPr/>
            </p:nvSpPr>
            <p:spPr>
              <a:xfrm>
                <a:off x="4900997" y="5430453"/>
                <a:ext cx="86191" cy="86779"/>
              </a:xfrm>
              <a:prstGeom prst="ellipse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43" name="42 Elipse"/>
              <p:cNvSpPr/>
              <p:nvPr/>
            </p:nvSpPr>
            <p:spPr>
              <a:xfrm>
                <a:off x="5418146" y="5430453"/>
                <a:ext cx="86191" cy="86779"/>
              </a:xfrm>
              <a:prstGeom prst="ellipse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44" name="43 Elipse"/>
              <p:cNvSpPr/>
              <p:nvPr/>
            </p:nvSpPr>
            <p:spPr>
              <a:xfrm>
                <a:off x="5935294" y="5430453"/>
                <a:ext cx="86191" cy="86779"/>
              </a:xfrm>
              <a:prstGeom prst="ellipse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45" name="44 Elipse"/>
              <p:cNvSpPr/>
              <p:nvPr/>
            </p:nvSpPr>
            <p:spPr>
              <a:xfrm>
                <a:off x="6452442" y="5430453"/>
                <a:ext cx="86191" cy="86779"/>
              </a:xfrm>
              <a:prstGeom prst="ellipse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46" name="45 Elipse"/>
              <p:cNvSpPr/>
              <p:nvPr/>
            </p:nvSpPr>
            <p:spPr>
              <a:xfrm>
                <a:off x="6969591" y="5430453"/>
                <a:ext cx="86191" cy="86779"/>
              </a:xfrm>
              <a:prstGeom prst="ellipse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cxnSp>
            <p:nvCxnSpPr>
              <p:cNvPr id="51" name="50 Conector recto"/>
              <p:cNvCxnSpPr>
                <a:stCxn id="36" idx="6"/>
                <a:endCxn id="37" idx="2"/>
              </p:cNvCxnSpPr>
              <p:nvPr/>
            </p:nvCxnSpPr>
            <p:spPr>
              <a:xfrm>
                <a:off x="1798107" y="5473843"/>
                <a:ext cx="430957" cy="0"/>
              </a:xfrm>
              <a:prstGeom prst="line">
                <a:avLst/>
              </a:prstGeom>
              <a:ln w="63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52 Conector recto"/>
              <p:cNvCxnSpPr>
                <a:stCxn id="37" idx="6"/>
                <a:endCxn id="38" idx="2"/>
              </p:cNvCxnSpPr>
              <p:nvPr/>
            </p:nvCxnSpPr>
            <p:spPr>
              <a:xfrm>
                <a:off x="2315256" y="5473843"/>
                <a:ext cx="517148" cy="0"/>
              </a:xfrm>
              <a:prstGeom prst="line">
                <a:avLst/>
              </a:prstGeom>
              <a:ln w="63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55 Conector recto"/>
              <p:cNvCxnSpPr>
                <a:stCxn id="38" idx="6"/>
                <a:endCxn id="39" idx="2"/>
              </p:cNvCxnSpPr>
              <p:nvPr/>
            </p:nvCxnSpPr>
            <p:spPr>
              <a:xfrm>
                <a:off x="2918595" y="5473843"/>
                <a:ext cx="430957" cy="0"/>
              </a:xfrm>
              <a:prstGeom prst="line">
                <a:avLst/>
              </a:prstGeom>
              <a:ln w="63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58 Conector recto"/>
              <p:cNvCxnSpPr>
                <a:stCxn id="39" idx="6"/>
                <a:endCxn id="40" idx="2"/>
              </p:cNvCxnSpPr>
              <p:nvPr/>
            </p:nvCxnSpPr>
            <p:spPr>
              <a:xfrm>
                <a:off x="3435744" y="5473843"/>
                <a:ext cx="430957" cy="0"/>
              </a:xfrm>
              <a:prstGeom prst="line">
                <a:avLst/>
              </a:prstGeom>
              <a:ln w="63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61 Conector recto"/>
              <p:cNvCxnSpPr>
                <a:stCxn id="40" idx="6"/>
                <a:endCxn id="41" idx="2"/>
              </p:cNvCxnSpPr>
              <p:nvPr/>
            </p:nvCxnSpPr>
            <p:spPr>
              <a:xfrm>
                <a:off x="3952892" y="5473843"/>
                <a:ext cx="430957" cy="0"/>
              </a:xfrm>
              <a:prstGeom prst="line">
                <a:avLst/>
              </a:prstGeom>
              <a:ln w="63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64 Conector recto"/>
              <p:cNvCxnSpPr>
                <a:stCxn id="41" idx="6"/>
                <a:endCxn id="42" idx="2"/>
              </p:cNvCxnSpPr>
              <p:nvPr/>
            </p:nvCxnSpPr>
            <p:spPr>
              <a:xfrm>
                <a:off x="4470040" y="5473843"/>
                <a:ext cx="430957" cy="0"/>
              </a:xfrm>
              <a:prstGeom prst="line">
                <a:avLst/>
              </a:prstGeom>
              <a:ln w="63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67 Conector recto"/>
              <p:cNvCxnSpPr>
                <a:stCxn id="42" idx="6"/>
                <a:endCxn id="43" idx="2"/>
              </p:cNvCxnSpPr>
              <p:nvPr/>
            </p:nvCxnSpPr>
            <p:spPr>
              <a:xfrm>
                <a:off x="4987189" y="5473843"/>
                <a:ext cx="430957" cy="0"/>
              </a:xfrm>
              <a:prstGeom prst="line">
                <a:avLst/>
              </a:prstGeom>
              <a:ln w="63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70 Conector recto"/>
              <p:cNvCxnSpPr>
                <a:stCxn id="43" idx="6"/>
                <a:endCxn id="44" idx="2"/>
              </p:cNvCxnSpPr>
              <p:nvPr/>
            </p:nvCxnSpPr>
            <p:spPr>
              <a:xfrm>
                <a:off x="5504337" y="5473843"/>
                <a:ext cx="430957" cy="0"/>
              </a:xfrm>
              <a:prstGeom prst="line">
                <a:avLst/>
              </a:prstGeom>
              <a:ln w="63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73 Conector recto"/>
              <p:cNvCxnSpPr>
                <a:stCxn id="44" idx="6"/>
                <a:endCxn id="45" idx="2"/>
              </p:cNvCxnSpPr>
              <p:nvPr/>
            </p:nvCxnSpPr>
            <p:spPr>
              <a:xfrm>
                <a:off x="6021485" y="5473843"/>
                <a:ext cx="430957" cy="0"/>
              </a:xfrm>
              <a:prstGeom prst="line">
                <a:avLst/>
              </a:prstGeom>
              <a:ln w="63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76 Conector recto"/>
              <p:cNvCxnSpPr>
                <a:stCxn id="45" idx="6"/>
                <a:endCxn id="46" idx="2"/>
              </p:cNvCxnSpPr>
              <p:nvPr/>
            </p:nvCxnSpPr>
            <p:spPr>
              <a:xfrm>
                <a:off x="6538634" y="5473843"/>
                <a:ext cx="430957" cy="0"/>
              </a:xfrm>
              <a:prstGeom prst="line">
                <a:avLst/>
              </a:prstGeom>
              <a:ln w="63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114 CuadroTexto"/>
              <p:cNvSpPr txBox="1"/>
              <p:nvPr/>
            </p:nvSpPr>
            <p:spPr>
              <a:xfrm>
                <a:off x="1504787" y="5543654"/>
                <a:ext cx="4667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100" dirty="0" smtClean="0">
                    <a:latin typeface="Book Antiqua" pitchFamily="18" charset="0"/>
                  </a:rPr>
                  <a:t>2004</a:t>
                </a:r>
                <a:endParaRPr lang="es-CO" sz="1100" dirty="0">
                  <a:latin typeface="Book Antiqua" pitchFamily="18" charset="0"/>
                </a:endParaRPr>
              </a:p>
            </p:txBody>
          </p:sp>
          <p:sp>
            <p:nvSpPr>
              <p:cNvPr id="116" name="115 CuadroTexto"/>
              <p:cNvSpPr txBox="1"/>
              <p:nvPr/>
            </p:nvSpPr>
            <p:spPr>
              <a:xfrm>
                <a:off x="2080851" y="5543654"/>
                <a:ext cx="4667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100" dirty="0" smtClean="0">
                    <a:latin typeface="Book Antiqua" pitchFamily="18" charset="0"/>
                  </a:rPr>
                  <a:t>2005</a:t>
                </a:r>
                <a:endParaRPr lang="es-CO" sz="1100" dirty="0">
                  <a:latin typeface="Book Antiqua" pitchFamily="18" charset="0"/>
                </a:endParaRPr>
              </a:p>
            </p:txBody>
          </p:sp>
          <p:sp>
            <p:nvSpPr>
              <p:cNvPr id="117" name="116 CuadroTexto"/>
              <p:cNvSpPr txBox="1"/>
              <p:nvPr/>
            </p:nvSpPr>
            <p:spPr>
              <a:xfrm>
                <a:off x="2584907" y="5543654"/>
                <a:ext cx="4667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100" dirty="0" smtClean="0">
                    <a:latin typeface="Book Antiqua" pitchFamily="18" charset="0"/>
                  </a:rPr>
                  <a:t>2006</a:t>
                </a:r>
                <a:endParaRPr lang="es-CO" sz="1100" dirty="0">
                  <a:latin typeface="Book Antiqua" pitchFamily="18" charset="0"/>
                </a:endParaRPr>
              </a:p>
            </p:txBody>
          </p:sp>
          <p:sp>
            <p:nvSpPr>
              <p:cNvPr id="118" name="117 CuadroTexto"/>
              <p:cNvSpPr txBox="1"/>
              <p:nvPr/>
            </p:nvSpPr>
            <p:spPr>
              <a:xfrm>
                <a:off x="3160971" y="5543654"/>
                <a:ext cx="4667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100" dirty="0" smtClean="0">
                    <a:latin typeface="Book Antiqua" pitchFamily="18" charset="0"/>
                  </a:rPr>
                  <a:t>2007</a:t>
                </a:r>
                <a:endParaRPr lang="es-CO" sz="1100" dirty="0">
                  <a:latin typeface="Book Antiqua" pitchFamily="18" charset="0"/>
                </a:endParaRPr>
              </a:p>
            </p:txBody>
          </p:sp>
          <p:sp>
            <p:nvSpPr>
              <p:cNvPr id="119" name="118 CuadroTexto"/>
              <p:cNvSpPr txBox="1"/>
              <p:nvPr/>
            </p:nvSpPr>
            <p:spPr>
              <a:xfrm>
                <a:off x="3699773" y="5543654"/>
                <a:ext cx="4667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100" dirty="0" smtClean="0">
                    <a:latin typeface="Book Antiqua" pitchFamily="18" charset="0"/>
                  </a:rPr>
                  <a:t>2008</a:t>
                </a:r>
                <a:endParaRPr lang="es-CO" sz="1100" dirty="0">
                  <a:latin typeface="Book Antiqua" pitchFamily="18" charset="0"/>
                </a:endParaRPr>
              </a:p>
            </p:txBody>
          </p:sp>
          <p:sp>
            <p:nvSpPr>
              <p:cNvPr id="120" name="119 CuadroTexto"/>
              <p:cNvSpPr txBox="1"/>
              <p:nvPr/>
            </p:nvSpPr>
            <p:spPr>
              <a:xfrm>
                <a:off x="4169083" y="5543654"/>
                <a:ext cx="4667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100" dirty="0" smtClean="0">
                    <a:latin typeface="Book Antiqua" pitchFamily="18" charset="0"/>
                  </a:rPr>
                  <a:t>2009</a:t>
                </a:r>
                <a:endParaRPr lang="es-CO" sz="1100" dirty="0">
                  <a:latin typeface="Book Antiqua" pitchFamily="18" charset="0"/>
                </a:endParaRPr>
              </a:p>
            </p:txBody>
          </p:sp>
          <p:sp>
            <p:nvSpPr>
              <p:cNvPr id="121" name="120 CuadroTexto"/>
              <p:cNvSpPr txBox="1"/>
              <p:nvPr/>
            </p:nvSpPr>
            <p:spPr>
              <a:xfrm>
                <a:off x="4707885" y="5543654"/>
                <a:ext cx="4667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100" dirty="0" smtClean="0">
                    <a:latin typeface="Book Antiqua" pitchFamily="18" charset="0"/>
                  </a:rPr>
                  <a:t>2010</a:t>
                </a:r>
                <a:endParaRPr lang="es-CO" sz="1100" dirty="0">
                  <a:latin typeface="Book Antiqua" pitchFamily="18" charset="0"/>
                </a:endParaRPr>
              </a:p>
            </p:txBody>
          </p:sp>
          <p:sp>
            <p:nvSpPr>
              <p:cNvPr id="122" name="121 CuadroTexto"/>
              <p:cNvSpPr txBox="1"/>
              <p:nvPr/>
            </p:nvSpPr>
            <p:spPr>
              <a:xfrm>
                <a:off x="5249203" y="5543654"/>
                <a:ext cx="4667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100" dirty="0" smtClean="0">
                    <a:latin typeface="Book Antiqua" pitchFamily="18" charset="0"/>
                  </a:rPr>
                  <a:t>2011</a:t>
                </a:r>
                <a:endParaRPr lang="es-CO" sz="1100" dirty="0">
                  <a:latin typeface="Book Antiqua" pitchFamily="18" charset="0"/>
                </a:endParaRPr>
              </a:p>
            </p:txBody>
          </p:sp>
          <p:sp>
            <p:nvSpPr>
              <p:cNvPr id="123" name="122 CuadroTexto"/>
              <p:cNvSpPr txBox="1"/>
              <p:nvPr/>
            </p:nvSpPr>
            <p:spPr>
              <a:xfrm>
                <a:off x="5753259" y="5543654"/>
                <a:ext cx="4667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100" dirty="0" smtClean="0">
                    <a:latin typeface="Book Antiqua" pitchFamily="18" charset="0"/>
                  </a:rPr>
                  <a:t>2012</a:t>
                </a:r>
                <a:endParaRPr lang="es-CO" sz="1100" dirty="0">
                  <a:latin typeface="Book Antiqua" pitchFamily="18" charset="0"/>
                </a:endParaRPr>
              </a:p>
            </p:txBody>
          </p:sp>
          <p:sp>
            <p:nvSpPr>
              <p:cNvPr id="124" name="123 CuadroTexto"/>
              <p:cNvSpPr txBox="1"/>
              <p:nvPr/>
            </p:nvSpPr>
            <p:spPr>
              <a:xfrm>
                <a:off x="6220053" y="5543654"/>
                <a:ext cx="4667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100" dirty="0" smtClean="0">
                    <a:latin typeface="Book Antiqua" pitchFamily="18" charset="0"/>
                  </a:rPr>
                  <a:t>2013</a:t>
                </a:r>
                <a:endParaRPr lang="es-CO" sz="1100" dirty="0">
                  <a:latin typeface="Book Antiqua" pitchFamily="18" charset="0"/>
                </a:endParaRPr>
              </a:p>
            </p:txBody>
          </p:sp>
          <p:sp>
            <p:nvSpPr>
              <p:cNvPr id="125" name="124 CuadroTexto"/>
              <p:cNvSpPr txBox="1"/>
              <p:nvPr/>
            </p:nvSpPr>
            <p:spPr>
              <a:xfrm>
                <a:off x="6761371" y="5543654"/>
                <a:ext cx="4667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100" dirty="0" smtClean="0">
                    <a:latin typeface="Book Antiqua" pitchFamily="18" charset="0"/>
                  </a:rPr>
                  <a:t>2014</a:t>
                </a:r>
                <a:endParaRPr lang="es-CO" sz="1100" dirty="0">
                  <a:latin typeface="Book Antiqua" pitchFamily="18" charset="0"/>
                </a:endParaRPr>
              </a:p>
            </p:txBody>
          </p:sp>
          <p:sp>
            <p:nvSpPr>
              <p:cNvPr id="128" name="127 CuadroTexto"/>
              <p:cNvSpPr txBox="1"/>
              <p:nvPr/>
            </p:nvSpPr>
            <p:spPr>
              <a:xfrm>
                <a:off x="1467525" y="4952201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200" dirty="0" smtClean="0">
                    <a:latin typeface="Book Antiqua" pitchFamily="18" charset="0"/>
                  </a:rPr>
                  <a:t>$ 1.562</a:t>
                </a:r>
                <a:endParaRPr lang="es-CO" sz="1200" dirty="0">
                  <a:latin typeface="Book Antiqua" pitchFamily="18" charset="0"/>
                </a:endParaRPr>
              </a:p>
            </p:txBody>
          </p:sp>
          <p:sp>
            <p:nvSpPr>
              <p:cNvPr id="129" name="128 CuadroTexto"/>
              <p:cNvSpPr txBox="1"/>
              <p:nvPr/>
            </p:nvSpPr>
            <p:spPr>
              <a:xfrm>
                <a:off x="1971581" y="4880193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200" dirty="0" smtClean="0">
                    <a:latin typeface="Book Antiqua" pitchFamily="18" charset="0"/>
                  </a:rPr>
                  <a:t>$ 2.490</a:t>
                </a:r>
                <a:endParaRPr lang="es-CO" sz="1200" dirty="0">
                  <a:latin typeface="Book Antiqua" pitchFamily="18" charset="0"/>
                </a:endParaRPr>
              </a:p>
            </p:txBody>
          </p:sp>
          <p:sp>
            <p:nvSpPr>
              <p:cNvPr id="130" name="129 CuadroTexto"/>
              <p:cNvSpPr txBox="1"/>
              <p:nvPr/>
            </p:nvSpPr>
            <p:spPr>
              <a:xfrm>
                <a:off x="2549386" y="480818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200" dirty="0" smtClean="0">
                    <a:latin typeface="Book Antiqua" pitchFamily="18" charset="0"/>
                  </a:rPr>
                  <a:t>$ 4.281</a:t>
                </a:r>
                <a:endParaRPr lang="es-CO" sz="1200" dirty="0">
                  <a:latin typeface="Book Antiqua" pitchFamily="18" charset="0"/>
                </a:endParaRPr>
              </a:p>
            </p:txBody>
          </p:sp>
          <p:sp>
            <p:nvSpPr>
              <p:cNvPr id="131" name="130 CuadroTexto"/>
              <p:cNvSpPr txBox="1"/>
              <p:nvPr/>
            </p:nvSpPr>
            <p:spPr>
              <a:xfrm>
                <a:off x="3053442" y="4725144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200" dirty="0" smtClean="0">
                    <a:latin typeface="Book Antiqua" pitchFamily="18" charset="0"/>
                  </a:rPr>
                  <a:t>$ 6.326</a:t>
                </a:r>
                <a:endParaRPr lang="es-CO" sz="1200" dirty="0">
                  <a:latin typeface="Book Antiqua" pitchFamily="18" charset="0"/>
                </a:endParaRPr>
              </a:p>
            </p:txBody>
          </p:sp>
          <p:sp>
            <p:nvSpPr>
              <p:cNvPr id="132" name="131 CuadroTexto"/>
              <p:cNvSpPr txBox="1"/>
              <p:nvPr/>
            </p:nvSpPr>
            <p:spPr>
              <a:xfrm>
                <a:off x="3555757" y="4581128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200" dirty="0" smtClean="0">
                    <a:latin typeface="Book Antiqua" pitchFamily="18" charset="0"/>
                  </a:rPr>
                  <a:t>$ 8.869</a:t>
                </a:r>
                <a:endParaRPr lang="es-CO" sz="1200" dirty="0">
                  <a:latin typeface="Book Antiqua" pitchFamily="18" charset="0"/>
                </a:endParaRPr>
              </a:p>
            </p:txBody>
          </p:sp>
          <p:sp>
            <p:nvSpPr>
              <p:cNvPr id="133" name="132 CuadroTexto"/>
              <p:cNvSpPr txBox="1"/>
              <p:nvPr/>
            </p:nvSpPr>
            <p:spPr>
              <a:xfrm>
                <a:off x="3987805" y="4376137"/>
                <a:ext cx="7232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200" dirty="0" smtClean="0">
                    <a:latin typeface="Book Antiqua" pitchFamily="18" charset="0"/>
                  </a:rPr>
                  <a:t>$ 17.276</a:t>
                </a:r>
                <a:endParaRPr lang="es-CO" sz="1200" dirty="0">
                  <a:latin typeface="Book Antiqua" pitchFamily="18" charset="0"/>
                </a:endParaRPr>
              </a:p>
            </p:txBody>
          </p:sp>
          <p:sp>
            <p:nvSpPr>
              <p:cNvPr id="134" name="133 CuadroTexto"/>
              <p:cNvSpPr txBox="1"/>
              <p:nvPr/>
            </p:nvSpPr>
            <p:spPr>
              <a:xfrm>
                <a:off x="4560674" y="4221088"/>
                <a:ext cx="7232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200" dirty="0" smtClean="0">
                    <a:latin typeface="Book Antiqua" pitchFamily="18" charset="0"/>
                  </a:rPr>
                  <a:t>$ 18.305</a:t>
                </a:r>
                <a:endParaRPr lang="es-CO" sz="1200" dirty="0">
                  <a:latin typeface="Book Antiqua" pitchFamily="18" charset="0"/>
                </a:endParaRPr>
              </a:p>
            </p:txBody>
          </p:sp>
          <p:sp>
            <p:nvSpPr>
              <p:cNvPr id="135" name="134 CuadroTexto"/>
              <p:cNvSpPr txBox="1"/>
              <p:nvPr/>
            </p:nvSpPr>
            <p:spPr>
              <a:xfrm>
                <a:off x="5064730" y="3717032"/>
                <a:ext cx="8053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200" dirty="0" smtClean="0">
                    <a:latin typeface="Book Antiqua" pitchFamily="18" charset="0"/>
                  </a:rPr>
                  <a:t>$ 31.817</a:t>
                </a:r>
                <a:endParaRPr lang="es-CO" sz="1200" dirty="0">
                  <a:latin typeface="Book Antiqua" pitchFamily="18" charset="0"/>
                </a:endParaRPr>
              </a:p>
            </p:txBody>
          </p:sp>
          <p:sp>
            <p:nvSpPr>
              <p:cNvPr id="136" name="135 CuadroTexto"/>
              <p:cNvSpPr txBox="1"/>
              <p:nvPr/>
            </p:nvSpPr>
            <p:spPr>
              <a:xfrm>
                <a:off x="5571981" y="2924944"/>
                <a:ext cx="8053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200" dirty="0" smtClean="0">
                    <a:latin typeface="Book Antiqua" pitchFamily="18" charset="0"/>
                  </a:rPr>
                  <a:t>$ 50.591</a:t>
                </a:r>
                <a:endParaRPr lang="es-CO" sz="1200" dirty="0">
                  <a:latin typeface="Book Antiqua" pitchFamily="18" charset="0"/>
                </a:endParaRPr>
              </a:p>
            </p:txBody>
          </p:sp>
          <p:sp>
            <p:nvSpPr>
              <p:cNvPr id="137" name="136 CuadroTexto"/>
              <p:cNvSpPr txBox="1"/>
              <p:nvPr/>
            </p:nvSpPr>
            <p:spPr>
              <a:xfrm>
                <a:off x="6648906" y="1916832"/>
                <a:ext cx="8053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200" dirty="0" smtClean="0">
                    <a:latin typeface="Book Antiqua" pitchFamily="18" charset="0"/>
                  </a:rPr>
                  <a:t>$ 84.478</a:t>
                </a:r>
                <a:endParaRPr lang="es-CO" sz="1200" dirty="0">
                  <a:latin typeface="Book Antiqua" pitchFamily="18" charset="0"/>
                </a:endParaRPr>
              </a:p>
            </p:txBody>
          </p:sp>
          <p:sp>
            <p:nvSpPr>
              <p:cNvPr id="138" name="137 CuadroTexto"/>
              <p:cNvSpPr txBox="1"/>
              <p:nvPr/>
            </p:nvSpPr>
            <p:spPr>
              <a:xfrm>
                <a:off x="6076037" y="2348880"/>
                <a:ext cx="8053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200" dirty="0" smtClean="0">
                    <a:latin typeface="Book Antiqua" pitchFamily="18" charset="0"/>
                  </a:rPr>
                  <a:t>$ 67.421</a:t>
                </a:r>
                <a:endParaRPr lang="es-CO" sz="1200" dirty="0">
                  <a:latin typeface="Book Antiqua" pitchFamily="18" charset="0"/>
                </a:endParaRPr>
              </a:p>
            </p:txBody>
          </p:sp>
          <p:sp>
            <p:nvSpPr>
              <p:cNvPr id="140" name="139 Elipse"/>
              <p:cNvSpPr/>
              <p:nvPr/>
            </p:nvSpPr>
            <p:spPr>
              <a:xfrm rot="5400000">
                <a:off x="1323803" y="2189296"/>
                <a:ext cx="86191" cy="86779"/>
              </a:xfrm>
              <a:prstGeom prst="ellipse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141" name="140 Elipse"/>
              <p:cNvSpPr/>
              <p:nvPr/>
            </p:nvSpPr>
            <p:spPr>
              <a:xfrm rot="5400000">
                <a:off x="1323803" y="2706444"/>
                <a:ext cx="86191" cy="86779"/>
              </a:xfrm>
              <a:prstGeom prst="ellipse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142" name="141 Elipse"/>
              <p:cNvSpPr/>
              <p:nvPr/>
            </p:nvSpPr>
            <p:spPr>
              <a:xfrm rot="5400000">
                <a:off x="1323803" y="3309784"/>
                <a:ext cx="86191" cy="86779"/>
              </a:xfrm>
              <a:prstGeom prst="ellipse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143" name="142 Elipse"/>
              <p:cNvSpPr/>
              <p:nvPr/>
            </p:nvSpPr>
            <p:spPr>
              <a:xfrm rot="5400000">
                <a:off x="1323803" y="3826932"/>
                <a:ext cx="86191" cy="86779"/>
              </a:xfrm>
              <a:prstGeom prst="ellipse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144" name="143 Elipse"/>
              <p:cNvSpPr/>
              <p:nvPr/>
            </p:nvSpPr>
            <p:spPr>
              <a:xfrm rot="5400000">
                <a:off x="1323803" y="4344081"/>
                <a:ext cx="86191" cy="86779"/>
              </a:xfrm>
              <a:prstGeom prst="ellipse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145" name="144 Elipse"/>
              <p:cNvSpPr/>
              <p:nvPr/>
            </p:nvSpPr>
            <p:spPr>
              <a:xfrm rot="5400000">
                <a:off x="1323803" y="4861229"/>
                <a:ext cx="86191" cy="86779"/>
              </a:xfrm>
              <a:prstGeom prst="ellipse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146" name="145 Elipse"/>
              <p:cNvSpPr/>
              <p:nvPr/>
            </p:nvSpPr>
            <p:spPr>
              <a:xfrm rot="5400000">
                <a:off x="1323803" y="5378377"/>
                <a:ext cx="86191" cy="86779"/>
              </a:xfrm>
              <a:prstGeom prst="ellipse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cxnSp>
            <p:nvCxnSpPr>
              <p:cNvPr id="151" name="150 Conector recto"/>
              <p:cNvCxnSpPr>
                <a:stCxn id="140" idx="6"/>
                <a:endCxn id="141" idx="2"/>
              </p:cNvCxnSpPr>
              <p:nvPr/>
            </p:nvCxnSpPr>
            <p:spPr>
              <a:xfrm rot="5400000">
                <a:off x="1151419" y="2491259"/>
                <a:ext cx="430957" cy="0"/>
              </a:xfrm>
              <a:prstGeom prst="line">
                <a:avLst/>
              </a:prstGeom>
              <a:ln w="63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151 Conector recto"/>
              <p:cNvCxnSpPr>
                <a:stCxn id="141" idx="6"/>
                <a:endCxn id="142" idx="2"/>
              </p:cNvCxnSpPr>
              <p:nvPr/>
            </p:nvCxnSpPr>
            <p:spPr>
              <a:xfrm rot="5400000">
                <a:off x="1108324" y="3051504"/>
                <a:ext cx="517148" cy="0"/>
              </a:xfrm>
              <a:prstGeom prst="line">
                <a:avLst/>
              </a:prstGeom>
              <a:ln w="63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152 Conector recto"/>
              <p:cNvCxnSpPr>
                <a:stCxn id="142" idx="6"/>
                <a:endCxn id="143" idx="2"/>
              </p:cNvCxnSpPr>
              <p:nvPr/>
            </p:nvCxnSpPr>
            <p:spPr>
              <a:xfrm rot="5400000">
                <a:off x="1151419" y="3611747"/>
                <a:ext cx="430957" cy="0"/>
              </a:xfrm>
              <a:prstGeom prst="line">
                <a:avLst/>
              </a:prstGeom>
              <a:ln w="63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153 Conector recto"/>
              <p:cNvCxnSpPr>
                <a:stCxn id="143" idx="6"/>
                <a:endCxn id="144" idx="2"/>
              </p:cNvCxnSpPr>
              <p:nvPr/>
            </p:nvCxnSpPr>
            <p:spPr>
              <a:xfrm rot="5400000">
                <a:off x="1151419" y="4128896"/>
                <a:ext cx="430957" cy="0"/>
              </a:xfrm>
              <a:prstGeom prst="line">
                <a:avLst/>
              </a:prstGeom>
              <a:ln w="63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154 Conector recto"/>
              <p:cNvCxnSpPr>
                <a:stCxn id="144" idx="6"/>
                <a:endCxn id="145" idx="2"/>
              </p:cNvCxnSpPr>
              <p:nvPr/>
            </p:nvCxnSpPr>
            <p:spPr>
              <a:xfrm rot="5400000">
                <a:off x="1151419" y="4646044"/>
                <a:ext cx="430957" cy="0"/>
              </a:xfrm>
              <a:prstGeom prst="line">
                <a:avLst/>
              </a:prstGeom>
              <a:ln w="63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155 Conector recto"/>
              <p:cNvCxnSpPr>
                <a:stCxn id="145" idx="6"/>
                <a:endCxn id="146" idx="2"/>
              </p:cNvCxnSpPr>
              <p:nvPr/>
            </p:nvCxnSpPr>
            <p:spPr>
              <a:xfrm rot="5400000">
                <a:off x="1151419" y="5163192"/>
                <a:ext cx="430957" cy="0"/>
              </a:xfrm>
              <a:prstGeom prst="line">
                <a:avLst/>
              </a:prstGeom>
              <a:ln w="63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161 CuadroTexto"/>
              <p:cNvSpPr txBox="1"/>
              <p:nvPr/>
            </p:nvSpPr>
            <p:spPr>
              <a:xfrm>
                <a:off x="675437" y="4751566"/>
                <a:ext cx="67839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100" dirty="0" smtClean="0">
                    <a:latin typeface="Book Antiqua" pitchFamily="18" charset="0"/>
                  </a:rPr>
                  <a:t>$ 10.000</a:t>
                </a:r>
                <a:endParaRPr lang="es-CO" sz="1100" dirty="0">
                  <a:latin typeface="Book Antiqua" pitchFamily="18" charset="0"/>
                </a:endParaRPr>
              </a:p>
            </p:txBody>
          </p:sp>
          <p:sp>
            <p:nvSpPr>
              <p:cNvPr id="163" name="162 CuadroTexto"/>
              <p:cNvSpPr txBox="1"/>
              <p:nvPr/>
            </p:nvSpPr>
            <p:spPr>
              <a:xfrm>
                <a:off x="675437" y="4247510"/>
                <a:ext cx="67839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100" dirty="0" smtClean="0">
                    <a:latin typeface="Book Antiqua" pitchFamily="18" charset="0"/>
                  </a:rPr>
                  <a:t>$ 20.000</a:t>
                </a:r>
                <a:endParaRPr lang="es-CO" sz="1100" dirty="0">
                  <a:latin typeface="Book Antiqua" pitchFamily="18" charset="0"/>
                </a:endParaRPr>
              </a:p>
            </p:txBody>
          </p:sp>
          <p:sp>
            <p:nvSpPr>
              <p:cNvPr id="164" name="163 CuadroTexto"/>
              <p:cNvSpPr txBox="1"/>
              <p:nvPr/>
            </p:nvSpPr>
            <p:spPr>
              <a:xfrm>
                <a:off x="675437" y="3743454"/>
                <a:ext cx="67839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100" dirty="0" smtClean="0">
                    <a:latin typeface="Book Antiqua" pitchFamily="18" charset="0"/>
                  </a:rPr>
                  <a:t>$ 40.000</a:t>
                </a:r>
                <a:endParaRPr lang="es-CO" sz="1100" dirty="0">
                  <a:latin typeface="Book Antiqua" pitchFamily="18" charset="0"/>
                </a:endParaRPr>
              </a:p>
            </p:txBody>
          </p:sp>
          <p:sp>
            <p:nvSpPr>
              <p:cNvPr id="165" name="164 CuadroTexto"/>
              <p:cNvSpPr txBox="1"/>
              <p:nvPr/>
            </p:nvSpPr>
            <p:spPr>
              <a:xfrm>
                <a:off x="675437" y="3212976"/>
                <a:ext cx="67839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100" dirty="0" smtClean="0">
                    <a:latin typeface="Book Antiqua" pitchFamily="18" charset="0"/>
                  </a:rPr>
                  <a:t>$ 50.000</a:t>
                </a:r>
                <a:endParaRPr lang="es-CO" sz="1100" dirty="0">
                  <a:latin typeface="Book Antiqua" pitchFamily="18" charset="0"/>
                </a:endParaRPr>
              </a:p>
            </p:txBody>
          </p:sp>
          <p:sp>
            <p:nvSpPr>
              <p:cNvPr id="166" name="165 CuadroTexto"/>
              <p:cNvSpPr txBox="1"/>
              <p:nvPr/>
            </p:nvSpPr>
            <p:spPr>
              <a:xfrm>
                <a:off x="675437" y="2636912"/>
                <a:ext cx="67839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100" dirty="0" smtClean="0">
                    <a:latin typeface="Book Antiqua" pitchFamily="18" charset="0"/>
                  </a:rPr>
                  <a:t>$ 60.000</a:t>
                </a:r>
                <a:endParaRPr lang="es-CO" sz="1100" dirty="0">
                  <a:latin typeface="Book Antiqua" pitchFamily="18" charset="0"/>
                </a:endParaRPr>
              </a:p>
            </p:txBody>
          </p:sp>
          <p:sp>
            <p:nvSpPr>
              <p:cNvPr id="167" name="166 CuadroTexto"/>
              <p:cNvSpPr txBox="1"/>
              <p:nvPr/>
            </p:nvSpPr>
            <p:spPr>
              <a:xfrm>
                <a:off x="611560" y="2132856"/>
                <a:ext cx="67839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100" dirty="0" smtClean="0">
                    <a:latin typeface="Book Antiqua" pitchFamily="18" charset="0"/>
                  </a:rPr>
                  <a:t>$ 80.000</a:t>
                </a:r>
                <a:endParaRPr lang="es-CO" sz="1100" dirty="0">
                  <a:latin typeface="Book Antiqua" pitchFamily="18" charset="0"/>
                </a:endParaRPr>
              </a:p>
            </p:txBody>
          </p:sp>
          <p:sp>
            <p:nvSpPr>
              <p:cNvPr id="147" name="146 CuadroTexto"/>
              <p:cNvSpPr txBox="1"/>
              <p:nvPr/>
            </p:nvSpPr>
            <p:spPr>
              <a:xfrm>
                <a:off x="7026194" y="1700808"/>
                <a:ext cx="8910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200" dirty="0" smtClean="0">
                    <a:latin typeface="Book Antiqua" pitchFamily="18" charset="0"/>
                  </a:rPr>
                  <a:t>$ 102.417</a:t>
                </a:r>
                <a:endParaRPr lang="es-CO" sz="1200" dirty="0">
                  <a:latin typeface="Book Antiqua" pitchFamily="18" charset="0"/>
                </a:endParaRPr>
              </a:p>
            </p:txBody>
          </p:sp>
          <p:sp>
            <p:nvSpPr>
              <p:cNvPr id="148" name="147 CuadroTexto"/>
              <p:cNvSpPr txBox="1"/>
              <p:nvPr/>
            </p:nvSpPr>
            <p:spPr>
              <a:xfrm>
                <a:off x="7219055" y="5543654"/>
                <a:ext cx="4667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100" dirty="0" smtClean="0">
                    <a:latin typeface="Book Antiqua" pitchFamily="18" charset="0"/>
                  </a:rPr>
                  <a:t>2015</a:t>
                </a:r>
                <a:endParaRPr lang="es-CO" sz="1100" dirty="0">
                  <a:latin typeface="Book Antiqua" pitchFamily="18" charset="0"/>
                </a:endParaRPr>
              </a:p>
            </p:txBody>
          </p:sp>
          <p:sp>
            <p:nvSpPr>
              <p:cNvPr id="149" name="148 Elipse"/>
              <p:cNvSpPr/>
              <p:nvPr/>
            </p:nvSpPr>
            <p:spPr>
              <a:xfrm>
                <a:off x="7523237" y="5430453"/>
                <a:ext cx="86191" cy="86779"/>
              </a:xfrm>
              <a:prstGeom prst="ellipse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cxnSp>
            <p:nvCxnSpPr>
              <p:cNvPr id="150" name="149 Conector recto"/>
              <p:cNvCxnSpPr>
                <a:stCxn id="46" idx="6"/>
              </p:cNvCxnSpPr>
              <p:nvPr/>
            </p:nvCxnSpPr>
            <p:spPr>
              <a:xfrm>
                <a:off x="7055782" y="5473843"/>
                <a:ext cx="467455" cy="0"/>
              </a:xfrm>
              <a:prstGeom prst="line">
                <a:avLst/>
              </a:prstGeom>
              <a:ln w="63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157 Grupo"/>
              <p:cNvGrpSpPr/>
              <p:nvPr/>
            </p:nvGrpSpPr>
            <p:grpSpPr>
              <a:xfrm>
                <a:off x="7309395" y="1938338"/>
                <a:ext cx="430957" cy="3405334"/>
                <a:chOff x="6948264" y="2256357"/>
                <a:chExt cx="360040" cy="2540795"/>
              </a:xfrm>
              <a:solidFill>
                <a:srgbClr val="3399FF"/>
              </a:solidFill>
            </p:grpSpPr>
            <p:sp>
              <p:nvSpPr>
                <p:cNvPr id="159" name="158 Retraso"/>
                <p:cNvSpPr/>
                <p:nvPr/>
              </p:nvSpPr>
              <p:spPr>
                <a:xfrm rot="16200000">
                  <a:off x="6948264" y="2256357"/>
                  <a:ext cx="360040" cy="360040"/>
                </a:xfrm>
                <a:prstGeom prst="flowChartDela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160" name="159 Rectángulo"/>
                <p:cNvSpPr/>
                <p:nvPr/>
              </p:nvSpPr>
              <p:spPr>
                <a:xfrm>
                  <a:off x="6948264" y="2420888"/>
                  <a:ext cx="360040" cy="237626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</p:grpSp>
          <p:sp>
            <p:nvSpPr>
              <p:cNvPr id="170" name="169 Elipse"/>
              <p:cNvSpPr/>
              <p:nvPr/>
            </p:nvSpPr>
            <p:spPr>
              <a:xfrm rot="5400000">
                <a:off x="1317163" y="1686332"/>
                <a:ext cx="86191" cy="86779"/>
              </a:xfrm>
              <a:prstGeom prst="ellipse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cxnSp>
            <p:nvCxnSpPr>
              <p:cNvPr id="171" name="170 Conector recto"/>
              <p:cNvCxnSpPr>
                <a:stCxn id="170" idx="6"/>
                <a:endCxn id="140" idx="2"/>
              </p:cNvCxnSpPr>
              <p:nvPr/>
            </p:nvCxnSpPr>
            <p:spPr>
              <a:xfrm>
                <a:off x="1360258" y="1772817"/>
                <a:ext cx="6640" cy="416773"/>
              </a:xfrm>
              <a:prstGeom prst="line">
                <a:avLst/>
              </a:prstGeom>
              <a:ln w="63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176 CuadroTexto"/>
              <p:cNvSpPr txBox="1"/>
              <p:nvPr/>
            </p:nvSpPr>
            <p:spPr>
              <a:xfrm>
                <a:off x="611560" y="1628800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100" dirty="0" smtClean="0">
                    <a:latin typeface="Book Antiqua" pitchFamily="18" charset="0"/>
                  </a:rPr>
                  <a:t>$ 120.000</a:t>
                </a:r>
                <a:endParaRPr lang="es-CO" sz="1100" dirty="0">
                  <a:latin typeface="Book Antiqua" pitchFamily="18" charset="0"/>
                </a:endParaRPr>
              </a:p>
            </p:txBody>
          </p:sp>
          <p:sp>
            <p:nvSpPr>
              <p:cNvPr id="157" name="156 Retraso"/>
              <p:cNvSpPr/>
              <p:nvPr/>
            </p:nvSpPr>
            <p:spPr>
              <a:xfrm rot="16200000">
                <a:off x="7830368" y="1754808"/>
                <a:ext cx="540000" cy="432000"/>
              </a:xfrm>
              <a:prstGeom prst="flowChartDelay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158" name="157 Rectángulo"/>
              <p:cNvSpPr/>
              <p:nvPr/>
            </p:nvSpPr>
            <p:spPr>
              <a:xfrm>
                <a:off x="7884369" y="2158853"/>
                <a:ext cx="430957" cy="3184820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168" name="167 CuadroTexto"/>
              <p:cNvSpPr txBox="1"/>
              <p:nvPr/>
            </p:nvSpPr>
            <p:spPr>
              <a:xfrm>
                <a:off x="7660213" y="1484784"/>
                <a:ext cx="8910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200" dirty="0" smtClean="0">
                    <a:latin typeface="Book Antiqua" pitchFamily="18" charset="0"/>
                  </a:rPr>
                  <a:t>$ 117.976</a:t>
                </a:r>
                <a:endParaRPr lang="es-CO" sz="1200" dirty="0">
                  <a:latin typeface="Book Antiqua" pitchFamily="18" charset="0"/>
                </a:endParaRPr>
              </a:p>
            </p:txBody>
          </p:sp>
          <p:sp>
            <p:nvSpPr>
              <p:cNvPr id="169" name="168 Elipse"/>
              <p:cNvSpPr/>
              <p:nvPr/>
            </p:nvSpPr>
            <p:spPr>
              <a:xfrm>
                <a:off x="8086209" y="5430453"/>
                <a:ext cx="86191" cy="86779"/>
              </a:xfrm>
              <a:prstGeom prst="ellipse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cxnSp>
            <p:nvCxnSpPr>
              <p:cNvPr id="172" name="171 Conector recto"/>
              <p:cNvCxnSpPr/>
              <p:nvPr/>
            </p:nvCxnSpPr>
            <p:spPr>
              <a:xfrm>
                <a:off x="7618754" y="5473843"/>
                <a:ext cx="467455" cy="0"/>
              </a:xfrm>
              <a:prstGeom prst="line">
                <a:avLst/>
              </a:prstGeom>
              <a:ln w="63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172 CuadroTexto"/>
              <p:cNvSpPr txBox="1"/>
              <p:nvPr/>
            </p:nvSpPr>
            <p:spPr>
              <a:xfrm>
                <a:off x="7812360" y="5543654"/>
                <a:ext cx="5212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100" dirty="0" smtClean="0">
                    <a:latin typeface="Book Antiqua" pitchFamily="18" charset="0"/>
                  </a:rPr>
                  <a:t>2016</a:t>
                </a:r>
                <a:endParaRPr lang="es-CO" sz="1100" dirty="0">
                  <a:latin typeface="Book Antiqua" pitchFamily="18" charset="0"/>
                </a:endParaRPr>
              </a:p>
            </p:txBody>
          </p:sp>
        </p:grpSp>
        <p:sp>
          <p:nvSpPr>
            <p:cNvPr id="176" name="175 Elipse"/>
            <p:cNvSpPr/>
            <p:nvPr/>
          </p:nvSpPr>
          <p:spPr>
            <a:xfrm>
              <a:off x="7806164" y="5430453"/>
              <a:ext cx="77404" cy="86779"/>
            </a:xfrm>
            <a:prstGeom prst="ellipse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cxnSp>
          <p:nvCxnSpPr>
            <p:cNvPr id="178" name="177 Conector recto"/>
            <p:cNvCxnSpPr/>
            <p:nvPr/>
          </p:nvCxnSpPr>
          <p:spPr>
            <a:xfrm>
              <a:off x="7386368" y="5473843"/>
              <a:ext cx="419796" cy="0"/>
            </a:xfrm>
            <a:prstGeom prst="line">
              <a:avLst/>
            </a:prstGeom>
            <a:ln w="635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180 CuadroTexto"/>
            <p:cNvSpPr txBox="1"/>
            <p:nvPr/>
          </p:nvSpPr>
          <p:spPr>
            <a:xfrm>
              <a:off x="7560235" y="5543654"/>
              <a:ext cx="466794" cy="271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100" dirty="0" smtClean="0">
                  <a:latin typeface="Book Antiqua" pitchFamily="18" charset="0"/>
                </a:rPr>
                <a:t>2017</a:t>
              </a:r>
              <a:endParaRPr lang="es-CO" sz="1100" dirty="0">
                <a:latin typeface="Book Antiqua" pitchFamily="18" charset="0"/>
              </a:endParaRPr>
            </a:p>
          </p:txBody>
        </p:sp>
        <p:sp>
          <p:nvSpPr>
            <p:cNvPr id="182" name="181 Retraso"/>
            <p:cNvSpPr/>
            <p:nvPr/>
          </p:nvSpPr>
          <p:spPr>
            <a:xfrm rot="16200000">
              <a:off x="7588257" y="1556741"/>
              <a:ext cx="540000" cy="396087"/>
            </a:xfrm>
            <a:prstGeom prst="flowChartDelay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3" name="182 CuadroTexto"/>
            <p:cNvSpPr txBox="1"/>
            <p:nvPr/>
          </p:nvSpPr>
          <p:spPr>
            <a:xfrm>
              <a:off x="7453766" y="1196752"/>
              <a:ext cx="800219" cy="286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200" dirty="0" smtClean="0">
                  <a:latin typeface="Book Antiqua" pitchFamily="18" charset="0"/>
                </a:rPr>
                <a:t>$ 134.677</a:t>
              </a:r>
              <a:endParaRPr lang="es-CO" sz="1200" dirty="0">
                <a:latin typeface="Book Antiqua" pitchFamily="18" charset="0"/>
              </a:endParaRPr>
            </a:p>
          </p:txBody>
        </p:sp>
        <p:sp>
          <p:nvSpPr>
            <p:cNvPr id="175" name="174 Rectángulo"/>
            <p:cNvSpPr/>
            <p:nvPr/>
          </p:nvSpPr>
          <p:spPr>
            <a:xfrm>
              <a:off x="7668344" y="2014090"/>
              <a:ext cx="396088" cy="3329584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16727616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6514</TotalTime>
  <Words>1620</Words>
  <Application>Microsoft Macintosh PowerPoint</Application>
  <PresentationFormat>Presentación en pantalla (4:3)</PresentationFormat>
  <Paragraphs>287</Paragraphs>
  <Slides>23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amosquera</dc:creator>
  <cp:lastModifiedBy>Margarita Perez</cp:lastModifiedBy>
  <cp:revision>535</cp:revision>
  <cp:lastPrinted>2017-02-17T19:23:31Z</cp:lastPrinted>
  <dcterms:created xsi:type="dcterms:W3CDTF">2014-09-08T19:18:05Z</dcterms:created>
  <dcterms:modified xsi:type="dcterms:W3CDTF">2018-04-13T02:23:56Z</dcterms:modified>
</cp:coreProperties>
</file>