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265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5D2B2-A070-42D2-B4E8-54DB8FED2230}" type="datetimeFigureOut">
              <a:rPr lang="es-CO" smtClean="0"/>
              <a:t>11/04/18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5F344-B753-4100-8B64-9511A01B4D76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37798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5D2B2-A070-42D2-B4E8-54DB8FED2230}" type="datetimeFigureOut">
              <a:rPr lang="es-CO" smtClean="0"/>
              <a:t>11/04/18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5F344-B753-4100-8B64-9511A01B4D76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16487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5D2B2-A070-42D2-B4E8-54DB8FED2230}" type="datetimeFigureOut">
              <a:rPr lang="es-CO" smtClean="0"/>
              <a:t>11/04/18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5F344-B753-4100-8B64-9511A01B4D76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42888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5D2B2-A070-42D2-B4E8-54DB8FED2230}" type="datetimeFigureOut">
              <a:rPr lang="es-CO" smtClean="0"/>
              <a:t>11/04/18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5F344-B753-4100-8B64-9511A01B4D76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74176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5D2B2-A070-42D2-B4E8-54DB8FED2230}" type="datetimeFigureOut">
              <a:rPr lang="es-CO" smtClean="0"/>
              <a:t>11/04/18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5F344-B753-4100-8B64-9511A01B4D76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260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5D2B2-A070-42D2-B4E8-54DB8FED2230}" type="datetimeFigureOut">
              <a:rPr lang="es-CO" smtClean="0"/>
              <a:t>11/04/18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5F344-B753-4100-8B64-9511A01B4D76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59844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5D2B2-A070-42D2-B4E8-54DB8FED2230}" type="datetimeFigureOut">
              <a:rPr lang="es-CO" smtClean="0"/>
              <a:t>11/04/18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5F344-B753-4100-8B64-9511A01B4D76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30257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5D2B2-A070-42D2-B4E8-54DB8FED2230}" type="datetimeFigureOut">
              <a:rPr lang="es-CO" smtClean="0"/>
              <a:t>11/04/18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5F344-B753-4100-8B64-9511A01B4D76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49265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5D2B2-A070-42D2-B4E8-54DB8FED2230}" type="datetimeFigureOut">
              <a:rPr lang="es-CO" smtClean="0"/>
              <a:t>11/04/18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5F344-B753-4100-8B64-9511A01B4D76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41444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5D2B2-A070-42D2-B4E8-54DB8FED2230}" type="datetimeFigureOut">
              <a:rPr lang="es-CO" smtClean="0"/>
              <a:t>11/04/18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5F344-B753-4100-8B64-9511A01B4D76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52729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5D2B2-A070-42D2-B4E8-54DB8FED2230}" type="datetimeFigureOut">
              <a:rPr lang="es-CO" smtClean="0"/>
              <a:t>11/04/18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5F344-B753-4100-8B64-9511A01B4D76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35569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5D2B2-A070-42D2-B4E8-54DB8FED2230}" type="datetimeFigureOut">
              <a:rPr lang="es-CO" smtClean="0"/>
              <a:t>11/04/18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05F344-B753-4100-8B64-9511A01B4D76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03039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Movilidad</a:t>
            </a:r>
            <a:r>
              <a:rPr lang="en-US" dirty="0" smtClean="0"/>
              <a:t> Social en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Regiones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La </a:t>
            </a:r>
            <a:r>
              <a:rPr lang="es-ES_tradnl" dirty="0" smtClean="0"/>
              <a:t>Educación</a:t>
            </a:r>
            <a:r>
              <a:rPr lang="en-US" dirty="0" smtClean="0"/>
              <a:t> no lo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todo</a:t>
            </a:r>
            <a:endParaRPr lang="en-US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2400" b="1" dirty="0" err="1" smtClean="0">
                <a:solidFill>
                  <a:schemeClr val="tx1"/>
                </a:solidFill>
              </a:rPr>
              <a:t>Jairo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Parada</a:t>
            </a:r>
            <a:r>
              <a:rPr lang="en-US" sz="2400" b="1" dirty="0" smtClean="0">
                <a:solidFill>
                  <a:schemeClr val="tx1"/>
                </a:solidFill>
              </a:rPr>
              <a:t> Corrales, PhD.</a:t>
            </a:r>
          </a:p>
          <a:p>
            <a:r>
              <a:rPr lang="en-US" sz="2400" b="1" dirty="0" err="1" smtClean="0">
                <a:solidFill>
                  <a:schemeClr val="tx1"/>
                </a:solidFill>
              </a:rPr>
              <a:t>Departamento</a:t>
            </a:r>
            <a:r>
              <a:rPr lang="en-US" sz="2400" b="1" dirty="0" smtClean="0">
                <a:solidFill>
                  <a:schemeClr val="tx1"/>
                </a:solidFill>
              </a:rPr>
              <a:t> de </a:t>
            </a:r>
            <a:r>
              <a:rPr lang="en-US" sz="2400" b="1" dirty="0" err="1" smtClean="0">
                <a:solidFill>
                  <a:schemeClr val="tx1"/>
                </a:solidFill>
              </a:rPr>
              <a:t>Economia</a:t>
            </a:r>
            <a:r>
              <a:rPr lang="en-US" sz="2400" b="1" dirty="0" smtClean="0">
                <a:solidFill>
                  <a:schemeClr val="tx1"/>
                </a:solidFill>
              </a:rPr>
              <a:t>-IEEC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Panel-Universidad Simon Bolivar-</a:t>
            </a:r>
          </a:p>
          <a:p>
            <a:r>
              <a:rPr lang="en-US" sz="2000" dirty="0" err="1" smtClean="0">
                <a:solidFill>
                  <a:schemeClr val="tx1"/>
                </a:solidFill>
              </a:rPr>
              <a:t>Abril</a:t>
            </a:r>
            <a:r>
              <a:rPr lang="en-US" sz="2000" dirty="0" smtClean="0">
                <a:solidFill>
                  <a:schemeClr val="tx1"/>
                </a:solidFill>
              </a:rPr>
              <a:t> 12/8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64704"/>
            <a:ext cx="9144000" cy="1512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285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Introduccion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CO" dirty="0" smtClean="0"/>
              <a:t>Todas las teorias del capital humano destacan la correlacion entre el nivel de educacion y los ingresos.</a:t>
            </a:r>
          </a:p>
          <a:p>
            <a:r>
              <a:rPr lang="es-CO" dirty="0" smtClean="0"/>
              <a:t>La ecuacion clasica del Crecimiento señala que</a:t>
            </a:r>
          </a:p>
          <a:p>
            <a:pPr marL="0" indent="0">
              <a:buNone/>
            </a:pPr>
            <a:r>
              <a:rPr lang="es-CO" dirty="0"/>
              <a:t> </a:t>
            </a:r>
            <a:r>
              <a:rPr lang="es-CO" dirty="0" smtClean="0"/>
              <a:t> Y = f(K, L, H)</a:t>
            </a:r>
          </a:p>
          <a:p>
            <a:pPr marL="0" indent="0">
              <a:buNone/>
            </a:pPr>
            <a:r>
              <a:rPr lang="es-CO" dirty="0"/>
              <a:t> </a:t>
            </a:r>
            <a:r>
              <a:rPr lang="es-CO" dirty="0" smtClean="0"/>
              <a:t>  donde se destaca H como el nivel educativo o       inversion en educación o capital humano.</a:t>
            </a:r>
          </a:p>
          <a:p>
            <a:r>
              <a:rPr lang="es-CO" dirty="0" smtClean="0"/>
              <a:t>Las evidencias econométricas de las Encuestas de Hogares encuentran asociacion entre el nivel de educación y los ingresos.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12073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Pero…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 smtClean="0"/>
              <a:t>Se trata de asociación, no de causalidad…</a:t>
            </a:r>
          </a:p>
          <a:p>
            <a:r>
              <a:rPr lang="es-CO" dirty="0" smtClean="0"/>
              <a:t>Hay mucha endogeneidad entre el ingreso y el nivel de educacion.</a:t>
            </a:r>
          </a:p>
          <a:p>
            <a:r>
              <a:rPr lang="es-CO" dirty="0" smtClean="0"/>
              <a:t>Si observamos la ecuación ella implica que el trabajo está dentro de la producción, no fuera de ella.</a:t>
            </a:r>
          </a:p>
          <a:p>
            <a:r>
              <a:rPr lang="es-CO" dirty="0" smtClean="0"/>
              <a:t>Luego la pregunta surge: ¿Basta ser mas educado para obtener mayores ingresos?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010328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respuesta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 smtClean="0"/>
              <a:t>La </a:t>
            </a:r>
            <a:r>
              <a:rPr lang="es-CO" dirty="0" smtClean="0"/>
              <a:t>educacion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condición</a:t>
            </a:r>
            <a:r>
              <a:rPr lang="en-US" dirty="0" smtClean="0"/>
              <a:t> solo </a:t>
            </a:r>
            <a:r>
              <a:rPr lang="en-US" dirty="0" err="1" smtClean="0"/>
              <a:t>necesaria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lograr</a:t>
            </a:r>
            <a:r>
              <a:rPr lang="en-US" dirty="0" smtClean="0"/>
              <a:t> un mayor </a:t>
            </a:r>
            <a:r>
              <a:rPr lang="en-US" dirty="0" err="1" smtClean="0"/>
              <a:t>ingreso</a:t>
            </a:r>
            <a:r>
              <a:rPr lang="en-US" dirty="0" smtClean="0"/>
              <a:t>…</a:t>
            </a:r>
            <a:r>
              <a:rPr lang="en-US" dirty="0" err="1" smtClean="0"/>
              <a:t>pero</a:t>
            </a:r>
            <a:r>
              <a:rPr lang="en-US" dirty="0" smtClean="0"/>
              <a:t> no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suficiente</a:t>
            </a:r>
            <a:r>
              <a:rPr lang="en-US" dirty="0" smtClean="0"/>
              <a:t>…</a:t>
            </a:r>
          </a:p>
          <a:p>
            <a:pPr algn="just"/>
            <a:r>
              <a:rPr lang="en-US" dirty="0" smtClean="0"/>
              <a:t>Se </a:t>
            </a:r>
            <a:r>
              <a:rPr lang="en-US" dirty="0" err="1" smtClean="0"/>
              <a:t>olvida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nuestra</a:t>
            </a:r>
            <a:r>
              <a:rPr lang="en-US" dirty="0" smtClean="0"/>
              <a:t> </a:t>
            </a:r>
            <a:r>
              <a:rPr lang="en-US" dirty="0" err="1" smtClean="0"/>
              <a:t>sociedad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estratificada</a:t>
            </a:r>
            <a:r>
              <a:rPr lang="en-US" dirty="0" smtClean="0"/>
              <a:t>, de un </a:t>
            </a:r>
            <a:r>
              <a:rPr lang="en-US" dirty="0" err="1" smtClean="0"/>
              <a:t>desarrollo</a:t>
            </a:r>
            <a:r>
              <a:rPr lang="en-US" dirty="0" smtClean="0"/>
              <a:t> </a:t>
            </a:r>
            <a:r>
              <a:rPr lang="en-US" dirty="0" err="1" smtClean="0"/>
              <a:t>desigual</a:t>
            </a:r>
            <a:r>
              <a:rPr lang="en-US" dirty="0" smtClean="0"/>
              <a:t>, y con </a:t>
            </a:r>
            <a:r>
              <a:rPr lang="en-US" dirty="0" err="1" smtClean="0"/>
              <a:t>esferas</a:t>
            </a:r>
            <a:r>
              <a:rPr lang="en-US" dirty="0" smtClean="0"/>
              <a:t> de </a:t>
            </a:r>
            <a:r>
              <a:rPr lang="en-US" dirty="0" err="1" smtClean="0"/>
              <a:t>poder</a:t>
            </a:r>
            <a:r>
              <a:rPr lang="en-US" dirty="0" smtClean="0"/>
              <a:t>, no </a:t>
            </a:r>
            <a:r>
              <a:rPr lang="en-US" dirty="0" err="1" smtClean="0"/>
              <a:t>vivimos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“</a:t>
            </a:r>
            <a:r>
              <a:rPr lang="en-US" dirty="0" err="1" smtClean="0"/>
              <a:t>sociedad</a:t>
            </a:r>
            <a:r>
              <a:rPr lang="en-US" dirty="0" smtClean="0"/>
              <a:t> de </a:t>
            </a:r>
            <a:r>
              <a:rPr lang="en-US" dirty="0" err="1" smtClean="0"/>
              <a:t>iguales</a:t>
            </a:r>
            <a:r>
              <a:rPr lang="en-US" dirty="0" smtClean="0"/>
              <a:t>” (</a:t>
            </a:r>
            <a:r>
              <a:rPr lang="en-US" dirty="0" err="1" smtClean="0"/>
              <a:t>Ver</a:t>
            </a:r>
            <a:r>
              <a:rPr lang="en-US" dirty="0" smtClean="0"/>
              <a:t> </a:t>
            </a:r>
            <a:r>
              <a:rPr lang="en-US" dirty="0" err="1" smtClean="0"/>
              <a:t>Dubet</a:t>
            </a:r>
            <a:r>
              <a:rPr lang="en-US" dirty="0" smtClean="0"/>
              <a:t>, </a:t>
            </a:r>
            <a:r>
              <a:rPr lang="en-US" dirty="0" err="1" smtClean="0"/>
              <a:t>Rosanvallon</a:t>
            </a:r>
            <a:r>
              <a:rPr lang="en-US" dirty="0" smtClean="0"/>
              <a:t>).</a:t>
            </a:r>
          </a:p>
          <a:p>
            <a:pPr algn="just"/>
            <a:r>
              <a:rPr lang="en-US" dirty="0" err="1" smtClean="0"/>
              <a:t>Nos</a:t>
            </a:r>
            <a:r>
              <a:rPr lang="en-US" dirty="0" smtClean="0"/>
              <a:t> </a:t>
            </a:r>
            <a:r>
              <a:rPr lang="en-US" dirty="0" err="1" smtClean="0"/>
              <a:t>limitamos</a:t>
            </a:r>
            <a:r>
              <a:rPr lang="en-US" dirty="0" smtClean="0"/>
              <a:t> a </a:t>
            </a:r>
            <a:r>
              <a:rPr lang="en-US" dirty="0" err="1" smtClean="0"/>
              <a:t>plantear</a:t>
            </a:r>
            <a:r>
              <a:rPr lang="en-US" dirty="0" smtClean="0"/>
              <a:t> mayor </a:t>
            </a:r>
            <a:r>
              <a:rPr lang="en-US" dirty="0" err="1" smtClean="0"/>
              <a:t>equidad</a:t>
            </a:r>
            <a:r>
              <a:rPr lang="en-US" dirty="0" smtClean="0"/>
              <a:t> (</a:t>
            </a:r>
            <a:r>
              <a:rPr lang="en-US" dirty="0" err="1" smtClean="0"/>
              <a:t>igualdad</a:t>
            </a:r>
            <a:r>
              <a:rPr lang="en-US" dirty="0" smtClean="0"/>
              <a:t> de </a:t>
            </a:r>
            <a:r>
              <a:rPr lang="en-US" dirty="0" err="1" smtClean="0"/>
              <a:t>oportunidades</a:t>
            </a:r>
            <a:r>
              <a:rPr lang="en-US" dirty="0" smtClean="0"/>
              <a:t>) </a:t>
            </a:r>
            <a:r>
              <a:rPr lang="en-US" dirty="0" err="1" smtClean="0"/>
              <a:t>pero</a:t>
            </a:r>
            <a:r>
              <a:rPr lang="en-US" dirty="0" smtClean="0"/>
              <a:t> </a:t>
            </a:r>
            <a:r>
              <a:rPr lang="en-US" dirty="0" err="1" smtClean="0"/>
              <a:t>dejamos</a:t>
            </a:r>
            <a:r>
              <a:rPr lang="en-US" dirty="0" smtClean="0"/>
              <a:t> de </a:t>
            </a:r>
            <a:r>
              <a:rPr lang="en-US" dirty="0" err="1" smtClean="0"/>
              <a:t>lado</a:t>
            </a:r>
            <a:r>
              <a:rPr lang="en-US" dirty="0" smtClean="0"/>
              <a:t> la </a:t>
            </a:r>
            <a:r>
              <a:rPr lang="en-US" dirty="0" err="1" smtClean="0"/>
              <a:t>igualdad</a:t>
            </a:r>
            <a:r>
              <a:rPr lang="en-US" dirty="0" smtClean="0"/>
              <a:t> </a:t>
            </a:r>
            <a:r>
              <a:rPr lang="en-US" dirty="0" err="1" smtClean="0"/>
              <a:t>relacional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880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La </a:t>
            </a:r>
            <a:r>
              <a:rPr lang="en-US" dirty="0" err="1" smtClean="0"/>
              <a:t>evidencia</a:t>
            </a:r>
            <a:r>
              <a:rPr lang="en-US" dirty="0" smtClean="0"/>
              <a:t> </a:t>
            </a:r>
            <a:r>
              <a:rPr lang="en-US" dirty="0" err="1" smtClean="0"/>
              <a:t>empirica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 err="1" smtClean="0"/>
              <a:t>Segun</a:t>
            </a:r>
            <a:r>
              <a:rPr lang="en-US" dirty="0" smtClean="0"/>
              <a:t> el </a:t>
            </a:r>
            <a:r>
              <a:rPr lang="en-US" dirty="0" err="1" smtClean="0"/>
              <a:t>estudio</a:t>
            </a:r>
            <a:r>
              <a:rPr lang="en-US" dirty="0" smtClean="0"/>
              <a:t> de Jean Carlos Vega (2013),  “</a:t>
            </a:r>
            <a:r>
              <a:rPr lang="en-US" dirty="0" err="1" smtClean="0"/>
              <a:t>Movilidad</a:t>
            </a:r>
            <a:r>
              <a:rPr lang="en-US" dirty="0" smtClean="0"/>
              <a:t> </a:t>
            </a:r>
            <a:r>
              <a:rPr lang="en-US" dirty="0" err="1" smtClean="0"/>
              <a:t>intergeneracinal</a:t>
            </a:r>
            <a:r>
              <a:rPr lang="en-US" dirty="0" smtClean="0"/>
              <a:t> en la Region Caribe”</a:t>
            </a:r>
          </a:p>
          <a:p>
            <a:pPr algn="just"/>
            <a:r>
              <a:rPr lang="en-US" dirty="0" smtClean="0"/>
              <a:t>En Colombia ha </a:t>
            </a:r>
            <a:r>
              <a:rPr lang="en-US" dirty="0" err="1" smtClean="0"/>
              <a:t>aumentado</a:t>
            </a:r>
            <a:r>
              <a:rPr lang="en-US" dirty="0" smtClean="0"/>
              <a:t> la </a:t>
            </a:r>
            <a:r>
              <a:rPr lang="en-US" dirty="0" err="1" smtClean="0"/>
              <a:t>probailidad</a:t>
            </a:r>
            <a:r>
              <a:rPr lang="en-US" dirty="0" smtClean="0"/>
              <a:t> de </a:t>
            </a:r>
            <a:r>
              <a:rPr lang="en-US" dirty="0" err="1" smtClean="0"/>
              <a:t>lograr</a:t>
            </a:r>
            <a:r>
              <a:rPr lang="en-US" dirty="0" smtClean="0"/>
              <a:t> </a:t>
            </a:r>
            <a:r>
              <a:rPr lang="en-US" dirty="0" err="1" smtClean="0"/>
              <a:t>estudios</a:t>
            </a:r>
            <a:r>
              <a:rPr lang="en-US" dirty="0" smtClean="0"/>
              <a:t> </a:t>
            </a:r>
            <a:r>
              <a:rPr lang="en-US" dirty="0" err="1" smtClean="0"/>
              <a:t>educativos</a:t>
            </a:r>
            <a:r>
              <a:rPr lang="en-US" dirty="0" smtClean="0"/>
              <a:t> mas altos </a:t>
            </a:r>
            <a:r>
              <a:rPr lang="en-US" dirty="0" err="1" smtClean="0"/>
              <a:t>que</a:t>
            </a:r>
            <a:r>
              <a:rPr lang="en-US" dirty="0" smtClean="0"/>
              <a:t> los padres.</a:t>
            </a:r>
          </a:p>
          <a:p>
            <a:pPr algn="just"/>
            <a:r>
              <a:rPr lang="en-US" dirty="0" smtClean="0"/>
              <a:t>Las personas </a:t>
            </a:r>
            <a:r>
              <a:rPr lang="en-US" dirty="0" err="1" smtClean="0"/>
              <a:t>alcnzaran</a:t>
            </a:r>
            <a:r>
              <a:rPr lang="en-US" dirty="0" smtClean="0"/>
              <a:t> un </a:t>
            </a:r>
            <a:r>
              <a:rPr lang="en-US" dirty="0" err="1" smtClean="0"/>
              <a:t>nivel</a:t>
            </a:r>
            <a:r>
              <a:rPr lang="en-US" dirty="0" smtClean="0"/>
              <a:t> de </a:t>
            </a:r>
            <a:r>
              <a:rPr lang="en-US" dirty="0" err="1" smtClean="0"/>
              <a:t>educacion</a:t>
            </a:r>
            <a:r>
              <a:rPr lang="en-US" dirty="0" smtClean="0"/>
              <a:t> mas alto </a:t>
            </a:r>
            <a:r>
              <a:rPr lang="en-US" dirty="0" err="1" smtClean="0"/>
              <a:t>segun</a:t>
            </a:r>
            <a:r>
              <a:rPr lang="en-US" dirty="0" smtClean="0"/>
              <a:t> el </a:t>
            </a:r>
            <a:r>
              <a:rPr lang="en-US" dirty="0" err="1" smtClean="0"/>
              <a:t>logrado</a:t>
            </a:r>
            <a:r>
              <a:rPr lang="en-US" dirty="0" smtClean="0"/>
              <a:t> de los padres, de </a:t>
            </a:r>
            <a:r>
              <a:rPr lang="en-US" dirty="0" err="1" smtClean="0"/>
              <a:t>niveñles</a:t>
            </a:r>
            <a:r>
              <a:rPr lang="en-US" dirty="0" smtClean="0"/>
              <a:t> mas altos, se </a:t>
            </a:r>
            <a:r>
              <a:rPr lang="en-US" dirty="0" err="1" smtClean="0"/>
              <a:t>logran</a:t>
            </a:r>
            <a:r>
              <a:rPr lang="en-US" dirty="0" smtClean="0"/>
              <a:t> </a:t>
            </a:r>
            <a:r>
              <a:rPr lang="en-US" dirty="0" err="1" smtClean="0"/>
              <a:t>mayores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Pero</a:t>
            </a:r>
            <a:r>
              <a:rPr lang="en-US" dirty="0" smtClean="0"/>
              <a:t> en la Region Caribe en </a:t>
            </a:r>
            <a:r>
              <a:rPr lang="en-US" dirty="0" err="1" smtClean="0"/>
              <a:t>educacion</a:t>
            </a:r>
            <a:r>
              <a:rPr lang="en-US" dirty="0" smtClean="0"/>
              <a:t> se </a:t>
            </a:r>
            <a:r>
              <a:rPr lang="en-US" dirty="0" err="1" smtClean="0"/>
              <a:t>tiene</a:t>
            </a:r>
            <a:r>
              <a:rPr lang="en-US" dirty="0" smtClean="0"/>
              <a:t> </a:t>
            </a:r>
            <a:r>
              <a:rPr lang="en-US" dirty="0" err="1" smtClean="0"/>
              <a:t>poca</a:t>
            </a:r>
            <a:r>
              <a:rPr lang="en-US" dirty="0" smtClean="0"/>
              <a:t> </a:t>
            </a:r>
            <a:r>
              <a:rPr lang="en-US" dirty="0" err="1" smtClean="0"/>
              <a:t>probabilidad</a:t>
            </a:r>
            <a:r>
              <a:rPr lang="en-US" dirty="0" smtClean="0"/>
              <a:t> de </a:t>
            </a:r>
            <a:r>
              <a:rPr lang="en-US" dirty="0" err="1" smtClean="0"/>
              <a:t>lograr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clase</a:t>
            </a:r>
            <a:r>
              <a:rPr lang="en-US" dirty="0" smtClean="0"/>
              <a:t> </a:t>
            </a:r>
            <a:r>
              <a:rPr lang="en-US" dirty="0" err="1" smtClean="0"/>
              <a:t>diferente</a:t>
            </a:r>
            <a:r>
              <a:rPr lang="en-US" dirty="0" smtClean="0"/>
              <a:t> al padre, </a:t>
            </a:r>
            <a:r>
              <a:rPr lang="en-US" dirty="0" err="1" smtClean="0"/>
              <a:t>siendo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tasas</a:t>
            </a:r>
            <a:r>
              <a:rPr lang="en-US" dirty="0" smtClean="0"/>
              <a:t> de </a:t>
            </a:r>
            <a:r>
              <a:rPr lang="en-US" dirty="0" err="1" smtClean="0"/>
              <a:t>descenso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mas </a:t>
            </a:r>
            <a:r>
              <a:rPr lang="en-US" dirty="0" err="1" smtClean="0"/>
              <a:t>altas</a:t>
            </a:r>
            <a:r>
              <a:rPr lang="en-US" dirty="0" smtClean="0"/>
              <a:t> del </a:t>
            </a:r>
            <a:r>
              <a:rPr lang="en-US" dirty="0" err="1" smtClean="0"/>
              <a:t>pais</a:t>
            </a:r>
            <a:endParaRPr lang="en-US" dirty="0" smtClean="0"/>
          </a:p>
          <a:p>
            <a:pPr algn="just"/>
            <a:r>
              <a:rPr lang="en-US" dirty="0" err="1" smtClean="0"/>
              <a:t>Pero</a:t>
            </a:r>
            <a:r>
              <a:rPr lang="en-US" dirty="0" smtClean="0"/>
              <a:t> la </a:t>
            </a:r>
            <a:r>
              <a:rPr lang="en-US" dirty="0" err="1" smtClean="0"/>
              <a:t>movilidad</a:t>
            </a:r>
            <a:r>
              <a:rPr lang="en-US" dirty="0" smtClean="0"/>
              <a:t> en </a:t>
            </a:r>
            <a:r>
              <a:rPr lang="en-US" dirty="0" err="1" smtClean="0"/>
              <a:t>ingresos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otra</a:t>
            </a:r>
            <a:r>
              <a:rPr lang="en-US" dirty="0" smtClean="0"/>
              <a:t> </a:t>
            </a:r>
            <a:r>
              <a:rPr lang="en-US" dirty="0" err="1" smtClean="0"/>
              <a:t>historia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0199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Movilidad</a:t>
            </a:r>
            <a:r>
              <a:rPr lang="en-US" dirty="0" smtClean="0"/>
              <a:t> en </a:t>
            </a:r>
            <a:r>
              <a:rPr lang="en-US" dirty="0" err="1" smtClean="0"/>
              <a:t>ingresos</a:t>
            </a:r>
            <a:r>
              <a:rPr lang="en-US" dirty="0" smtClean="0"/>
              <a:t>..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En Bogotá, </a:t>
            </a:r>
            <a:r>
              <a:rPr lang="en-US" dirty="0" err="1" smtClean="0"/>
              <a:t>existen</a:t>
            </a:r>
            <a:r>
              <a:rPr lang="en-US" dirty="0" smtClean="0"/>
              <a:t> los </a:t>
            </a:r>
            <a:r>
              <a:rPr lang="en-US" dirty="0" err="1" smtClean="0"/>
              <a:t>peores</a:t>
            </a:r>
            <a:r>
              <a:rPr lang="en-US" dirty="0" smtClean="0"/>
              <a:t> </a:t>
            </a:r>
            <a:r>
              <a:rPr lang="en-US" dirty="0" err="1" smtClean="0"/>
              <a:t>niveles</a:t>
            </a:r>
            <a:r>
              <a:rPr lang="en-US" dirty="0" smtClean="0"/>
              <a:t> de </a:t>
            </a:r>
            <a:r>
              <a:rPr lang="en-US" dirty="0" err="1" smtClean="0"/>
              <a:t>movilidad</a:t>
            </a:r>
            <a:r>
              <a:rPr lang="en-US" dirty="0" smtClean="0"/>
              <a:t> social en </a:t>
            </a:r>
            <a:r>
              <a:rPr lang="en-US" dirty="0" err="1" smtClean="0"/>
              <a:t>materia</a:t>
            </a:r>
            <a:r>
              <a:rPr lang="en-US" dirty="0" smtClean="0"/>
              <a:t> de </a:t>
            </a:r>
            <a:r>
              <a:rPr lang="en-US" dirty="0" err="1" smtClean="0"/>
              <a:t>ingreso</a:t>
            </a:r>
            <a:r>
              <a:rPr lang="en-US" dirty="0" smtClean="0"/>
              <a:t>, </a:t>
            </a:r>
            <a:r>
              <a:rPr lang="en-US" dirty="0" err="1" smtClean="0"/>
              <a:t>debido</a:t>
            </a:r>
            <a:r>
              <a:rPr lang="en-US" dirty="0" smtClean="0"/>
              <a:t> a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restricciones</a:t>
            </a:r>
            <a:r>
              <a:rPr lang="en-US" dirty="0" smtClean="0"/>
              <a:t> del </a:t>
            </a:r>
            <a:r>
              <a:rPr lang="en-US" dirty="0" err="1" smtClean="0"/>
              <a:t>estado</a:t>
            </a:r>
            <a:r>
              <a:rPr lang="en-US" dirty="0" smtClean="0"/>
              <a:t> “</a:t>
            </a:r>
            <a:r>
              <a:rPr lang="en-US" dirty="0" err="1" smtClean="0"/>
              <a:t>ingreso</a:t>
            </a:r>
            <a:r>
              <a:rPr lang="en-US" dirty="0" smtClean="0"/>
              <a:t> alto”.</a:t>
            </a:r>
          </a:p>
          <a:p>
            <a:pPr algn="just"/>
            <a:r>
              <a:rPr lang="en-US" dirty="0" smtClean="0"/>
              <a:t>La Region Caribe le </a:t>
            </a:r>
            <a:r>
              <a:rPr lang="en-US" dirty="0" err="1" smtClean="0"/>
              <a:t>sigue</a:t>
            </a:r>
            <a:r>
              <a:rPr lang="en-US" dirty="0" smtClean="0"/>
              <a:t>, </a:t>
            </a:r>
            <a:r>
              <a:rPr lang="en-US" dirty="0" err="1" smtClean="0"/>
              <a:t>pero</a:t>
            </a:r>
            <a:r>
              <a:rPr lang="en-US" dirty="0" smtClean="0"/>
              <a:t> </a:t>
            </a:r>
            <a:r>
              <a:rPr lang="en-US" dirty="0" err="1" smtClean="0"/>
              <a:t>tiene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mayor </a:t>
            </a:r>
            <a:r>
              <a:rPr lang="en-US" dirty="0" err="1" smtClean="0"/>
              <a:t>rigidez</a:t>
            </a:r>
            <a:r>
              <a:rPr lang="en-US" dirty="0" smtClean="0"/>
              <a:t> en </a:t>
            </a:r>
            <a:r>
              <a:rPr lang="en-US" dirty="0" err="1" smtClean="0"/>
              <a:t>ingreso</a:t>
            </a:r>
            <a:r>
              <a:rPr lang="en-US" dirty="0" smtClean="0"/>
              <a:t> </a:t>
            </a:r>
            <a:r>
              <a:rPr lang="en-US" dirty="0" err="1" smtClean="0"/>
              <a:t>bajo</a:t>
            </a:r>
            <a:r>
              <a:rPr lang="en-US" dirty="0" smtClean="0"/>
              <a:t>. </a:t>
            </a:r>
          </a:p>
          <a:p>
            <a:pPr algn="just"/>
            <a:r>
              <a:rPr lang="en-US" dirty="0" smtClean="0"/>
              <a:t>En Bogotá los padres </a:t>
            </a:r>
            <a:r>
              <a:rPr lang="en-US" dirty="0" err="1" smtClean="0"/>
              <a:t>reproducen</a:t>
            </a:r>
            <a:r>
              <a:rPr lang="en-US" dirty="0" smtClean="0"/>
              <a:t> la </a:t>
            </a:r>
            <a:r>
              <a:rPr lang="en-US" dirty="0" err="1" smtClean="0"/>
              <a:t>clase</a:t>
            </a:r>
            <a:r>
              <a:rPr lang="en-US" dirty="0" smtClean="0"/>
              <a:t> de mayor status. Las </a:t>
            </a:r>
            <a:r>
              <a:rPr lang="en-US" dirty="0" err="1" smtClean="0"/>
              <a:t>disparidades</a:t>
            </a:r>
            <a:r>
              <a:rPr lang="en-US" dirty="0" smtClean="0"/>
              <a:t> </a:t>
            </a:r>
            <a:r>
              <a:rPr lang="en-US" dirty="0" err="1" smtClean="0"/>
              <a:t>regionales</a:t>
            </a:r>
            <a:r>
              <a:rPr lang="en-US" dirty="0" smtClean="0"/>
              <a:t> en </a:t>
            </a:r>
            <a:r>
              <a:rPr lang="en-US" dirty="0" err="1" smtClean="0"/>
              <a:t>educacion</a:t>
            </a:r>
            <a:r>
              <a:rPr lang="en-US" dirty="0" smtClean="0"/>
              <a:t> son </a:t>
            </a:r>
            <a:r>
              <a:rPr lang="en-US" dirty="0" err="1" smtClean="0"/>
              <a:t>menores</a:t>
            </a:r>
            <a:r>
              <a:rPr lang="en-US" dirty="0" smtClean="0"/>
              <a:t> (22%), en </a:t>
            </a:r>
            <a:r>
              <a:rPr lang="en-US" dirty="0" err="1" smtClean="0"/>
              <a:t>ingresos</a:t>
            </a:r>
            <a:r>
              <a:rPr lang="en-US" dirty="0" smtClean="0"/>
              <a:t> (60%) y en </a:t>
            </a:r>
            <a:r>
              <a:rPr lang="en-US" dirty="0" err="1" smtClean="0"/>
              <a:t>ocupación</a:t>
            </a:r>
            <a:r>
              <a:rPr lang="en-US" dirty="0" smtClean="0"/>
              <a:t> </a:t>
            </a:r>
            <a:r>
              <a:rPr lang="en-US" dirty="0" err="1" smtClean="0"/>
              <a:t>mayores</a:t>
            </a:r>
            <a:r>
              <a:rPr lang="en-US" dirty="0" smtClean="0"/>
              <a:t> (162%).</a:t>
            </a:r>
          </a:p>
          <a:p>
            <a:pPr algn="just"/>
            <a:r>
              <a:rPr lang="en-US" dirty="0" smtClean="0"/>
              <a:t>En el </a:t>
            </a:r>
            <a:r>
              <a:rPr lang="en-US" dirty="0" err="1" smtClean="0"/>
              <a:t>país</a:t>
            </a:r>
            <a:r>
              <a:rPr lang="en-US" dirty="0" smtClean="0"/>
              <a:t> la </a:t>
            </a:r>
            <a:r>
              <a:rPr lang="en-US" dirty="0" err="1" smtClean="0"/>
              <a:t>movilidad</a:t>
            </a:r>
            <a:r>
              <a:rPr lang="en-US" dirty="0" smtClean="0"/>
              <a:t> en </a:t>
            </a:r>
            <a:r>
              <a:rPr lang="en-US" dirty="0" err="1" smtClean="0"/>
              <a:t>ingresos</a:t>
            </a:r>
            <a:r>
              <a:rPr lang="en-US" dirty="0" smtClean="0"/>
              <a:t> y </a:t>
            </a:r>
            <a:r>
              <a:rPr lang="en-US" dirty="0" err="1" smtClean="0"/>
              <a:t>ocupación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mas </a:t>
            </a:r>
            <a:r>
              <a:rPr lang="en-US" dirty="0" err="1" smtClean="0"/>
              <a:t>baja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en </a:t>
            </a:r>
            <a:r>
              <a:rPr lang="en-US" dirty="0" err="1" smtClean="0"/>
              <a:t>educación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719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 </a:t>
            </a:r>
            <a:r>
              <a:rPr lang="en-US" dirty="0" err="1" smtClean="0"/>
              <a:t>sintesis</a:t>
            </a:r>
            <a:r>
              <a:rPr lang="en-US" dirty="0" smtClean="0"/>
              <a:t>,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 smtClean="0"/>
              <a:t>Contra lo </a:t>
            </a:r>
            <a:r>
              <a:rPr lang="en-US" dirty="0" err="1" smtClean="0"/>
              <a:t>que</a:t>
            </a:r>
            <a:r>
              <a:rPr lang="en-US" dirty="0" smtClean="0"/>
              <a:t> se </a:t>
            </a:r>
            <a:r>
              <a:rPr lang="en-US" dirty="0" err="1" smtClean="0"/>
              <a:t>cree</a:t>
            </a:r>
            <a:r>
              <a:rPr lang="en-US" dirty="0" smtClean="0"/>
              <a:t>,</a:t>
            </a:r>
          </a:p>
          <a:p>
            <a:pPr algn="just"/>
            <a:r>
              <a:rPr lang="en-US" dirty="0" smtClean="0"/>
              <a:t>La </a:t>
            </a:r>
            <a:r>
              <a:rPr lang="en-US" dirty="0" err="1" smtClean="0"/>
              <a:t>estructura</a:t>
            </a:r>
            <a:r>
              <a:rPr lang="en-US" dirty="0" smtClean="0"/>
              <a:t> social </a:t>
            </a:r>
            <a:r>
              <a:rPr lang="en-US" dirty="0" err="1" smtClean="0"/>
              <a:t>colombiana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magnifica</a:t>
            </a:r>
            <a:r>
              <a:rPr lang="en-US" dirty="0" smtClean="0"/>
              <a:t> la </a:t>
            </a:r>
            <a:r>
              <a:rPr lang="en-US" dirty="0" err="1" smtClean="0"/>
              <a:t>riqueza</a:t>
            </a:r>
            <a:r>
              <a:rPr lang="en-US" dirty="0" smtClean="0"/>
              <a:t>, el </a:t>
            </a:r>
            <a:r>
              <a:rPr lang="en-US" dirty="0" err="1" smtClean="0"/>
              <a:t>poder</a:t>
            </a:r>
            <a:r>
              <a:rPr lang="en-US" dirty="0" smtClean="0"/>
              <a:t> y el </a:t>
            </a:r>
            <a:r>
              <a:rPr lang="en-US" dirty="0" err="1" smtClean="0"/>
              <a:t>prestigio</a:t>
            </a:r>
            <a:endParaRPr lang="en-US" dirty="0"/>
          </a:p>
          <a:p>
            <a:pPr algn="just"/>
            <a:r>
              <a:rPr lang="en-US" dirty="0" smtClean="0"/>
              <a:t>La </a:t>
            </a:r>
            <a:r>
              <a:rPr lang="en-US" dirty="0" err="1" smtClean="0"/>
              <a:t>educación</a:t>
            </a:r>
            <a:r>
              <a:rPr lang="en-US" dirty="0" smtClean="0"/>
              <a:t> no </a:t>
            </a:r>
            <a:r>
              <a:rPr lang="en-US" dirty="0" err="1" smtClean="0"/>
              <a:t>logra</a:t>
            </a:r>
            <a:r>
              <a:rPr lang="en-US" dirty="0" smtClean="0"/>
              <a:t> </a:t>
            </a:r>
            <a:r>
              <a:rPr lang="en-US" dirty="0" err="1" smtClean="0"/>
              <a:t>avances</a:t>
            </a:r>
            <a:r>
              <a:rPr lang="en-US" dirty="0" smtClean="0"/>
              <a:t> </a:t>
            </a:r>
            <a:r>
              <a:rPr lang="en-US" dirty="0" err="1" smtClean="0"/>
              <a:t>importantes</a:t>
            </a:r>
            <a:r>
              <a:rPr lang="en-US" dirty="0" smtClean="0"/>
              <a:t> en </a:t>
            </a:r>
            <a:r>
              <a:rPr lang="en-US" dirty="0" err="1" smtClean="0"/>
              <a:t>ingreso</a:t>
            </a:r>
            <a:r>
              <a:rPr lang="en-US" dirty="0" smtClean="0"/>
              <a:t> o </a:t>
            </a:r>
            <a:r>
              <a:rPr lang="en-US" dirty="0" err="1" smtClean="0"/>
              <a:t>posicion</a:t>
            </a:r>
            <a:r>
              <a:rPr lang="en-US" dirty="0" smtClean="0"/>
              <a:t> </a:t>
            </a:r>
            <a:r>
              <a:rPr lang="en-US" dirty="0" err="1" smtClean="0"/>
              <a:t>laboral</a:t>
            </a:r>
            <a:r>
              <a:rPr lang="en-US" dirty="0"/>
              <a:t> </a:t>
            </a:r>
            <a:r>
              <a:rPr lang="en-US" dirty="0" smtClean="0"/>
              <a:t>en </a:t>
            </a:r>
            <a:r>
              <a:rPr lang="en-US" dirty="0" err="1" smtClean="0"/>
              <a:t>terminos</a:t>
            </a:r>
            <a:r>
              <a:rPr lang="en-US" dirty="0" smtClean="0"/>
              <a:t> de </a:t>
            </a:r>
            <a:r>
              <a:rPr lang="en-US" dirty="0" err="1" smtClean="0"/>
              <a:t>movilidad</a:t>
            </a:r>
            <a:r>
              <a:rPr lang="en-US" dirty="0" smtClean="0"/>
              <a:t> vertical.</a:t>
            </a:r>
          </a:p>
          <a:p>
            <a:pPr algn="just"/>
            <a:r>
              <a:rPr lang="en-US" dirty="0" smtClean="0"/>
              <a:t>En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regiones</a:t>
            </a:r>
            <a:r>
              <a:rPr lang="en-US" dirty="0" smtClean="0"/>
              <a:t> mas </a:t>
            </a:r>
            <a:r>
              <a:rPr lang="en-US" dirty="0" err="1" smtClean="0"/>
              <a:t>pobres</a:t>
            </a:r>
            <a:r>
              <a:rPr lang="en-US" dirty="0" smtClean="0"/>
              <a:t>, la </a:t>
            </a:r>
            <a:r>
              <a:rPr lang="en-US" dirty="0" err="1" smtClean="0"/>
              <a:t>movilidad</a:t>
            </a:r>
            <a:r>
              <a:rPr lang="en-US" dirty="0" smtClean="0"/>
              <a:t> </a:t>
            </a:r>
            <a:r>
              <a:rPr lang="en-US" dirty="0" err="1" smtClean="0"/>
              <a:t>economica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mucho </a:t>
            </a:r>
            <a:r>
              <a:rPr lang="en-US" dirty="0" err="1" smtClean="0"/>
              <a:t>menor</a:t>
            </a:r>
            <a:r>
              <a:rPr lang="en-US" dirty="0" smtClean="0"/>
              <a:t> </a:t>
            </a:r>
            <a:r>
              <a:rPr lang="en-US" dirty="0" err="1" smtClean="0"/>
              <a:t>frente</a:t>
            </a:r>
            <a:r>
              <a:rPr lang="en-US" dirty="0" smtClean="0"/>
              <a:t> a la </a:t>
            </a:r>
            <a:r>
              <a:rPr lang="en-US" dirty="0" err="1" smtClean="0"/>
              <a:t>educativa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Las </a:t>
            </a:r>
            <a:r>
              <a:rPr lang="en-US" dirty="0" err="1" smtClean="0"/>
              <a:t>estrategias</a:t>
            </a:r>
            <a:r>
              <a:rPr lang="en-US" dirty="0" smtClean="0"/>
              <a:t> </a:t>
            </a:r>
            <a:r>
              <a:rPr lang="en-US" dirty="0" err="1" smtClean="0"/>
              <a:t>deben</a:t>
            </a:r>
            <a:r>
              <a:rPr lang="en-US" dirty="0" smtClean="0"/>
              <a:t> </a:t>
            </a:r>
            <a:r>
              <a:rPr lang="en-US" dirty="0" err="1" smtClean="0"/>
              <a:t>tambien</a:t>
            </a:r>
            <a:r>
              <a:rPr lang="en-US" dirty="0" smtClean="0"/>
              <a:t> </a:t>
            </a:r>
            <a:r>
              <a:rPr lang="en-US" dirty="0" err="1" smtClean="0"/>
              <a:t>centrarse</a:t>
            </a:r>
            <a:r>
              <a:rPr lang="en-US" dirty="0" smtClean="0"/>
              <a:t> en el area </a:t>
            </a:r>
            <a:r>
              <a:rPr lang="en-US" dirty="0" err="1" smtClean="0"/>
              <a:t>productiva</a:t>
            </a:r>
            <a:r>
              <a:rPr lang="en-US" dirty="0" smtClean="0"/>
              <a:t> en los </a:t>
            </a:r>
            <a:r>
              <a:rPr lang="en-US" dirty="0" err="1" smtClean="0"/>
              <a:t>territorios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garantizar</a:t>
            </a:r>
            <a:r>
              <a:rPr lang="en-US" dirty="0" smtClean="0"/>
              <a:t> el </a:t>
            </a:r>
            <a:r>
              <a:rPr lang="en-US" dirty="0" err="1" smtClean="0"/>
              <a:t>empleo</a:t>
            </a:r>
            <a:r>
              <a:rPr lang="en-US" dirty="0" smtClean="0"/>
              <a:t> de la </a:t>
            </a:r>
            <a:r>
              <a:rPr lang="en-US" dirty="0" err="1" smtClean="0"/>
              <a:t>poblacion</a:t>
            </a:r>
            <a:r>
              <a:rPr lang="en-US" dirty="0" smtClean="0"/>
              <a:t> mas </a:t>
            </a:r>
            <a:r>
              <a:rPr lang="en-US" dirty="0" err="1" smtClean="0"/>
              <a:t>educada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6698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510</Words>
  <Application>Microsoft Macintosh PowerPoint</Application>
  <PresentationFormat>Presentación en pantalla 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Movilidad Social en las Regiones: La Educación no lo es todo</vt:lpstr>
      <vt:lpstr>Introduccion</vt:lpstr>
      <vt:lpstr>Pero…</vt:lpstr>
      <vt:lpstr>La respuesta…</vt:lpstr>
      <vt:lpstr>La evidencia empirica</vt:lpstr>
      <vt:lpstr>Movilidad en ingresos..</vt:lpstr>
      <vt:lpstr>En sintesis,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coordgprensa</dc:creator>
  <cp:lastModifiedBy>Jairo Parada</cp:lastModifiedBy>
  <cp:revision>11</cp:revision>
  <dcterms:created xsi:type="dcterms:W3CDTF">2017-01-25T15:40:34Z</dcterms:created>
  <dcterms:modified xsi:type="dcterms:W3CDTF">2018-04-12T02:25:46Z</dcterms:modified>
</cp:coreProperties>
</file>