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rts/chart1.xml" ContentType="application/vnd.openxmlformats-officedocument.drawingml.chart+xml"/>
  <Override PartName="/ppt/charts/chart2.xml" ContentType="application/vnd.openxmlformats-officedocument.drawingml.chart+xml"/>
  <Override PartName="/ppt/charts/chart3.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349" r:id="rId2"/>
    <p:sldId id="387" r:id="rId3"/>
    <p:sldId id="388" r:id="rId4"/>
    <p:sldId id="361" r:id="rId5"/>
    <p:sldId id="385" r:id="rId6"/>
    <p:sldId id="365" r:id="rId7"/>
    <p:sldId id="366" r:id="rId8"/>
    <p:sldId id="386" r:id="rId9"/>
    <p:sldId id="354" r:id="rId10"/>
    <p:sldId id="384" r:id="rId11"/>
    <p:sldId id="327" r:id="rId12"/>
    <p:sldId id="368" r:id="rId13"/>
    <p:sldId id="372" r:id="rId14"/>
    <p:sldId id="373" r:id="rId15"/>
    <p:sldId id="374" r:id="rId16"/>
    <p:sldId id="382" r:id="rId17"/>
    <p:sldId id="376" r:id="rId18"/>
    <p:sldId id="378" r:id="rId19"/>
    <p:sldId id="380" r:id="rId20"/>
  </p:sldIdLst>
  <p:sldSz cx="9144000" cy="6858000" type="screen4x3"/>
  <p:notesSz cx="6858000" cy="9144000"/>
  <p:defaultText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A8C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7DF18680-E054-41AD-8BC1-D1AEF772440D}" styleName="Estilo medio 2 - Énfasis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912" autoAdjust="0"/>
    <p:restoredTop sz="94660"/>
  </p:normalViewPr>
  <p:slideViewPr>
    <p:cSldViewPr>
      <p:cViewPr varScale="1">
        <p:scale>
          <a:sx n="84" d="100"/>
          <a:sy n="84" d="100"/>
        </p:scale>
        <p:origin x="758" y="8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charts/_rels/chart1.xml.rels><?xml version="1.0" encoding="UTF-8" standalone="yes"?>
<Relationships xmlns="http://schemas.openxmlformats.org/package/2006/relationships"><Relationship Id="rId1" Type="http://schemas.openxmlformats.org/officeDocument/2006/relationships/oleObject" Target="file:///C:\Users\gn.paez145\Desktop\Final%20Movilidad\Tablas_y_Gr&#225;ficas.xlsx" TargetMode="External"/></Relationships>
</file>

<file path=ppt/charts/_rels/chart2.xml.rels><?xml version="1.0" encoding="UTF-8" standalone="yes"?>
<Relationships xmlns="http://schemas.openxmlformats.org/package/2006/relationships"><Relationship Id="rId1" Type="http://schemas.openxmlformats.org/officeDocument/2006/relationships/oleObject" Target="file:///C:\Users\gn.paez145\Desktop\Final%20Movilidad\Tablas_y_Gr&#225;ficas.xlsx" TargetMode="External"/></Relationships>
</file>

<file path=ppt/charts/_rels/chart3.xml.rels><?xml version="1.0" encoding="UTF-8" standalone="yes"?>
<Relationships xmlns="http://schemas.openxmlformats.org/package/2006/relationships"><Relationship Id="rId1" Type="http://schemas.openxmlformats.org/officeDocument/2006/relationships/oleObject" Target="file:///C:\Users\gn.paez145\Desktop\Final%20Movilidad\Tablas_y_Gr&#225;ficas.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s-ES"/>
  <c:roundedCorners val="0"/>
  <mc:AlternateContent xmlns:mc="http://schemas.openxmlformats.org/markup-compatibility/2006">
    <mc:Choice xmlns:c14="http://schemas.microsoft.com/office/drawing/2007/8/2/chart" Requires="c14">
      <c14:style val="101"/>
    </mc:Choice>
    <mc:Fallback>
      <c:style val="1"/>
    </mc:Fallback>
  </mc:AlternateContent>
  <c:chart>
    <c:autoTitleDeleted val="1"/>
    <c:plotArea>
      <c:layout>
        <c:manualLayout>
          <c:layoutTarget val="inner"/>
          <c:xMode val="edge"/>
          <c:yMode val="edge"/>
          <c:x val="0.11874835192341414"/>
          <c:y val="5.4037462915643118E-2"/>
          <c:w val="0.67378373621137144"/>
          <c:h val="0.74153283380035961"/>
        </c:manualLayout>
      </c:layout>
      <c:lineChart>
        <c:grouping val="standard"/>
        <c:varyColors val="0"/>
        <c:ser>
          <c:idx val="0"/>
          <c:order val="0"/>
          <c:tx>
            <c:v>Hijos</c:v>
          </c:tx>
          <c:marker>
            <c:symbol val="none"/>
          </c:marker>
          <c:cat>
            <c:strRef>
              <c:f>'Informacion  Educacion'!$AY$3:$AY$14</c:f>
              <c:strCache>
                <c:ptCount val="12"/>
                <c:pt idx="0">
                  <c:v>Chile</c:v>
                </c:pt>
                <c:pt idx="1">
                  <c:v>55-65</c:v>
                </c:pt>
                <c:pt idx="2">
                  <c:v>40-54</c:v>
                </c:pt>
                <c:pt idx="3">
                  <c:v>25-39</c:v>
                </c:pt>
                <c:pt idx="4">
                  <c:v>Colombia</c:v>
                </c:pt>
                <c:pt idx="5">
                  <c:v>55-65</c:v>
                </c:pt>
                <c:pt idx="6">
                  <c:v>40-54</c:v>
                </c:pt>
                <c:pt idx="7">
                  <c:v>25-39</c:v>
                </c:pt>
                <c:pt idx="8">
                  <c:v>Méjico</c:v>
                </c:pt>
                <c:pt idx="9">
                  <c:v>55-65</c:v>
                </c:pt>
                <c:pt idx="10">
                  <c:v>40-54</c:v>
                </c:pt>
                <c:pt idx="11">
                  <c:v>25-39</c:v>
                </c:pt>
              </c:strCache>
            </c:strRef>
          </c:cat>
          <c:val>
            <c:numRef>
              <c:f>'Informacion  Educacion'!$BA$3:$BA$14</c:f>
              <c:numCache>
                <c:formatCode>General</c:formatCode>
                <c:ptCount val="12"/>
                <c:pt idx="1">
                  <c:v>8.6284259999999993</c:v>
                </c:pt>
                <c:pt idx="2">
                  <c:v>10.490450000000004</c:v>
                </c:pt>
                <c:pt idx="3">
                  <c:v>11.21997</c:v>
                </c:pt>
                <c:pt idx="5">
                  <c:v>5.8884030000000003</c:v>
                </c:pt>
                <c:pt idx="6">
                  <c:v>7.6056090000000003</c:v>
                </c:pt>
                <c:pt idx="7">
                  <c:v>8.6199289999999991</c:v>
                </c:pt>
                <c:pt idx="9">
                  <c:v>5.246272000000002</c:v>
                </c:pt>
                <c:pt idx="10">
                  <c:v>7.490769000000002</c:v>
                </c:pt>
                <c:pt idx="11">
                  <c:v>8.6020180000000011</c:v>
                </c:pt>
              </c:numCache>
            </c:numRef>
          </c:val>
          <c:smooth val="0"/>
          <c:extLst xmlns:c16r2="http://schemas.microsoft.com/office/drawing/2015/06/chart">
            <c:ext xmlns:c16="http://schemas.microsoft.com/office/drawing/2014/chart" uri="{C3380CC4-5D6E-409C-BE32-E72D297353CC}">
              <c16:uniqueId val="{00000000-C3DD-409A-93D7-72CF4C2B1F4D}"/>
            </c:ext>
          </c:extLst>
        </c:ser>
        <c:ser>
          <c:idx val="1"/>
          <c:order val="1"/>
          <c:tx>
            <c:v>Padres</c:v>
          </c:tx>
          <c:spPr>
            <a:ln>
              <a:solidFill>
                <a:schemeClr val="tx1"/>
              </a:solidFill>
              <a:prstDash val="dash"/>
            </a:ln>
          </c:spPr>
          <c:marker>
            <c:symbol val="none"/>
          </c:marker>
          <c:val>
            <c:numRef>
              <c:f>'Informacion  Educacion'!$BA$18:$BA$29</c:f>
              <c:numCache>
                <c:formatCode>General</c:formatCode>
                <c:ptCount val="12"/>
                <c:pt idx="1">
                  <c:v>5.7399069999999996</c:v>
                </c:pt>
                <c:pt idx="2">
                  <c:v>7.1669789999999987</c:v>
                </c:pt>
                <c:pt idx="3">
                  <c:v>8.3373370000000016</c:v>
                </c:pt>
                <c:pt idx="5">
                  <c:v>3.5929979999999997</c:v>
                </c:pt>
                <c:pt idx="6">
                  <c:v>4.2050830000000001</c:v>
                </c:pt>
                <c:pt idx="7">
                  <c:v>5.4268080000000003</c:v>
                </c:pt>
                <c:pt idx="9">
                  <c:v>2.5803300000000009</c:v>
                </c:pt>
                <c:pt idx="10">
                  <c:v>3.6209810000000009</c:v>
                </c:pt>
                <c:pt idx="11">
                  <c:v>4.5694020000000002</c:v>
                </c:pt>
              </c:numCache>
            </c:numRef>
          </c:val>
          <c:smooth val="0"/>
          <c:extLst xmlns:c16r2="http://schemas.microsoft.com/office/drawing/2015/06/chart">
            <c:ext xmlns:c16="http://schemas.microsoft.com/office/drawing/2014/chart" uri="{C3380CC4-5D6E-409C-BE32-E72D297353CC}">
              <c16:uniqueId val="{00000001-C3DD-409A-93D7-72CF4C2B1F4D}"/>
            </c:ext>
          </c:extLst>
        </c:ser>
        <c:dLbls>
          <c:showLegendKey val="0"/>
          <c:showVal val="0"/>
          <c:showCatName val="0"/>
          <c:showSerName val="0"/>
          <c:showPercent val="0"/>
          <c:showBubbleSize val="0"/>
        </c:dLbls>
        <c:smooth val="0"/>
        <c:axId val="-1968041904"/>
        <c:axId val="-1968036464"/>
      </c:lineChart>
      <c:catAx>
        <c:axId val="-1968041904"/>
        <c:scaling>
          <c:orientation val="minMax"/>
        </c:scaling>
        <c:delete val="0"/>
        <c:axPos val="b"/>
        <c:numFmt formatCode="General" sourceLinked="0"/>
        <c:majorTickMark val="out"/>
        <c:minorTickMark val="none"/>
        <c:tickLblPos val="nextTo"/>
        <c:txPr>
          <a:bodyPr/>
          <a:lstStyle/>
          <a:p>
            <a:pPr>
              <a:defRPr sz="1400"/>
            </a:pPr>
            <a:endParaRPr lang="es-CO"/>
          </a:p>
        </c:txPr>
        <c:crossAx val="-1968036464"/>
        <c:crosses val="autoZero"/>
        <c:auto val="1"/>
        <c:lblAlgn val="ctr"/>
        <c:lblOffset val="100"/>
        <c:noMultiLvlLbl val="0"/>
      </c:catAx>
      <c:valAx>
        <c:axId val="-1968036464"/>
        <c:scaling>
          <c:orientation val="minMax"/>
        </c:scaling>
        <c:delete val="0"/>
        <c:axPos val="l"/>
        <c:majorGridlines/>
        <c:title>
          <c:tx>
            <c:rich>
              <a:bodyPr rot="-5400000" vert="horz"/>
              <a:lstStyle/>
              <a:p>
                <a:pPr>
                  <a:defRPr sz="1400" b="0"/>
                </a:pPr>
                <a:r>
                  <a:rPr lang="es-CO" sz="1400" b="0"/>
                  <a:t>Años de Educación</a:t>
                </a:r>
              </a:p>
            </c:rich>
          </c:tx>
          <c:overlay val="0"/>
        </c:title>
        <c:numFmt formatCode="General" sourceLinked="1"/>
        <c:majorTickMark val="out"/>
        <c:minorTickMark val="none"/>
        <c:tickLblPos val="nextTo"/>
        <c:txPr>
          <a:bodyPr/>
          <a:lstStyle/>
          <a:p>
            <a:pPr>
              <a:defRPr sz="1400"/>
            </a:pPr>
            <a:endParaRPr lang="es-CO"/>
          </a:p>
        </c:txPr>
        <c:crossAx val="-1968041904"/>
        <c:crosses val="autoZero"/>
        <c:crossBetween val="between"/>
      </c:valAx>
    </c:plotArea>
    <c:legend>
      <c:legendPos val="r"/>
      <c:overlay val="0"/>
      <c:txPr>
        <a:bodyPr/>
        <a:lstStyle/>
        <a:p>
          <a:pPr>
            <a:defRPr sz="1600"/>
          </a:pPr>
          <a:endParaRPr lang="es-CO"/>
        </a:p>
      </c:txPr>
    </c:legend>
    <c:plotVisOnly val="1"/>
    <c:dispBlanksAs val="gap"/>
    <c:showDLblsOverMax val="0"/>
  </c:chart>
  <c:spPr>
    <a:ln w="28575">
      <a:solidFill>
        <a:srgbClr val="00B0F0"/>
      </a:solidFill>
    </a:ln>
  </c:sp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lineChart>
        <c:grouping val="standard"/>
        <c:varyColors val="0"/>
        <c:ser>
          <c:idx val="0"/>
          <c:order val="0"/>
          <c:tx>
            <c:v>5% del estimador</c:v>
          </c:tx>
          <c:spPr>
            <a:ln w="12700">
              <a:solidFill>
                <a:prstClr val="black"/>
              </a:solidFill>
              <a:prstDash val="dash"/>
            </a:ln>
          </c:spPr>
          <c:marker>
            <c:symbol val="none"/>
          </c:marker>
          <c:cat>
            <c:strRef>
              <c:f>'Regresion de Educacion'!$AS$9:$AS$20</c:f>
              <c:strCache>
                <c:ptCount val="12"/>
                <c:pt idx="0">
                  <c:v>Chile</c:v>
                </c:pt>
                <c:pt idx="1">
                  <c:v>55-65</c:v>
                </c:pt>
                <c:pt idx="2">
                  <c:v>40-54</c:v>
                </c:pt>
                <c:pt idx="3">
                  <c:v>25-39</c:v>
                </c:pt>
                <c:pt idx="4">
                  <c:v>Colombia</c:v>
                </c:pt>
                <c:pt idx="5">
                  <c:v>55-65</c:v>
                </c:pt>
                <c:pt idx="6">
                  <c:v>40-54</c:v>
                </c:pt>
                <c:pt idx="7">
                  <c:v>25-39</c:v>
                </c:pt>
                <c:pt idx="8">
                  <c:v>Méjico</c:v>
                </c:pt>
                <c:pt idx="9">
                  <c:v>55-65</c:v>
                </c:pt>
                <c:pt idx="10">
                  <c:v>40-54</c:v>
                </c:pt>
                <c:pt idx="11">
                  <c:v>25-39</c:v>
                </c:pt>
              </c:strCache>
            </c:strRef>
          </c:cat>
          <c:val>
            <c:numRef>
              <c:f>'Regresion de Educacion'!$AT$9:$AT$20</c:f>
              <c:numCache>
                <c:formatCode>General</c:formatCode>
                <c:ptCount val="12"/>
                <c:pt idx="1">
                  <c:v>0.50327180000000005</c:v>
                </c:pt>
                <c:pt idx="2">
                  <c:v>0.3994195000000002</c:v>
                </c:pt>
                <c:pt idx="3">
                  <c:v>0.39158510000000013</c:v>
                </c:pt>
                <c:pt idx="5">
                  <c:v>0.76138240000000001</c:v>
                </c:pt>
                <c:pt idx="6">
                  <c:v>0.70149799999999973</c:v>
                </c:pt>
                <c:pt idx="7">
                  <c:v>0.62032639999999972</c:v>
                </c:pt>
                <c:pt idx="9">
                  <c:v>0.71500059999999999</c:v>
                </c:pt>
                <c:pt idx="10">
                  <c:v>0.61752770000000001</c:v>
                </c:pt>
                <c:pt idx="11">
                  <c:v>0.44510509999999998</c:v>
                </c:pt>
              </c:numCache>
            </c:numRef>
          </c:val>
          <c:smooth val="0"/>
          <c:extLst xmlns:c16r2="http://schemas.microsoft.com/office/drawing/2015/06/chart">
            <c:ext xmlns:c16="http://schemas.microsoft.com/office/drawing/2014/chart" uri="{C3380CC4-5D6E-409C-BE32-E72D297353CC}">
              <c16:uniqueId val="{00000000-D194-4C42-AC0A-846C5346D97C}"/>
            </c:ext>
          </c:extLst>
        </c:ser>
        <c:ser>
          <c:idx val="1"/>
          <c:order val="1"/>
          <c:tx>
            <c:v>Media</c:v>
          </c:tx>
          <c:spPr>
            <a:ln w="25400">
              <a:solidFill>
                <a:prstClr val="black"/>
              </a:solidFill>
            </a:ln>
          </c:spPr>
          <c:marker>
            <c:symbol val="none"/>
          </c:marker>
          <c:cat>
            <c:strRef>
              <c:f>'Regresion de Educacion'!$AS$9:$AS$20</c:f>
              <c:strCache>
                <c:ptCount val="12"/>
                <c:pt idx="0">
                  <c:v>Chile</c:v>
                </c:pt>
                <c:pt idx="1">
                  <c:v>55-65</c:v>
                </c:pt>
                <c:pt idx="2">
                  <c:v>40-54</c:v>
                </c:pt>
                <c:pt idx="3">
                  <c:v>25-39</c:v>
                </c:pt>
                <c:pt idx="4">
                  <c:v>Colombia</c:v>
                </c:pt>
                <c:pt idx="5">
                  <c:v>55-65</c:v>
                </c:pt>
                <c:pt idx="6">
                  <c:v>40-54</c:v>
                </c:pt>
                <c:pt idx="7">
                  <c:v>25-39</c:v>
                </c:pt>
                <c:pt idx="8">
                  <c:v>Méjico</c:v>
                </c:pt>
                <c:pt idx="9">
                  <c:v>55-65</c:v>
                </c:pt>
                <c:pt idx="10">
                  <c:v>40-54</c:v>
                </c:pt>
                <c:pt idx="11">
                  <c:v>25-39</c:v>
                </c:pt>
              </c:strCache>
            </c:strRef>
          </c:cat>
          <c:val>
            <c:numRef>
              <c:f>'Regresion de Educacion'!$AU$9:$AU$20</c:f>
              <c:numCache>
                <c:formatCode>General</c:formatCode>
                <c:ptCount val="12"/>
                <c:pt idx="1">
                  <c:v>0.54374860000000025</c:v>
                </c:pt>
                <c:pt idx="2">
                  <c:v>0.42620420000000009</c:v>
                </c:pt>
                <c:pt idx="3">
                  <c:v>0.4195267000000002</c:v>
                </c:pt>
                <c:pt idx="5">
                  <c:v>0.87340039999999997</c:v>
                </c:pt>
                <c:pt idx="6">
                  <c:v>0.76890490000000022</c:v>
                </c:pt>
                <c:pt idx="7">
                  <c:v>0.67603820000000026</c:v>
                </c:pt>
                <c:pt idx="9">
                  <c:v>0.76285370000000019</c:v>
                </c:pt>
                <c:pt idx="10">
                  <c:v>0.64770470000000024</c:v>
                </c:pt>
                <c:pt idx="11">
                  <c:v>0.46848880000000021</c:v>
                </c:pt>
              </c:numCache>
            </c:numRef>
          </c:val>
          <c:smooth val="0"/>
          <c:extLst xmlns:c16r2="http://schemas.microsoft.com/office/drawing/2015/06/chart">
            <c:ext xmlns:c16="http://schemas.microsoft.com/office/drawing/2014/chart" uri="{C3380CC4-5D6E-409C-BE32-E72D297353CC}">
              <c16:uniqueId val="{00000001-D194-4C42-AC0A-846C5346D97C}"/>
            </c:ext>
          </c:extLst>
        </c:ser>
        <c:ser>
          <c:idx val="2"/>
          <c:order val="2"/>
          <c:tx>
            <c:v>95% del Estimador</c:v>
          </c:tx>
          <c:spPr>
            <a:ln w="12700">
              <a:solidFill>
                <a:prstClr val="black"/>
              </a:solidFill>
              <a:prstDash val="dashDot"/>
            </a:ln>
          </c:spPr>
          <c:marker>
            <c:symbol val="none"/>
          </c:marker>
          <c:cat>
            <c:strRef>
              <c:f>'Regresion de Educacion'!$AS$9:$AS$20</c:f>
              <c:strCache>
                <c:ptCount val="12"/>
                <c:pt idx="0">
                  <c:v>Chile</c:v>
                </c:pt>
                <c:pt idx="1">
                  <c:v>55-65</c:v>
                </c:pt>
                <c:pt idx="2">
                  <c:v>40-54</c:v>
                </c:pt>
                <c:pt idx="3">
                  <c:v>25-39</c:v>
                </c:pt>
                <c:pt idx="4">
                  <c:v>Colombia</c:v>
                </c:pt>
                <c:pt idx="5">
                  <c:v>55-65</c:v>
                </c:pt>
                <c:pt idx="6">
                  <c:v>40-54</c:v>
                </c:pt>
                <c:pt idx="7">
                  <c:v>25-39</c:v>
                </c:pt>
                <c:pt idx="8">
                  <c:v>Méjico</c:v>
                </c:pt>
                <c:pt idx="9">
                  <c:v>55-65</c:v>
                </c:pt>
                <c:pt idx="10">
                  <c:v>40-54</c:v>
                </c:pt>
                <c:pt idx="11">
                  <c:v>25-39</c:v>
                </c:pt>
              </c:strCache>
            </c:strRef>
          </c:cat>
          <c:val>
            <c:numRef>
              <c:f>'Regresion de Educacion'!$AV$9:$AV$20</c:f>
              <c:numCache>
                <c:formatCode>General</c:formatCode>
                <c:ptCount val="12"/>
                <c:pt idx="1">
                  <c:v>0.58422549999999973</c:v>
                </c:pt>
                <c:pt idx="2">
                  <c:v>0.45298880000000014</c:v>
                </c:pt>
                <c:pt idx="3">
                  <c:v>0.44746840000000015</c:v>
                </c:pt>
                <c:pt idx="5">
                  <c:v>0.98541849999999975</c:v>
                </c:pt>
                <c:pt idx="6">
                  <c:v>0.83631180000000005</c:v>
                </c:pt>
                <c:pt idx="7">
                  <c:v>0.73175000000000023</c:v>
                </c:pt>
                <c:pt idx="9">
                  <c:v>0.8107067</c:v>
                </c:pt>
                <c:pt idx="10">
                  <c:v>0.67788180000000031</c:v>
                </c:pt>
                <c:pt idx="11">
                  <c:v>0.49187250000000027</c:v>
                </c:pt>
              </c:numCache>
            </c:numRef>
          </c:val>
          <c:smooth val="0"/>
          <c:extLst xmlns:c16r2="http://schemas.microsoft.com/office/drawing/2015/06/chart">
            <c:ext xmlns:c16="http://schemas.microsoft.com/office/drawing/2014/chart" uri="{C3380CC4-5D6E-409C-BE32-E72D297353CC}">
              <c16:uniqueId val="{00000002-D194-4C42-AC0A-846C5346D97C}"/>
            </c:ext>
          </c:extLst>
        </c:ser>
        <c:dLbls>
          <c:showLegendKey val="0"/>
          <c:showVal val="0"/>
          <c:showCatName val="0"/>
          <c:showSerName val="0"/>
          <c:showPercent val="0"/>
          <c:showBubbleSize val="0"/>
        </c:dLbls>
        <c:smooth val="0"/>
        <c:axId val="-1968039184"/>
        <c:axId val="-1968030480"/>
      </c:lineChart>
      <c:catAx>
        <c:axId val="-1968039184"/>
        <c:scaling>
          <c:orientation val="minMax"/>
        </c:scaling>
        <c:delete val="0"/>
        <c:axPos val="b"/>
        <c:numFmt formatCode="General" sourceLinked="0"/>
        <c:majorTickMark val="out"/>
        <c:minorTickMark val="none"/>
        <c:tickLblPos val="nextTo"/>
        <c:txPr>
          <a:bodyPr/>
          <a:lstStyle/>
          <a:p>
            <a:pPr>
              <a:defRPr sz="1200"/>
            </a:pPr>
            <a:endParaRPr lang="es-CO"/>
          </a:p>
        </c:txPr>
        <c:crossAx val="-1968030480"/>
        <c:crosses val="autoZero"/>
        <c:auto val="1"/>
        <c:lblAlgn val="ctr"/>
        <c:lblOffset val="100"/>
        <c:noMultiLvlLbl val="0"/>
      </c:catAx>
      <c:valAx>
        <c:axId val="-1968030480"/>
        <c:scaling>
          <c:orientation val="minMax"/>
          <c:max val="1"/>
          <c:min val="0.35000000000000031"/>
        </c:scaling>
        <c:delete val="0"/>
        <c:axPos val="l"/>
        <c:majorGridlines/>
        <c:title>
          <c:tx>
            <c:rich>
              <a:bodyPr rot="-5400000" vert="horz"/>
              <a:lstStyle/>
              <a:p>
                <a:pPr>
                  <a:defRPr sz="1200" b="0"/>
                </a:pPr>
                <a:r>
                  <a:rPr lang="en-US" sz="1200" b="0"/>
                  <a:t>Coeficiente de Educación</a:t>
                </a:r>
              </a:p>
            </c:rich>
          </c:tx>
          <c:overlay val="0"/>
        </c:title>
        <c:numFmt formatCode="General" sourceLinked="1"/>
        <c:majorTickMark val="out"/>
        <c:minorTickMark val="none"/>
        <c:tickLblPos val="nextTo"/>
        <c:txPr>
          <a:bodyPr/>
          <a:lstStyle/>
          <a:p>
            <a:pPr>
              <a:defRPr sz="1200"/>
            </a:pPr>
            <a:endParaRPr lang="es-CO"/>
          </a:p>
        </c:txPr>
        <c:crossAx val="-1968039184"/>
        <c:crosses val="autoZero"/>
        <c:crossBetween val="between"/>
      </c:valAx>
    </c:plotArea>
    <c:legend>
      <c:legendPos val="r"/>
      <c:overlay val="0"/>
      <c:txPr>
        <a:bodyPr/>
        <a:lstStyle/>
        <a:p>
          <a:pPr>
            <a:defRPr sz="1400"/>
          </a:pPr>
          <a:endParaRPr lang="es-CO"/>
        </a:p>
      </c:txPr>
    </c:legend>
    <c:plotVisOnly val="1"/>
    <c:dispBlanksAs val="gap"/>
    <c:showDLblsOverMax val="0"/>
  </c:chart>
  <c:spPr>
    <a:ln w="28575">
      <a:solidFill>
        <a:srgbClr val="00B0F0"/>
      </a:solidFill>
    </a:ln>
  </c:sp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lineChart>
        <c:grouping val="standard"/>
        <c:varyColors val="0"/>
        <c:ser>
          <c:idx val="0"/>
          <c:order val="0"/>
          <c:tx>
            <c:v>5% del Estimador</c:v>
          </c:tx>
          <c:spPr>
            <a:ln w="12700">
              <a:solidFill>
                <a:prstClr val="black"/>
              </a:solidFill>
              <a:prstDash val="dashDot"/>
            </a:ln>
          </c:spPr>
          <c:marker>
            <c:symbol val="none"/>
          </c:marker>
          <c:cat>
            <c:strRef>
              <c:f>'Regresion de Opulencia'!$AQ$17:$AQ$28</c:f>
              <c:strCache>
                <c:ptCount val="12"/>
                <c:pt idx="0">
                  <c:v>Chile</c:v>
                </c:pt>
                <c:pt idx="1">
                  <c:v>55-65</c:v>
                </c:pt>
                <c:pt idx="2">
                  <c:v>40-54</c:v>
                </c:pt>
                <c:pt idx="3">
                  <c:v>25-39</c:v>
                </c:pt>
                <c:pt idx="4">
                  <c:v>Colombia</c:v>
                </c:pt>
                <c:pt idx="5">
                  <c:v>55-65</c:v>
                </c:pt>
                <c:pt idx="6">
                  <c:v>40-54</c:v>
                </c:pt>
                <c:pt idx="7">
                  <c:v>25-39</c:v>
                </c:pt>
                <c:pt idx="8">
                  <c:v>Méjico</c:v>
                </c:pt>
                <c:pt idx="9">
                  <c:v>55-65</c:v>
                </c:pt>
                <c:pt idx="10">
                  <c:v>40-54</c:v>
                </c:pt>
                <c:pt idx="11">
                  <c:v>25-39</c:v>
                </c:pt>
              </c:strCache>
            </c:strRef>
          </c:cat>
          <c:val>
            <c:numRef>
              <c:f>'Regresion de Opulencia'!$AR$17:$AR$28</c:f>
              <c:numCache>
                <c:formatCode>General</c:formatCode>
                <c:ptCount val="12"/>
                <c:pt idx="1">
                  <c:v>0.46220509999999998</c:v>
                </c:pt>
                <c:pt idx="2">
                  <c:v>0.48967570000000016</c:v>
                </c:pt>
                <c:pt idx="3">
                  <c:v>0.51842629999999978</c:v>
                </c:pt>
                <c:pt idx="5">
                  <c:v>0.55281499999999972</c:v>
                </c:pt>
                <c:pt idx="6">
                  <c:v>0.57409390000000005</c:v>
                </c:pt>
                <c:pt idx="7">
                  <c:v>0.56367420000000024</c:v>
                </c:pt>
                <c:pt idx="9">
                  <c:v>0.37567200000000012</c:v>
                </c:pt>
                <c:pt idx="10">
                  <c:v>0.45317730000000001</c:v>
                </c:pt>
                <c:pt idx="11">
                  <c:v>0.50098849999999973</c:v>
                </c:pt>
              </c:numCache>
            </c:numRef>
          </c:val>
          <c:smooth val="0"/>
          <c:extLst xmlns:c16r2="http://schemas.microsoft.com/office/drawing/2015/06/chart">
            <c:ext xmlns:c16="http://schemas.microsoft.com/office/drawing/2014/chart" uri="{C3380CC4-5D6E-409C-BE32-E72D297353CC}">
              <c16:uniqueId val="{00000000-B0A5-4E1C-9A7B-7B4E7C7EA574}"/>
            </c:ext>
          </c:extLst>
        </c:ser>
        <c:ser>
          <c:idx val="1"/>
          <c:order val="1"/>
          <c:tx>
            <c:v>Media</c:v>
          </c:tx>
          <c:spPr>
            <a:ln w="25400">
              <a:solidFill>
                <a:prstClr val="black"/>
              </a:solidFill>
            </a:ln>
          </c:spPr>
          <c:marker>
            <c:symbol val="none"/>
          </c:marker>
          <c:cat>
            <c:strRef>
              <c:f>'Regresion de Opulencia'!$AQ$17:$AQ$28</c:f>
              <c:strCache>
                <c:ptCount val="12"/>
                <c:pt idx="0">
                  <c:v>Chile</c:v>
                </c:pt>
                <c:pt idx="1">
                  <c:v>55-65</c:v>
                </c:pt>
                <c:pt idx="2">
                  <c:v>40-54</c:v>
                </c:pt>
                <c:pt idx="3">
                  <c:v>25-39</c:v>
                </c:pt>
                <c:pt idx="4">
                  <c:v>Colombia</c:v>
                </c:pt>
                <c:pt idx="5">
                  <c:v>55-65</c:v>
                </c:pt>
                <c:pt idx="6">
                  <c:v>40-54</c:v>
                </c:pt>
                <c:pt idx="7">
                  <c:v>25-39</c:v>
                </c:pt>
                <c:pt idx="8">
                  <c:v>Méjico</c:v>
                </c:pt>
                <c:pt idx="9">
                  <c:v>55-65</c:v>
                </c:pt>
                <c:pt idx="10">
                  <c:v>40-54</c:v>
                </c:pt>
                <c:pt idx="11">
                  <c:v>25-39</c:v>
                </c:pt>
              </c:strCache>
            </c:strRef>
          </c:cat>
          <c:val>
            <c:numRef>
              <c:f>'Regresion de Opulencia'!$AS$17:$AS$28</c:f>
              <c:numCache>
                <c:formatCode>General</c:formatCode>
                <c:ptCount val="12"/>
                <c:pt idx="1">
                  <c:v>0.50545119999999977</c:v>
                </c:pt>
                <c:pt idx="2">
                  <c:v>0.51954999999999996</c:v>
                </c:pt>
                <c:pt idx="3">
                  <c:v>0.55298000000000003</c:v>
                </c:pt>
                <c:pt idx="5">
                  <c:v>0.63311360000000005</c:v>
                </c:pt>
                <c:pt idx="6">
                  <c:v>0.62113950000000018</c:v>
                </c:pt>
                <c:pt idx="7">
                  <c:v>0.6114919000000002</c:v>
                </c:pt>
                <c:pt idx="9">
                  <c:v>0.42447800000000013</c:v>
                </c:pt>
                <c:pt idx="10">
                  <c:v>0.48761960000000015</c:v>
                </c:pt>
                <c:pt idx="11">
                  <c:v>0.53323359999999975</c:v>
                </c:pt>
              </c:numCache>
            </c:numRef>
          </c:val>
          <c:smooth val="0"/>
          <c:extLst xmlns:c16r2="http://schemas.microsoft.com/office/drawing/2015/06/chart">
            <c:ext xmlns:c16="http://schemas.microsoft.com/office/drawing/2014/chart" uri="{C3380CC4-5D6E-409C-BE32-E72D297353CC}">
              <c16:uniqueId val="{00000001-B0A5-4E1C-9A7B-7B4E7C7EA574}"/>
            </c:ext>
          </c:extLst>
        </c:ser>
        <c:ser>
          <c:idx val="2"/>
          <c:order val="2"/>
          <c:tx>
            <c:v>95% del Estimador</c:v>
          </c:tx>
          <c:spPr>
            <a:ln w="12700">
              <a:solidFill>
                <a:prstClr val="black"/>
              </a:solidFill>
              <a:prstDash val="dash"/>
            </a:ln>
          </c:spPr>
          <c:marker>
            <c:symbol val="none"/>
          </c:marker>
          <c:cat>
            <c:strRef>
              <c:f>'Regresion de Opulencia'!$AQ$17:$AQ$28</c:f>
              <c:strCache>
                <c:ptCount val="12"/>
                <c:pt idx="0">
                  <c:v>Chile</c:v>
                </c:pt>
                <c:pt idx="1">
                  <c:v>55-65</c:v>
                </c:pt>
                <c:pt idx="2">
                  <c:v>40-54</c:v>
                </c:pt>
                <c:pt idx="3">
                  <c:v>25-39</c:v>
                </c:pt>
                <c:pt idx="4">
                  <c:v>Colombia</c:v>
                </c:pt>
                <c:pt idx="5">
                  <c:v>55-65</c:v>
                </c:pt>
                <c:pt idx="6">
                  <c:v>40-54</c:v>
                </c:pt>
                <c:pt idx="7">
                  <c:v>25-39</c:v>
                </c:pt>
                <c:pt idx="8">
                  <c:v>Méjico</c:v>
                </c:pt>
                <c:pt idx="9">
                  <c:v>55-65</c:v>
                </c:pt>
                <c:pt idx="10">
                  <c:v>40-54</c:v>
                </c:pt>
                <c:pt idx="11">
                  <c:v>25-39</c:v>
                </c:pt>
              </c:strCache>
            </c:strRef>
          </c:cat>
          <c:val>
            <c:numRef>
              <c:f>'Regresion de Opulencia'!$AT$17:$AT$28</c:f>
              <c:numCache>
                <c:formatCode>General</c:formatCode>
                <c:ptCount val="12"/>
                <c:pt idx="1">
                  <c:v>0.54869730000000005</c:v>
                </c:pt>
                <c:pt idx="2">
                  <c:v>0.54942420000000003</c:v>
                </c:pt>
                <c:pt idx="3">
                  <c:v>0.5875336999999996</c:v>
                </c:pt>
                <c:pt idx="5">
                  <c:v>0.71341229999999978</c:v>
                </c:pt>
                <c:pt idx="6">
                  <c:v>0.6681851000000002</c:v>
                </c:pt>
                <c:pt idx="7">
                  <c:v>0.65930950000000021</c:v>
                </c:pt>
                <c:pt idx="9">
                  <c:v>0.47328390000000009</c:v>
                </c:pt>
                <c:pt idx="10">
                  <c:v>0.52206189999999997</c:v>
                </c:pt>
                <c:pt idx="11">
                  <c:v>0.5654787</c:v>
                </c:pt>
              </c:numCache>
            </c:numRef>
          </c:val>
          <c:smooth val="0"/>
          <c:extLst xmlns:c16r2="http://schemas.microsoft.com/office/drawing/2015/06/chart">
            <c:ext xmlns:c16="http://schemas.microsoft.com/office/drawing/2014/chart" uri="{C3380CC4-5D6E-409C-BE32-E72D297353CC}">
              <c16:uniqueId val="{00000002-B0A5-4E1C-9A7B-7B4E7C7EA574}"/>
            </c:ext>
          </c:extLst>
        </c:ser>
        <c:dLbls>
          <c:showLegendKey val="0"/>
          <c:showVal val="0"/>
          <c:showCatName val="0"/>
          <c:showSerName val="0"/>
          <c:showPercent val="0"/>
          <c:showBubbleSize val="0"/>
        </c:dLbls>
        <c:smooth val="0"/>
        <c:axId val="-1968028848"/>
        <c:axId val="-1968040272"/>
      </c:lineChart>
      <c:catAx>
        <c:axId val="-1968028848"/>
        <c:scaling>
          <c:orientation val="minMax"/>
        </c:scaling>
        <c:delete val="0"/>
        <c:axPos val="b"/>
        <c:numFmt formatCode="General" sourceLinked="0"/>
        <c:majorTickMark val="out"/>
        <c:minorTickMark val="none"/>
        <c:tickLblPos val="nextTo"/>
        <c:txPr>
          <a:bodyPr/>
          <a:lstStyle/>
          <a:p>
            <a:pPr>
              <a:defRPr sz="1400"/>
            </a:pPr>
            <a:endParaRPr lang="es-CO"/>
          </a:p>
        </c:txPr>
        <c:crossAx val="-1968040272"/>
        <c:crosses val="autoZero"/>
        <c:auto val="1"/>
        <c:lblAlgn val="ctr"/>
        <c:lblOffset val="100"/>
        <c:noMultiLvlLbl val="0"/>
      </c:catAx>
      <c:valAx>
        <c:axId val="-1968040272"/>
        <c:scaling>
          <c:orientation val="minMax"/>
          <c:max val="1"/>
          <c:min val="0.35000000000000031"/>
        </c:scaling>
        <c:delete val="0"/>
        <c:axPos val="l"/>
        <c:majorGridlines/>
        <c:numFmt formatCode="General" sourceLinked="1"/>
        <c:majorTickMark val="out"/>
        <c:minorTickMark val="none"/>
        <c:tickLblPos val="nextTo"/>
        <c:txPr>
          <a:bodyPr/>
          <a:lstStyle/>
          <a:p>
            <a:pPr>
              <a:defRPr sz="1400"/>
            </a:pPr>
            <a:endParaRPr lang="es-CO"/>
          </a:p>
        </c:txPr>
        <c:crossAx val="-1968028848"/>
        <c:crosses val="autoZero"/>
        <c:crossBetween val="between"/>
      </c:valAx>
    </c:plotArea>
    <c:legend>
      <c:legendPos val="r"/>
      <c:overlay val="0"/>
      <c:txPr>
        <a:bodyPr/>
        <a:lstStyle/>
        <a:p>
          <a:pPr>
            <a:defRPr sz="1200"/>
          </a:pPr>
          <a:endParaRPr lang="es-CO"/>
        </a:p>
      </c:txPr>
    </c:legend>
    <c:plotVisOnly val="1"/>
    <c:dispBlanksAs val="gap"/>
    <c:showDLblsOverMax val="0"/>
  </c:chart>
  <c:spPr>
    <a:ln w="28575">
      <a:solidFill>
        <a:srgbClr val="00B0F0"/>
      </a:solidFill>
    </a:ln>
  </c:spPr>
  <c:externalData r:id="rId1">
    <c:autoUpdate val="0"/>
  </c:externalData>
</c:chartSpace>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CO"/>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CO"/>
          </a:p>
        </p:txBody>
      </p:sp>
      <p:sp>
        <p:nvSpPr>
          <p:cNvPr id="4" name="3 Marcador de fecha"/>
          <p:cNvSpPr>
            <a:spLocks noGrp="1"/>
          </p:cNvSpPr>
          <p:nvPr>
            <p:ph type="dt" sz="half" idx="10"/>
          </p:nvPr>
        </p:nvSpPr>
        <p:spPr/>
        <p:txBody>
          <a:bodyPr/>
          <a:lstStyle/>
          <a:p>
            <a:fld id="{9E09D249-938A-434B-8E12-675371D53384}" type="datetimeFigureOut">
              <a:rPr lang="es-CO" smtClean="0"/>
              <a:pPr/>
              <a:t>13/04/2018</a:t>
            </a:fld>
            <a:endParaRPr lang="es-CO"/>
          </a:p>
        </p:txBody>
      </p:sp>
      <p:sp>
        <p:nvSpPr>
          <p:cNvPr id="5" name="4 Marcador de pie de página"/>
          <p:cNvSpPr>
            <a:spLocks noGrp="1"/>
          </p:cNvSpPr>
          <p:nvPr>
            <p:ph type="ftr" sz="quarter" idx="11"/>
          </p:nvPr>
        </p:nvSpPr>
        <p:spPr/>
        <p:txBody>
          <a:bodyPr/>
          <a:lstStyle/>
          <a:p>
            <a:endParaRPr lang="es-CO"/>
          </a:p>
        </p:txBody>
      </p:sp>
      <p:sp>
        <p:nvSpPr>
          <p:cNvPr id="6" name="5 Marcador de número de diapositiva"/>
          <p:cNvSpPr>
            <a:spLocks noGrp="1"/>
          </p:cNvSpPr>
          <p:nvPr>
            <p:ph type="sldNum" sz="quarter" idx="12"/>
          </p:nvPr>
        </p:nvSpPr>
        <p:spPr/>
        <p:txBody>
          <a:bodyPr/>
          <a:lstStyle/>
          <a:p>
            <a:fld id="{10BA6B53-4A23-4D0B-A652-721DD93A81BB}" type="slidenum">
              <a:rPr lang="es-CO" smtClean="0"/>
              <a:pPr/>
              <a:t>‹Nº›</a:t>
            </a:fld>
            <a:endParaRPr lang="es-CO"/>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CO"/>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4" name="3 Marcador de fecha"/>
          <p:cNvSpPr>
            <a:spLocks noGrp="1"/>
          </p:cNvSpPr>
          <p:nvPr>
            <p:ph type="dt" sz="half" idx="10"/>
          </p:nvPr>
        </p:nvSpPr>
        <p:spPr/>
        <p:txBody>
          <a:bodyPr/>
          <a:lstStyle/>
          <a:p>
            <a:fld id="{9E09D249-938A-434B-8E12-675371D53384}" type="datetimeFigureOut">
              <a:rPr lang="es-CO" smtClean="0"/>
              <a:pPr/>
              <a:t>13/04/2018</a:t>
            </a:fld>
            <a:endParaRPr lang="es-CO"/>
          </a:p>
        </p:txBody>
      </p:sp>
      <p:sp>
        <p:nvSpPr>
          <p:cNvPr id="5" name="4 Marcador de pie de página"/>
          <p:cNvSpPr>
            <a:spLocks noGrp="1"/>
          </p:cNvSpPr>
          <p:nvPr>
            <p:ph type="ftr" sz="quarter" idx="11"/>
          </p:nvPr>
        </p:nvSpPr>
        <p:spPr/>
        <p:txBody>
          <a:bodyPr/>
          <a:lstStyle/>
          <a:p>
            <a:endParaRPr lang="es-CO"/>
          </a:p>
        </p:txBody>
      </p:sp>
      <p:sp>
        <p:nvSpPr>
          <p:cNvPr id="6" name="5 Marcador de número de diapositiva"/>
          <p:cNvSpPr>
            <a:spLocks noGrp="1"/>
          </p:cNvSpPr>
          <p:nvPr>
            <p:ph type="sldNum" sz="quarter" idx="12"/>
          </p:nvPr>
        </p:nvSpPr>
        <p:spPr/>
        <p:txBody>
          <a:bodyPr/>
          <a:lstStyle/>
          <a:p>
            <a:fld id="{10BA6B53-4A23-4D0B-A652-721DD93A81BB}" type="slidenum">
              <a:rPr lang="es-CO" smtClean="0"/>
              <a:pPr/>
              <a:t>‹Nº›</a:t>
            </a:fld>
            <a:endParaRPr lang="es-CO"/>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CO"/>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4" name="3 Marcador de fecha"/>
          <p:cNvSpPr>
            <a:spLocks noGrp="1"/>
          </p:cNvSpPr>
          <p:nvPr>
            <p:ph type="dt" sz="half" idx="10"/>
          </p:nvPr>
        </p:nvSpPr>
        <p:spPr/>
        <p:txBody>
          <a:bodyPr/>
          <a:lstStyle/>
          <a:p>
            <a:fld id="{9E09D249-938A-434B-8E12-675371D53384}" type="datetimeFigureOut">
              <a:rPr lang="es-CO" smtClean="0"/>
              <a:pPr/>
              <a:t>13/04/2018</a:t>
            </a:fld>
            <a:endParaRPr lang="es-CO"/>
          </a:p>
        </p:txBody>
      </p:sp>
      <p:sp>
        <p:nvSpPr>
          <p:cNvPr id="5" name="4 Marcador de pie de página"/>
          <p:cNvSpPr>
            <a:spLocks noGrp="1"/>
          </p:cNvSpPr>
          <p:nvPr>
            <p:ph type="ftr" sz="quarter" idx="11"/>
          </p:nvPr>
        </p:nvSpPr>
        <p:spPr/>
        <p:txBody>
          <a:bodyPr/>
          <a:lstStyle/>
          <a:p>
            <a:endParaRPr lang="es-CO"/>
          </a:p>
        </p:txBody>
      </p:sp>
      <p:sp>
        <p:nvSpPr>
          <p:cNvPr id="6" name="5 Marcador de número de diapositiva"/>
          <p:cNvSpPr>
            <a:spLocks noGrp="1"/>
          </p:cNvSpPr>
          <p:nvPr>
            <p:ph type="sldNum" sz="quarter" idx="12"/>
          </p:nvPr>
        </p:nvSpPr>
        <p:spPr/>
        <p:txBody>
          <a:bodyPr/>
          <a:lstStyle/>
          <a:p>
            <a:fld id="{10BA6B53-4A23-4D0B-A652-721DD93A81BB}" type="slidenum">
              <a:rPr lang="es-CO" smtClean="0"/>
              <a:pPr/>
              <a:t>‹Nº›</a:t>
            </a:fld>
            <a:endParaRPr lang="es-CO"/>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CO"/>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4" name="3 Marcador de fecha"/>
          <p:cNvSpPr>
            <a:spLocks noGrp="1"/>
          </p:cNvSpPr>
          <p:nvPr>
            <p:ph type="dt" sz="half" idx="10"/>
          </p:nvPr>
        </p:nvSpPr>
        <p:spPr/>
        <p:txBody>
          <a:bodyPr/>
          <a:lstStyle/>
          <a:p>
            <a:fld id="{9E09D249-938A-434B-8E12-675371D53384}" type="datetimeFigureOut">
              <a:rPr lang="es-CO" smtClean="0"/>
              <a:pPr/>
              <a:t>13/04/2018</a:t>
            </a:fld>
            <a:endParaRPr lang="es-CO"/>
          </a:p>
        </p:txBody>
      </p:sp>
      <p:sp>
        <p:nvSpPr>
          <p:cNvPr id="5" name="4 Marcador de pie de página"/>
          <p:cNvSpPr>
            <a:spLocks noGrp="1"/>
          </p:cNvSpPr>
          <p:nvPr>
            <p:ph type="ftr" sz="quarter" idx="11"/>
          </p:nvPr>
        </p:nvSpPr>
        <p:spPr/>
        <p:txBody>
          <a:bodyPr/>
          <a:lstStyle/>
          <a:p>
            <a:endParaRPr lang="es-CO"/>
          </a:p>
        </p:txBody>
      </p:sp>
      <p:sp>
        <p:nvSpPr>
          <p:cNvPr id="6" name="5 Marcador de número de diapositiva"/>
          <p:cNvSpPr>
            <a:spLocks noGrp="1"/>
          </p:cNvSpPr>
          <p:nvPr>
            <p:ph type="sldNum" sz="quarter" idx="12"/>
          </p:nvPr>
        </p:nvSpPr>
        <p:spPr/>
        <p:txBody>
          <a:bodyPr/>
          <a:lstStyle/>
          <a:p>
            <a:fld id="{10BA6B53-4A23-4D0B-A652-721DD93A81BB}" type="slidenum">
              <a:rPr lang="es-CO" smtClean="0"/>
              <a:pPr/>
              <a:t>‹Nº›</a:t>
            </a:fld>
            <a:endParaRPr lang="es-CO"/>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CO"/>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9E09D249-938A-434B-8E12-675371D53384}" type="datetimeFigureOut">
              <a:rPr lang="es-CO" smtClean="0"/>
              <a:pPr/>
              <a:t>13/04/2018</a:t>
            </a:fld>
            <a:endParaRPr lang="es-CO"/>
          </a:p>
        </p:txBody>
      </p:sp>
      <p:sp>
        <p:nvSpPr>
          <p:cNvPr id="5" name="4 Marcador de pie de página"/>
          <p:cNvSpPr>
            <a:spLocks noGrp="1"/>
          </p:cNvSpPr>
          <p:nvPr>
            <p:ph type="ftr" sz="quarter" idx="11"/>
          </p:nvPr>
        </p:nvSpPr>
        <p:spPr/>
        <p:txBody>
          <a:bodyPr/>
          <a:lstStyle/>
          <a:p>
            <a:endParaRPr lang="es-CO"/>
          </a:p>
        </p:txBody>
      </p:sp>
      <p:sp>
        <p:nvSpPr>
          <p:cNvPr id="6" name="5 Marcador de número de diapositiva"/>
          <p:cNvSpPr>
            <a:spLocks noGrp="1"/>
          </p:cNvSpPr>
          <p:nvPr>
            <p:ph type="sldNum" sz="quarter" idx="12"/>
          </p:nvPr>
        </p:nvSpPr>
        <p:spPr/>
        <p:txBody>
          <a:bodyPr/>
          <a:lstStyle/>
          <a:p>
            <a:fld id="{10BA6B53-4A23-4D0B-A652-721DD93A81BB}" type="slidenum">
              <a:rPr lang="es-CO" smtClean="0"/>
              <a:pPr/>
              <a:t>‹Nº›</a:t>
            </a:fld>
            <a:endParaRPr lang="es-CO"/>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CO"/>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5" name="4 Marcador de fecha"/>
          <p:cNvSpPr>
            <a:spLocks noGrp="1"/>
          </p:cNvSpPr>
          <p:nvPr>
            <p:ph type="dt" sz="half" idx="10"/>
          </p:nvPr>
        </p:nvSpPr>
        <p:spPr/>
        <p:txBody>
          <a:bodyPr/>
          <a:lstStyle/>
          <a:p>
            <a:fld id="{9E09D249-938A-434B-8E12-675371D53384}" type="datetimeFigureOut">
              <a:rPr lang="es-CO" smtClean="0"/>
              <a:pPr/>
              <a:t>13/04/2018</a:t>
            </a:fld>
            <a:endParaRPr lang="es-CO"/>
          </a:p>
        </p:txBody>
      </p:sp>
      <p:sp>
        <p:nvSpPr>
          <p:cNvPr id="6" name="5 Marcador de pie de página"/>
          <p:cNvSpPr>
            <a:spLocks noGrp="1"/>
          </p:cNvSpPr>
          <p:nvPr>
            <p:ph type="ftr" sz="quarter" idx="11"/>
          </p:nvPr>
        </p:nvSpPr>
        <p:spPr/>
        <p:txBody>
          <a:bodyPr/>
          <a:lstStyle/>
          <a:p>
            <a:endParaRPr lang="es-CO"/>
          </a:p>
        </p:txBody>
      </p:sp>
      <p:sp>
        <p:nvSpPr>
          <p:cNvPr id="7" name="6 Marcador de número de diapositiva"/>
          <p:cNvSpPr>
            <a:spLocks noGrp="1"/>
          </p:cNvSpPr>
          <p:nvPr>
            <p:ph type="sldNum" sz="quarter" idx="12"/>
          </p:nvPr>
        </p:nvSpPr>
        <p:spPr/>
        <p:txBody>
          <a:bodyPr/>
          <a:lstStyle/>
          <a:p>
            <a:fld id="{10BA6B53-4A23-4D0B-A652-721DD93A81BB}" type="slidenum">
              <a:rPr lang="es-CO" smtClean="0"/>
              <a:pPr/>
              <a:t>‹Nº›</a:t>
            </a:fld>
            <a:endParaRPr lang="es-CO"/>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CO"/>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7" name="6 Marcador de fecha"/>
          <p:cNvSpPr>
            <a:spLocks noGrp="1"/>
          </p:cNvSpPr>
          <p:nvPr>
            <p:ph type="dt" sz="half" idx="10"/>
          </p:nvPr>
        </p:nvSpPr>
        <p:spPr/>
        <p:txBody>
          <a:bodyPr/>
          <a:lstStyle/>
          <a:p>
            <a:fld id="{9E09D249-938A-434B-8E12-675371D53384}" type="datetimeFigureOut">
              <a:rPr lang="es-CO" smtClean="0"/>
              <a:pPr/>
              <a:t>13/04/2018</a:t>
            </a:fld>
            <a:endParaRPr lang="es-CO"/>
          </a:p>
        </p:txBody>
      </p:sp>
      <p:sp>
        <p:nvSpPr>
          <p:cNvPr id="8" name="7 Marcador de pie de página"/>
          <p:cNvSpPr>
            <a:spLocks noGrp="1"/>
          </p:cNvSpPr>
          <p:nvPr>
            <p:ph type="ftr" sz="quarter" idx="11"/>
          </p:nvPr>
        </p:nvSpPr>
        <p:spPr/>
        <p:txBody>
          <a:bodyPr/>
          <a:lstStyle/>
          <a:p>
            <a:endParaRPr lang="es-CO"/>
          </a:p>
        </p:txBody>
      </p:sp>
      <p:sp>
        <p:nvSpPr>
          <p:cNvPr id="9" name="8 Marcador de número de diapositiva"/>
          <p:cNvSpPr>
            <a:spLocks noGrp="1"/>
          </p:cNvSpPr>
          <p:nvPr>
            <p:ph type="sldNum" sz="quarter" idx="12"/>
          </p:nvPr>
        </p:nvSpPr>
        <p:spPr/>
        <p:txBody>
          <a:bodyPr/>
          <a:lstStyle/>
          <a:p>
            <a:fld id="{10BA6B53-4A23-4D0B-A652-721DD93A81BB}" type="slidenum">
              <a:rPr lang="es-CO" smtClean="0"/>
              <a:pPr/>
              <a:t>‹Nº›</a:t>
            </a:fld>
            <a:endParaRPr lang="es-CO"/>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CO"/>
          </a:p>
        </p:txBody>
      </p:sp>
      <p:sp>
        <p:nvSpPr>
          <p:cNvPr id="3" name="2 Marcador de fecha"/>
          <p:cNvSpPr>
            <a:spLocks noGrp="1"/>
          </p:cNvSpPr>
          <p:nvPr>
            <p:ph type="dt" sz="half" idx="10"/>
          </p:nvPr>
        </p:nvSpPr>
        <p:spPr/>
        <p:txBody>
          <a:bodyPr/>
          <a:lstStyle/>
          <a:p>
            <a:fld id="{9E09D249-938A-434B-8E12-675371D53384}" type="datetimeFigureOut">
              <a:rPr lang="es-CO" smtClean="0"/>
              <a:pPr/>
              <a:t>13/04/2018</a:t>
            </a:fld>
            <a:endParaRPr lang="es-CO"/>
          </a:p>
        </p:txBody>
      </p:sp>
      <p:sp>
        <p:nvSpPr>
          <p:cNvPr id="4" name="3 Marcador de pie de página"/>
          <p:cNvSpPr>
            <a:spLocks noGrp="1"/>
          </p:cNvSpPr>
          <p:nvPr>
            <p:ph type="ftr" sz="quarter" idx="11"/>
          </p:nvPr>
        </p:nvSpPr>
        <p:spPr/>
        <p:txBody>
          <a:bodyPr/>
          <a:lstStyle/>
          <a:p>
            <a:endParaRPr lang="es-CO"/>
          </a:p>
        </p:txBody>
      </p:sp>
      <p:sp>
        <p:nvSpPr>
          <p:cNvPr id="5" name="4 Marcador de número de diapositiva"/>
          <p:cNvSpPr>
            <a:spLocks noGrp="1"/>
          </p:cNvSpPr>
          <p:nvPr>
            <p:ph type="sldNum" sz="quarter" idx="12"/>
          </p:nvPr>
        </p:nvSpPr>
        <p:spPr/>
        <p:txBody>
          <a:bodyPr/>
          <a:lstStyle/>
          <a:p>
            <a:fld id="{10BA6B53-4A23-4D0B-A652-721DD93A81BB}" type="slidenum">
              <a:rPr lang="es-CO" smtClean="0"/>
              <a:pPr/>
              <a:t>‹Nº›</a:t>
            </a:fld>
            <a:endParaRPr lang="es-CO"/>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9E09D249-938A-434B-8E12-675371D53384}" type="datetimeFigureOut">
              <a:rPr lang="es-CO" smtClean="0"/>
              <a:pPr/>
              <a:t>13/04/2018</a:t>
            </a:fld>
            <a:endParaRPr lang="es-CO"/>
          </a:p>
        </p:txBody>
      </p:sp>
      <p:sp>
        <p:nvSpPr>
          <p:cNvPr id="3" name="2 Marcador de pie de página"/>
          <p:cNvSpPr>
            <a:spLocks noGrp="1"/>
          </p:cNvSpPr>
          <p:nvPr>
            <p:ph type="ftr" sz="quarter" idx="11"/>
          </p:nvPr>
        </p:nvSpPr>
        <p:spPr/>
        <p:txBody>
          <a:bodyPr/>
          <a:lstStyle/>
          <a:p>
            <a:endParaRPr lang="es-CO"/>
          </a:p>
        </p:txBody>
      </p:sp>
      <p:sp>
        <p:nvSpPr>
          <p:cNvPr id="4" name="3 Marcador de número de diapositiva"/>
          <p:cNvSpPr>
            <a:spLocks noGrp="1"/>
          </p:cNvSpPr>
          <p:nvPr>
            <p:ph type="sldNum" sz="quarter" idx="12"/>
          </p:nvPr>
        </p:nvSpPr>
        <p:spPr/>
        <p:txBody>
          <a:bodyPr/>
          <a:lstStyle/>
          <a:p>
            <a:fld id="{10BA6B53-4A23-4D0B-A652-721DD93A81BB}" type="slidenum">
              <a:rPr lang="es-CO" smtClean="0"/>
              <a:pPr/>
              <a:t>‹Nº›</a:t>
            </a:fld>
            <a:endParaRPr lang="es-CO"/>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CO"/>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9E09D249-938A-434B-8E12-675371D53384}" type="datetimeFigureOut">
              <a:rPr lang="es-CO" smtClean="0"/>
              <a:pPr/>
              <a:t>13/04/2018</a:t>
            </a:fld>
            <a:endParaRPr lang="es-CO"/>
          </a:p>
        </p:txBody>
      </p:sp>
      <p:sp>
        <p:nvSpPr>
          <p:cNvPr id="6" name="5 Marcador de pie de página"/>
          <p:cNvSpPr>
            <a:spLocks noGrp="1"/>
          </p:cNvSpPr>
          <p:nvPr>
            <p:ph type="ftr" sz="quarter" idx="11"/>
          </p:nvPr>
        </p:nvSpPr>
        <p:spPr/>
        <p:txBody>
          <a:bodyPr/>
          <a:lstStyle/>
          <a:p>
            <a:endParaRPr lang="es-CO"/>
          </a:p>
        </p:txBody>
      </p:sp>
      <p:sp>
        <p:nvSpPr>
          <p:cNvPr id="7" name="6 Marcador de número de diapositiva"/>
          <p:cNvSpPr>
            <a:spLocks noGrp="1"/>
          </p:cNvSpPr>
          <p:nvPr>
            <p:ph type="sldNum" sz="quarter" idx="12"/>
          </p:nvPr>
        </p:nvSpPr>
        <p:spPr/>
        <p:txBody>
          <a:bodyPr/>
          <a:lstStyle/>
          <a:p>
            <a:fld id="{10BA6B53-4A23-4D0B-A652-721DD93A81BB}" type="slidenum">
              <a:rPr lang="es-CO" smtClean="0"/>
              <a:pPr/>
              <a:t>‹Nº›</a:t>
            </a:fld>
            <a:endParaRPr lang="es-CO"/>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CO"/>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CO"/>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9E09D249-938A-434B-8E12-675371D53384}" type="datetimeFigureOut">
              <a:rPr lang="es-CO" smtClean="0"/>
              <a:pPr/>
              <a:t>13/04/2018</a:t>
            </a:fld>
            <a:endParaRPr lang="es-CO"/>
          </a:p>
        </p:txBody>
      </p:sp>
      <p:sp>
        <p:nvSpPr>
          <p:cNvPr id="6" name="5 Marcador de pie de página"/>
          <p:cNvSpPr>
            <a:spLocks noGrp="1"/>
          </p:cNvSpPr>
          <p:nvPr>
            <p:ph type="ftr" sz="quarter" idx="11"/>
          </p:nvPr>
        </p:nvSpPr>
        <p:spPr/>
        <p:txBody>
          <a:bodyPr/>
          <a:lstStyle/>
          <a:p>
            <a:endParaRPr lang="es-CO"/>
          </a:p>
        </p:txBody>
      </p:sp>
      <p:sp>
        <p:nvSpPr>
          <p:cNvPr id="7" name="6 Marcador de número de diapositiva"/>
          <p:cNvSpPr>
            <a:spLocks noGrp="1"/>
          </p:cNvSpPr>
          <p:nvPr>
            <p:ph type="sldNum" sz="quarter" idx="12"/>
          </p:nvPr>
        </p:nvSpPr>
        <p:spPr/>
        <p:txBody>
          <a:bodyPr/>
          <a:lstStyle/>
          <a:p>
            <a:fld id="{10BA6B53-4A23-4D0B-A652-721DD93A81BB}" type="slidenum">
              <a:rPr lang="es-CO" smtClean="0"/>
              <a:pPr/>
              <a:t>‹Nº›</a:t>
            </a:fld>
            <a:endParaRPr lang="es-CO"/>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smtClean="0"/>
              <a:t>Haga clic para modificar el estilo de título del patrón</a:t>
            </a:r>
            <a:endParaRPr lang="es-CO"/>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E09D249-938A-434B-8E12-675371D53384}" type="datetimeFigureOut">
              <a:rPr lang="es-CO" smtClean="0"/>
              <a:pPr/>
              <a:t>13/04/2018</a:t>
            </a:fld>
            <a:endParaRPr lang="es-CO"/>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CO"/>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0BA6B53-4A23-4D0B-A652-721DD93A81BB}" type="slidenum">
              <a:rPr lang="es-CO" smtClean="0"/>
              <a:pPr/>
              <a:t>‹Nº›</a:t>
            </a:fld>
            <a:endParaRPr lang="es-CO"/>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3.jpeg"/></Relationships>
</file>

<file path=ppt/slides/_rels/slide10.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1.png"/><Relationship Id="rId1" Type="http://schemas.openxmlformats.org/officeDocument/2006/relationships/slideLayout" Target="../slideLayouts/slideLayout2.xml"/><Relationship Id="rId5" Type="http://schemas.openxmlformats.org/officeDocument/2006/relationships/image" Target="../media/image3.jpeg"/><Relationship Id="rId4" Type="http://schemas.openxmlformats.org/officeDocument/2006/relationships/image" Target="../media/image2.jpeg"/></Relationships>
</file>

<file path=ppt/slides/_rels/slide11.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3.jpeg"/><Relationship Id="rId4" Type="http://schemas.openxmlformats.org/officeDocument/2006/relationships/image" Target="../media/image2.jpeg"/></Relationships>
</file>

<file path=ppt/slides/_rels/slide1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13.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png"/><Relationship Id="rId1" Type="http://schemas.openxmlformats.org/officeDocument/2006/relationships/slideLayout" Target="../slideLayouts/slideLayout2.xml"/><Relationship Id="rId5" Type="http://schemas.openxmlformats.org/officeDocument/2006/relationships/image" Target="../media/image3.jpeg"/><Relationship Id="rId4" Type="http://schemas.openxmlformats.org/officeDocument/2006/relationships/image" Target="../media/image2.jpeg"/></Relationships>
</file>

<file path=ppt/slides/_rels/slide14.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image" Target="../media/image1.png"/><Relationship Id="rId1" Type="http://schemas.openxmlformats.org/officeDocument/2006/relationships/slideLayout" Target="../slideLayouts/slideLayout2.xml"/><Relationship Id="rId5" Type="http://schemas.openxmlformats.org/officeDocument/2006/relationships/image" Target="../media/image3.jpeg"/><Relationship Id="rId4" Type="http://schemas.openxmlformats.org/officeDocument/2006/relationships/image" Target="../media/image2.jpeg"/></Relationships>
</file>

<file path=ppt/slides/_rels/slide1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image" Target="../media/image1.png"/><Relationship Id="rId1" Type="http://schemas.openxmlformats.org/officeDocument/2006/relationships/slideLayout" Target="../slideLayouts/slideLayout2.xml"/><Relationship Id="rId5" Type="http://schemas.openxmlformats.org/officeDocument/2006/relationships/image" Target="../media/image3.jpeg"/><Relationship Id="rId4" Type="http://schemas.openxmlformats.org/officeDocument/2006/relationships/image" Target="../media/image2.jpeg"/></Relationships>
</file>

<file path=ppt/slides/_rels/slide18.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image" Target="../media/image1.png"/><Relationship Id="rId1" Type="http://schemas.openxmlformats.org/officeDocument/2006/relationships/slideLayout" Target="../slideLayouts/slideLayout2.xml"/><Relationship Id="rId5" Type="http://schemas.openxmlformats.org/officeDocument/2006/relationships/image" Target="../media/image3.jpeg"/><Relationship Id="rId4" Type="http://schemas.openxmlformats.org/officeDocument/2006/relationships/image" Target="../media/image2.jpeg"/></Relationships>
</file>

<file path=ppt/slides/_rels/slide1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image" Target="../media/image3.jpeg"/><Relationship Id="rId5" Type="http://schemas.openxmlformats.org/officeDocument/2006/relationships/image" Target="../media/image2.jpeg"/><Relationship Id="rId4" Type="http://schemas.openxmlformats.org/officeDocument/2006/relationships/image" Target="../media/image5.png"/></Relationships>
</file>

<file path=ppt/slides/_rels/slide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Layout" Target="../slideLayouts/slideLayout2.xml"/><Relationship Id="rId5" Type="http://schemas.openxmlformats.org/officeDocument/2006/relationships/image" Target="../media/image3.jpeg"/><Relationship Id="rId4" Type="http://schemas.openxmlformats.org/officeDocument/2006/relationships/image" Target="../media/image2.jpeg"/></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8.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image" Target="../media/image3.jpeg"/><Relationship Id="rId5" Type="http://schemas.openxmlformats.org/officeDocument/2006/relationships/image" Target="../media/image2.jpeg"/><Relationship Id="rId4" Type="http://schemas.openxmlformats.org/officeDocument/2006/relationships/image" Target="../media/image8.png"/></Relationships>
</file>

<file path=ppt/slides/_rels/slide9.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1.png"/><Relationship Id="rId1" Type="http://schemas.openxmlformats.org/officeDocument/2006/relationships/slideLayout" Target="../slideLayouts/slideLayout2.xml"/><Relationship Id="rId5" Type="http://schemas.openxmlformats.org/officeDocument/2006/relationships/image" Target="../media/image3.jpeg"/><Relationship Id="rId4" Type="http://schemas.openxmlformats.org/officeDocument/2006/relationships/image" Target="../media/image2.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p:cNvPicPr>
            <a:picLocks noChangeAspect="1" noChangeArrowheads="1"/>
          </p:cNvPicPr>
          <p:nvPr/>
        </p:nvPicPr>
        <p:blipFill rotWithShape="1">
          <a:blip r:embed="rId2" cstate="print">
            <a:extLst>
              <a:ext uri="{28A0092B-C50C-407E-A947-70E740481C1C}">
                <a14:useLocalDpi xmlns:a14="http://schemas.microsoft.com/office/drawing/2010/main"/>
              </a:ext>
            </a:extLst>
          </a:blip>
          <a:srcRect/>
          <a:stretch/>
        </p:blipFill>
        <p:spPr bwMode="auto">
          <a:xfrm>
            <a:off x="0" y="1752600"/>
            <a:ext cx="9144000" cy="2698206"/>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pic>
      <p:pic>
        <p:nvPicPr>
          <p:cNvPr id="5" name="14 Imagen"/>
          <p:cNvPicPr>
            <a:picLocks noChangeAspect="1"/>
          </p:cNvPicPr>
          <p:nvPr/>
        </p:nvPicPr>
        <p:blipFill rotWithShape="1">
          <a:blip r:embed="rId3" cstate="print">
            <a:extLst>
              <a:ext uri="{28A0092B-C50C-407E-A947-70E740481C1C}">
                <a14:useLocalDpi xmlns:a14="http://schemas.microsoft.com/office/drawing/2010/main" val="0"/>
              </a:ext>
            </a:extLst>
          </a:blip>
          <a:srcRect l="7722" t="34483" r="7437" b="38161"/>
          <a:stretch/>
        </p:blipFill>
        <p:spPr>
          <a:xfrm>
            <a:off x="4197707" y="6324610"/>
            <a:ext cx="1672510" cy="416722"/>
          </a:xfrm>
          <a:prstGeom prst="rect">
            <a:avLst/>
          </a:prstGeom>
        </p:spPr>
      </p:pic>
      <p:pic>
        <p:nvPicPr>
          <p:cNvPr id="6" name="Imagen 5"/>
          <p:cNvPicPr>
            <a:picLocks noChangeAspect="1"/>
          </p:cNvPicPr>
          <p:nvPr/>
        </p:nvPicPr>
        <p:blipFill rotWithShape="1">
          <a:blip r:embed="rId4" cstate="print">
            <a:extLst>
              <a:ext uri="{28A0092B-C50C-407E-A947-70E740481C1C}">
                <a14:useLocalDpi xmlns:a14="http://schemas.microsoft.com/office/drawing/2010/main" val="0"/>
              </a:ext>
            </a:extLst>
          </a:blip>
          <a:srcRect t="37959" b="38844"/>
          <a:stretch/>
        </p:blipFill>
        <p:spPr>
          <a:xfrm>
            <a:off x="5996455" y="6324610"/>
            <a:ext cx="3114017" cy="416768"/>
          </a:xfrm>
          <a:prstGeom prst="rect">
            <a:avLst/>
          </a:prstGeom>
        </p:spPr>
      </p:pic>
      <p:sp>
        <p:nvSpPr>
          <p:cNvPr id="2" name="1 Título"/>
          <p:cNvSpPr>
            <a:spLocks noGrp="1"/>
          </p:cNvSpPr>
          <p:nvPr>
            <p:ph type="ctrTitle"/>
          </p:nvPr>
        </p:nvSpPr>
        <p:spPr>
          <a:xfrm>
            <a:off x="685800" y="2314375"/>
            <a:ext cx="7772400" cy="1470025"/>
          </a:xfrm>
        </p:spPr>
        <p:txBody>
          <a:bodyPr/>
          <a:lstStyle/>
          <a:p>
            <a:r>
              <a:rPr lang="es-CO" dirty="0" smtClean="0">
                <a:solidFill>
                  <a:schemeClr val="bg1"/>
                </a:solidFill>
              </a:rPr>
              <a:t>Desarrollo social: </a:t>
            </a:r>
            <a:br>
              <a:rPr lang="es-CO" dirty="0" smtClean="0">
                <a:solidFill>
                  <a:schemeClr val="bg1"/>
                </a:solidFill>
              </a:rPr>
            </a:br>
            <a:r>
              <a:rPr lang="es-CO" dirty="0" smtClean="0">
                <a:solidFill>
                  <a:schemeClr val="bg1"/>
                </a:solidFill>
              </a:rPr>
              <a:t>Pobreza, desigualdad y movilidad  </a:t>
            </a:r>
            <a:endParaRPr lang="es-CO" dirty="0">
              <a:solidFill>
                <a:schemeClr val="bg1"/>
              </a:solidFill>
            </a:endParaRPr>
          </a:p>
        </p:txBody>
      </p:sp>
      <p:sp>
        <p:nvSpPr>
          <p:cNvPr id="3" name="2 Subtítulo"/>
          <p:cNvSpPr>
            <a:spLocks noGrp="1"/>
          </p:cNvSpPr>
          <p:nvPr>
            <p:ph type="subTitle" idx="1"/>
          </p:nvPr>
        </p:nvSpPr>
        <p:spPr>
          <a:xfrm>
            <a:off x="1371600" y="4434798"/>
            <a:ext cx="6400800" cy="1752600"/>
          </a:xfrm>
        </p:spPr>
        <p:txBody>
          <a:bodyPr/>
          <a:lstStyle/>
          <a:p>
            <a:r>
              <a:rPr lang="es-CO" dirty="0" smtClean="0">
                <a:solidFill>
                  <a:srgbClr val="00A8CB"/>
                </a:solidFill>
              </a:rPr>
              <a:t>Alejandro Gaviria Uribe</a:t>
            </a:r>
          </a:p>
          <a:p>
            <a:r>
              <a:rPr lang="es-CO" sz="2400" dirty="0" smtClean="0">
                <a:solidFill>
                  <a:srgbClr val="00A8CB"/>
                </a:solidFill>
              </a:rPr>
              <a:t>13 de abril de 2018</a:t>
            </a:r>
            <a:endParaRPr lang="es-CO" sz="2400" dirty="0">
              <a:solidFill>
                <a:srgbClr val="00A8CB"/>
              </a:solidFill>
            </a:endParaRPr>
          </a:p>
        </p:txBody>
      </p:sp>
    </p:spTree>
    <p:extLst>
      <p:ext uri="{BB962C8B-B14F-4D97-AF65-F5344CB8AC3E}">
        <p14:creationId xmlns:p14="http://schemas.microsoft.com/office/powerpoint/2010/main" val="211591668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2"/>
          <p:cNvPicPr>
            <a:picLocks noChangeAspect="1" noChangeArrowheads="1"/>
          </p:cNvPicPr>
          <p:nvPr/>
        </p:nvPicPr>
        <p:blipFill rotWithShape="1">
          <a:blip r:embed="rId2" cstate="print">
            <a:extLst>
              <a:ext uri="{28A0092B-C50C-407E-A947-70E740481C1C}">
                <a14:useLocalDpi xmlns:a14="http://schemas.microsoft.com/office/drawing/2010/main"/>
              </a:ext>
            </a:extLst>
          </a:blip>
          <a:srcRect/>
          <a:stretch/>
        </p:blipFill>
        <p:spPr bwMode="auto">
          <a:xfrm>
            <a:off x="0" y="276778"/>
            <a:ext cx="9144000" cy="1049946"/>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pic>
      <p:sp>
        <p:nvSpPr>
          <p:cNvPr id="20482" name="1 Título"/>
          <p:cNvSpPr>
            <a:spLocks noGrp="1"/>
          </p:cNvSpPr>
          <p:nvPr>
            <p:ph type="title"/>
          </p:nvPr>
        </p:nvSpPr>
        <p:spPr/>
        <p:txBody>
          <a:bodyPr/>
          <a:lstStyle/>
          <a:p>
            <a:r>
              <a:rPr lang="es-CO" sz="3200" dirty="0" smtClean="0">
                <a:solidFill>
                  <a:schemeClr val="bg1"/>
                </a:solidFill>
              </a:rPr>
              <a:t>Tasas de pobreza extrema </a:t>
            </a:r>
          </a:p>
        </p:txBody>
      </p:sp>
      <p:pic>
        <p:nvPicPr>
          <p:cNvPr id="3" name="Imagen 2"/>
          <p:cNvPicPr>
            <a:picLocks noChangeAspect="1"/>
          </p:cNvPicPr>
          <p:nvPr/>
        </p:nvPicPr>
        <p:blipFill>
          <a:blip r:embed="rId3"/>
          <a:stretch>
            <a:fillRect/>
          </a:stretch>
        </p:blipFill>
        <p:spPr>
          <a:xfrm>
            <a:off x="465685" y="1557337"/>
            <a:ext cx="8355337" cy="4247927"/>
          </a:xfrm>
          <a:prstGeom prst="rect">
            <a:avLst/>
          </a:prstGeom>
          <a:ln w="28575">
            <a:solidFill>
              <a:srgbClr val="00B0F0"/>
            </a:solidFill>
          </a:ln>
        </p:spPr>
      </p:pic>
      <p:pic>
        <p:nvPicPr>
          <p:cNvPr id="4" name="14 Imagen"/>
          <p:cNvPicPr>
            <a:picLocks noChangeAspect="1"/>
          </p:cNvPicPr>
          <p:nvPr/>
        </p:nvPicPr>
        <p:blipFill rotWithShape="1">
          <a:blip r:embed="rId4" cstate="print">
            <a:extLst>
              <a:ext uri="{28A0092B-C50C-407E-A947-70E740481C1C}">
                <a14:useLocalDpi xmlns:a14="http://schemas.microsoft.com/office/drawing/2010/main" val="0"/>
              </a:ext>
            </a:extLst>
          </a:blip>
          <a:srcRect l="7722" t="34483" r="7437" b="38161"/>
          <a:stretch/>
        </p:blipFill>
        <p:spPr>
          <a:xfrm>
            <a:off x="4197707" y="6324610"/>
            <a:ext cx="1672510" cy="416722"/>
          </a:xfrm>
          <a:prstGeom prst="rect">
            <a:avLst/>
          </a:prstGeom>
        </p:spPr>
      </p:pic>
      <p:pic>
        <p:nvPicPr>
          <p:cNvPr id="5" name="Imagen 4"/>
          <p:cNvPicPr>
            <a:picLocks noChangeAspect="1"/>
          </p:cNvPicPr>
          <p:nvPr/>
        </p:nvPicPr>
        <p:blipFill rotWithShape="1">
          <a:blip r:embed="rId5" cstate="print">
            <a:extLst>
              <a:ext uri="{28A0092B-C50C-407E-A947-70E740481C1C}">
                <a14:useLocalDpi xmlns:a14="http://schemas.microsoft.com/office/drawing/2010/main" val="0"/>
              </a:ext>
            </a:extLst>
          </a:blip>
          <a:srcRect t="37959" b="38844"/>
          <a:stretch/>
        </p:blipFill>
        <p:spPr>
          <a:xfrm>
            <a:off x="5996455" y="6324610"/>
            <a:ext cx="3114017" cy="416768"/>
          </a:xfrm>
          <a:prstGeom prst="rect">
            <a:avLst/>
          </a:prstGeom>
        </p:spPr>
      </p:pic>
    </p:spTree>
    <p:extLst>
      <p:ext uri="{BB962C8B-B14F-4D97-AF65-F5344CB8AC3E}">
        <p14:creationId xmlns:p14="http://schemas.microsoft.com/office/powerpoint/2010/main" val="388533048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2"/>
          <p:cNvPicPr>
            <a:picLocks noChangeAspect="1" noChangeArrowheads="1"/>
          </p:cNvPicPr>
          <p:nvPr/>
        </p:nvPicPr>
        <p:blipFill rotWithShape="1">
          <a:blip r:embed="rId2" cstate="print">
            <a:extLst>
              <a:ext uri="{28A0092B-C50C-407E-A947-70E740481C1C}">
                <a14:useLocalDpi xmlns:a14="http://schemas.microsoft.com/office/drawing/2010/main"/>
              </a:ext>
            </a:extLst>
          </a:blip>
          <a:srcRect/>
          <a:stretch/>
        </p:blipFill>
        <p:spPr bwMode="auto">
          <a:xfrm>
            <a:off x="0" y="276778"/>
            <a:ext cx="9144000" cy="1049946"/>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pic>
      <p:sp>
        <p:nvSpPr>
          <p:cNvPr id="5" name="Rectangle 2"/>
          <p:cNvSpPr txBox="1">
            <a:spLocks noChangeArrowheads="1"/>
          </p:cNvSpPr>
          <p:nvPr/>
        </p:nvSpPr>
        <p:spPr bwMode="auto">
          <a:xfrm>
            <a:off x="899592" y="107071"/>
            <a:ext cx="7010400" cy="1527175"/>
          </a:xfrm>
          <a:prstGeom prst="rect">
            <a:avLst/>
          </a:prstGeom>
          <a:noFill/>
          <a:ln w="9525">
            <a:noFill/>
            <a:miter lim="800000"/>
            <a:headEnd/>
            <a:tailEnd/>
          </a:ln>
        </p:spPr>
        <p:txBody>
          <a:bodyPr anchor="ctr"/>
          <a:lstStyle/>
          <a:p>
            <a:pPr algn="ctr">
              <a:defRPr/>
            </a:pPr>
            <a:r>
              <a:rPr lang="es-CO" sz="2800" u="none" kern="0" dirty="0">
                <a:solidFill>
                  <a:schemeClr val="bg1"/>
                </a:solidFill>
                <a:latin typeface="+mj-lt"/>
                <a:ea typeface="+mj-ea"/>
                <a:cs typeface="+mj-cs"/>
              </a:rPr>
              <a:t>Desigualdad del ingreso:  </a:t>
            </a:r>
          </a:p>
          <a:p>
            <a:pPr algn="ctr">
              <a:defRPr/>
            </a:pPr>
            <a:r>
              <a:rPr lang="es-CO" sz="2800" u="none" kern="0" dirty="0">
                <a:solidFill>
                  <a:schemeClr val="bg1"/>
                </a:solidFill>
                <a:latin typeface="+mj-lt"/>
                <a:ea typeface="+mj-ea"/>
                <a:cs typeface="+mj-cs"/>
              </a:rPr>
              <a:t>evolución de mediano plazo en Colombia</a:t>
            </a:r>
          </a:p>
        </p:txBody>
      </p:sp>
      <p:pic>
        <p:nvPicPr>
          <p:cNvPr id="2" name="Imagen 1"/>
          <p:cNvPicPr>
            <a:picLocks noChangeAspect="1"/>
          </p:cNvPicPr>
          <p:nvPr/>
        </p:nvPicPr>
        <p:blipFill>
          <a:blip r:embed="rId3"/>
          <a:stretch>
            <a:fillRect/>
          </a:stretch>
        </p:blipFill>
        <p:spPr>
          <a:xfrm>
            <a:off x="619336" y="1957278"/>
            <a:ext cx="7913104" cy="3861754"/>
          </a:xfrm>
          <a:prstGeom prst="rect">
            <a:avLst/>
          </a:prstGeom>
          <a:ln w="28575">
            <a:solidFill>
              <a:srgbClr val="00B0F0"/>
            </a:solidFill>
          </a:ln>
        </p:spPr>
      </p:pic>
      <p:pic>
        <p:nvPicPr>
          <p:cNvPr id="4" name="14 Imagen"/>
          <p:cNvPicPr>
            <a:picLocks noChangeAspect="1"/>
          </p:cNvPicPr>
          <p:nvPr/>
        </p:nvPicPr>
        <p:blipFill rotWithShape="1">
          <a:blip r:embed="rId4" cstate="print">
            <a:extLst>
              <a:ext uri="{28A0092B-C50C-407E-A947-70E740481C1C}">
                <a14:useLocalDpi xmlns:a14="http://schemas.microsoft.com/office/drawing/2010/main" val="0"/>
              </a:ext>
            </a:extLst>
          </a:blip>
          <a:srcRect l="7722" t="34483" r="7437" b="38161"/>
          <a:stretch/>
        </p:blipFill>
        <p:spPr>
          <a:xfrm>
            <a:off x="4197707" y="6324610"/>
            <a:ext cx="1672510" cy="416722"/>
          </a:xfrm>
          <a:prstGeom prst="rect">
            <a:avLst/>
          </a:prstGeom>
        </p:spPr>
      </p:pic>
      <p:pic>
        <p:nvPicPr>
          <p:cNvPr id="6" name="Imagen 5"/>
          <p:cNvPicPr>
            <a:picLocks noChangeAspect="1"/>
          </p:cNvPicPr>
          <p:nvPr/>
        </p:nvPicPr>
        <p:blipFill rotWithShape="1">
          <a:blip r:embed="rId5" cstate="print">
            <a:extLst>
              <a:ext uri="{28A0092B-C50C-407E-A947-70E740481C1C}">
                <a14:useLocalDpi xmlns:a14="http://schemas.microsoft.com/office/drawing/2010/main" val="0"/>
              </a:ext>
            </a:extLst>
          </a:blip>
          <a:srcRect t="37959" b="38844"/>
          <a:stretch/>
        </p:blipFill>
        <p:spPr>
          <a:xfrm>
            <a:off x="5996455" y="6324610"/>
            <a:ext cx="3114017" cy="416768"/>
          </a:xfrm>
          <a:prstGeom prst="rect">
            <a:avLst/>
          </a:prstGeom>
        </p:spPr>
      </p:pic>
    </p:spTree>
    <p:extLst>
      <p:ext uri="{BB962C8B-B14F-4D97-AF65-F5344CB8AC3E}">
        <p14:creationId xmlns:p14="http://schemas.microsoft.com/office/powerpoint/2010/main" val="192207324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2"/>
          <p:cNvPicPr>
            <a:picLocks noChangeAspect="1" noChangeArrowheads="1"/>
          </p:cNvPicPr>
          <p:nvPr/>
        </p:nvPicPr>
        <p:blipFill rotWithShape="1">
          <a:blip r:embed="rId2" cstate="print">
            <a:extLst>
              <a:ext uri="{28A0092B-C50C-407E-A947-70E740481C1C}">
                <a14:useLocalDpi xmlns:a14="http://schemas.microsoft.com/office/drawing/2010/main"/>
              </a:ext>
            </a:extLst>
          </a:blip>
          <a:srcRect/>
          <a:stretch/>
        </p:blipFill>
        <p:spPr bwMode="auto">
          <a:xfrm>
            <a:off x="0" y="276778"/>
            <a:ext cx="9144000" cy="1049946"/>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pic>
      <p:sp>
        <p:nvSpPr>
          <p:cNvPr id="2" name="1 Título"/>
          <p:cNvSpPr>
            <a:spLocks noGrp="1"/>
          </p:cNvSpPr>
          <p:nvPr>
            <p:ph type="title"/>
          </p:nvPr>
        </p:nvSpPr>
        <p:spPr/>
        <p:txBody>
          <a:bodyPr>
            <a:normAutofit/>
          </a:bodyPr>
          <a:lstStyle/>
          <a:p>
            <a:r>
              <a:rPr lang="es-CO" sz="3200" dirty="0" smtClean="0">
                <a:solidFill>
                  <a:schemeClr val="bg1"/>
                </a:solidFill>
              </a:rPr>
              <a:t>Movilidad intergeneracional en Colombia </a:t>
            </a:r>
            <a:endParaRPr lang="es-CO" sz="3200" dirty="0">
              <a:solidFill>
                <a:schemeClr val="bg1"/>
              </a:solidFill>
            </a:endParaRPr>
          </a:p>
        </p:txBody>
      </p:sp>
      <p:sp>
        <p:nvSpPr>
          <p:cNvPr id="3" name="2 Marcador de contenido"/>
          <p:cNvSpPr>
            <a:spLocks noGrp="1"/>
          </p:cNvSpPr>
          <p:nvPr>
            <p:ph idx="1"/>
          </p:nvPr>
        </p:nvSpPr>
        <p:spPr>
          <a:xfrm>
            <a:off x="539552" y="1412776"/>
            <a:ext cx="8229600" cy="4525963"/>
          </a:xfrm>
        </p:spPr>
        <p:txBody>
          <a:bodyPr>
            <a:normAutofit lnSpcReduction="10000"/>
          </a:bodyPr>
          <a:lstStyle/>
          <a:p>
            <a:endParaRPr lang="es-CO" dirty="0" smtClean="0"/>
          </a:p>
          <a:p>
            <a:r>
              <a:rPr lang="es-CO" sz="2000" b="1" dirty="0" smtClean="0">
                <a:solidFill>
                  <a:srgbClr val="00A8CB"/>
                </a:solidFill>
              </a:rPr>
              <a:t>1950s: Gerardo </a:t>
            </a:r>
            <a:r>
              <a:rPr lang="es-CO" sz="2000" b="1" dirty="0" err="1" smtClean="0">
                <a:solidFill>
                  <a:srgbClr val="00A8CB"/>
                </a:solidFill>
              </a:rPr>
              <a:t>Reichel-Dolmatoff</a:t>
            </a:r>
            <a:r>
              <a:rPr lang="es-CO" sz="2000" b="1" dirty="0" smtClean="0">
                <a:solidFill>
                  <a:srgbClr val="00A8CB"/>
                </a:solidFill>
              </a:rPr>
              <a:t> y T. Lynn Smith </a:t>
            </a:r>
          </a:p>
          <a:p>
            <a:pPr lvl="1"/>
            <a:endParaRPr lang="es-CO" sz="1100" dirty="0" smtClean="0"/>
          </a:p>
          <a:p>
            <a:pPr lvl="1" algn="just"/>
            <a:r>
              <a:rPr lang="es-CO" sz="1600" dirty="0" smtClean="0"/>
              <a:t>“</a:t>
            </a:r>
            <a:r>
              <a:rPr lang="es-CO" sz="1600" dirty="0"/>
              <a:t>Colombia no es un país dominado por un sistema feudal manejado por unas cuantas familias de sangre azul  que dominan una mayoría de mestizos analfabetos. Esto pudo haber sido cierto hace doscientos años. Pero, en el presente, Colombia es un país cuya estabilidad política y social descansa sobre una firme fundación de miembros de la clase media que tienen sus raíces principalmente en la población rural, y que constituyen la principal fuerza de la Nación en el mantenimiento de sus ideales </a:t>
            </a:r>
            <a:r>
              <a:rPr lang="es-CO" sz="1600" dirty="0" smtClean="0"/>
              <a:t>democráticos”.</a:t>
            </a:r>
          </a:p>
          <a:p>
            <a:pPr lvl="1"/>
            <a:endParaRPr lang="es-CO" sz="1100" dirty="0"/>
          </a:p>
          <a:p>
            <a:r>
              <a:rPr lang="es-CO" sz="2000" b="1" dirty="0">
                <a:solidFill>
                  <a:srgbClr val="00A8CB"/>
                </a:solidFill>
              </a:rPr>
              <a:t>1970s: Rodrigo Parra Sandoval, y Albert Berry y Miguel Urrutia </a:t>
            </a:r>
          </a:p>
          <a:p>
            <a:pPr lvl="1" algn="just"/>
            <a:endParaRPr lang="es-CO" sz="1600" dirty="0" smtClean="0"/>
          </a:p>
          <a:p>
            <a:pPr lvl="1" algn="just"/>
            <a:r>
              <a:rPr lang="es-CO" sz="1600" dirty="0" smtClean="0"/>
              <a:t>“Cuando </a:t>
            </a:r>
            <a:r>
              <a:rPr lang="es-CO" sz="1600" dirty="0"/>
              <a:t>se mira con un poco de detenimiento la sociedad colombiana…se observa que las posibilidades de movilidad ascendente que ofrece, dentro o fuera del canal educativo, son mínimas…y las posibilidades de movilidad por el canal educativo sólo existen para grupos específicos, estratos medios y altos urbanos, para los que realmente no representa un ascenso sino un mantenimiento de la </a:t>
            </a:r>
            <a:r>
              <a:rPr lang="es-CO" sz="1600" dirty="0" smtClean="0"/>
              <a:t>posición”. </a:t>
            </a:r>
            <a:endParaRPr lang="es-CO" sz="1600" dirty="0"/>
          </a:p>
          <a:p>
            <a:pPr lvl="1"/>
            <a:endParaRPr lang="es-CO" sz="1600" dirty="0"/>
          </a:p>
          <a:p>
            <a:pPr marL="0" indent="0">
              <a:buNone/>
            </a:pPr>
            <a:endParaRPr lang="es-CO" sz="2800" dirty="0"/>
          </a:p>
        </p:txBody>
      </p:sp>
      <p:pic>
        <p:nvPicPr>
          <p:cNvPr id="4" name="14 Imagen"/>
          <p:cNvPicPr>
            <a:picLocks noChangeAspect="1"/>
          </p:cNvPicPr>
          <p:nvPr/>
        </p:nvPicPr>
        <p:blipFill rotWithShape="1">
          <a:blip r:embed="rId3" cstate="print">
            <a:extLst>
              <a:ext uri="{28A0092B-C50C-407E-A947-70E740481C1C}">
                <a14:useLocalDpi xmlns:a14="http://schemas.microsoft.com/office/drawing/2010/main" val="0"/>
              </a:ext>
            </a:extLst>
          </a:blip>
          <a:srcRect l="7722" t="34483" r="7437" b="38161"/>
          <a:stretch/>
        </p:blipFill>
        <p:spPr>
          <a:xfrm>
            <a:off x="4197707" y="6324610"/>
            <a:ext cx="1672510" cy="416722"/>
          </a:xfrm>
          <a:prstGeom prst="rect">
            <a:avLst/>
          </a:prstGeom>
        </p:spPr>
      </p:pic>
      <p:pic>
        <p:nvPicPr>
          <p:cNvPr id="5" name="Imagen 4"/>
          <p:cNvPicPr>
            <a:picLocks noChangeAspect="1"/>
          </p:cNvPicPr>
          <p:nvPr/>
        </p:nvPicPr>
        <p:blipFill rotWithShape="1">
          <a:blip r:embed="rId4" cstate="print">
            <a:extLst>
              <a:ext uri="{28A0092B-C50C-407E-A947-70E740481C1C}">
                <a14:useLocalDpi xmlns:a14="http://schemas.microsoft.com/office/drawing/2010/main" val="0"/>
              </a:ext>
            </a:extLst>
          </a:blip>
          <a:srcRect t="37959" b="38844"/>
          <a:stretch/>
        </p:blipFill>
        <p:spPr>
          <a:xfrm>
            <a:off x="5996455" y="6324610"/>
            <a:ext cx="3114017" cy="416768"/>
          </a:xfrm>
          <a:prstGeom prst="rect">
            <a:avLst/>
          </a:prstGeom>
        </p:spPr>
      </p:pic>
    </p:spTree>
    <p:extLst>
      <p:ext uri="{BB962C8B-B14F-4D97-AF65-F5344CB8AC3E}">
        <p14:creationId xmlns:p14="http://schemas.microsoft.com/office/powerpoint/2010/main" val="372064662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2"/>
          <p:cNvPicPr>
            <a:picLocks noChangeAspect="1" noChangeArrowheads="1"/>
          </p:cNvPicPr>
          <p:nvPr/>
        </p:nvPicPr>
        <p:blipFill rotWithShape="1">
          <a:blip r:embed="rId2" cstate="print">
            <a:extLst>
              <a:ext uri="{28A0092B-C50C-407E-A947-70E740481C1C}">
                <a14:useLocalDpi xmlns:a14="http://schemas.microsoft.com/office/drawing/2010/main"/>
              </a:ext>
            </a:extLst>
          </a:blip>
          <a:srcRect/>
          <a:stretch/>
        </p:blipFill>
        <p:spPr bwMode="auto">
          <a:xfrm>
            <a:off x="0" y="276778"/>
            <a:ext cx="9144000" cy="1049946"/>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pic>
      <p:sp>
        <p:nvSpPr>
          <p:cNvPr id="2" name="1 Título"/>
          <p:cNvSpPr>
            <a:spLocks noGrp="1"/>
          </p:cNvSpPr>
          <p:nvPr>
            <p:ph type="title"/>
          </p:nvPr>
        </p:nvSpPr>
        <p:spPr/>
        <p:txBody>
          <a:bodyPr>
            <a:normAutofit/>
          </a:bodyPr>
          <a:lstStyle/>
          <a:p>
            <a:r>
              <a:rPr lang="es-CO" sz="3600" dirty="0" smtClean="0">
                <a:solidFill>
                  <a:schemeClr val="bg1"/>
                </a:solidFill>
              </a:rPr>
              <a:t>Datos: </a:t>
            </a:r>
            <a:endParaRPr lang="es-CO" sz="3600" dirty="0">
              <a:solidFill>
                <a:schemeClr val="bg1"/>
              </a:solidFill>
            </a:endParaRPr>
          </a:p>
        </p:txBody>
      </p:sp>
      <mc:AlternateContent xmlns:mc="http://schemas.openxmlformats.org/markup-compatibility/2006" xmlns:a14="http://schemas.microsoft.com/office/drawing/2010/main">
        <mc:Choice Requires="a14">
          <p:sp>
            <p:nvSpPr>
              <p:cNvPr id="3" name="2 Marcador de contenido"/>
              <p:cNvSpPr>
                <a:spLocks noGrp="1"/>
              </p:cNvSpPr>
              <p:nvPr>
                <p:ph idx="1"/>
              </p:nvPr>
            </p:nvSpPr>
            <p:spPr>
              <a:xfrm>
                <a:off x="457200" y="1600200"/>
                <a:ext cx="8229600" cy="4724410"/>
              </a:xfrm>
            </p:spPr>
            <p:txBody>
              <a:bodyPr>
                <a:normAutofit fontScale="85000" lnSpcReduction="20000"/>
              </a:bodyPr>
              <a:lstStyle/>
              <a:p>
                <a:endParaRPr lang="es-CO" dirty="0" smtClean="0"/>
              </a:p>
              <a:p>
                <a:r>
                  <a:rPr lang="es-CO" b="1" dirty="0" smtClean="0"/>
                  <a:t>Tres países: Colombia, México y Chile </a:t>
                </a:r>
              </a:p>
              <a:p>
                <a:pPr lvl="1"/>
                <a:r>
                  <a:rPr lang="es-CO" sz="2400" dirty="0" smtClean="0"/>
                  <a:t>Tres cohortes grupos de edad:  25-39, 40-54, 55-65.</a:t>
                </a:r>
              </a:p>
              <a:p>
                <a:pPr lvl="1"/>
                <a:endParaRPr lang="es-CO" sz="2400" dirty="0"/>
              </a:p>
              <a:p>
                <a:r>
                  <a:rPr lang="es-CO" b="1" dirty="0" smtClean="0"/>
                  <a:t>Dos medidas de bienestar o desempeño socioeconómico</a:t>
                </a:r>
              </a:p>
              <a:p>
                <a:pPr lvl="1"/>
                <a:r>
                  <a:rPr lang="es-CO" dirty="0" smtClean="0"/>
                  <a:t>Educación e índice de riqueza  </a:t>
                </a:r>
              </a:p>
              <a:p>
                <a:pPr lvl="1"/>
                <a:endParaRPr lang="es-CO" dirty="0"/>
              </a:p>
              <a:p>
                <a:r>
                  <a:rPr lang="es-CO" b="1" dirty="0" smtClean="0"/>
                  <a:t>Dos indicadores de movilidad: </a:t>
                </a:r>
              </a:p>
              <a:p>
                <a:pPr lvl="1"/>
                <a14:m>
                  <m:oMath xmlns:m="http://schemas.openxmlformats.org/officeDocument/2006/math">
                    <m:sSubSup>
                      <m:sSubSupPr>
                        <m:ctrlPr>
                          <a:rPr lang="es-CO" i="1">
                            <a:latin typeface="Cambria Math" panose="02040503050406030204" pitchFamily="18" charset="0"/>
                          </a:rPr>
                        </m:ctrlPr>
                      </m:sSubSupPr>
                      <m:e>
                        <m:r>
                          <a:rPr lang="en-US" i="1">
                            <a:latin typeface="Cambria Math" panose="02040503050406030204" pitchFamily="18" charset="0"/>
                          </a:rPr>
                          <m:t>𝑥</m:t>
                        </m:r>
                      </m:e>
                      <m:sub>
                        <m:r>
                          <a:rPr lang="en-US" i="1">
                            <a:latin typeface="Cambria Math" panose="02040503050406030204" pitchFamily="18" charset="0"/>
                          </a:rPr>
                          <m:t>𝑖</m:t>
                        </m:r>
                      </m:sub>
                      <m:sup>
                        <m:r>
                          <a:rPr lang="es-CO" i="1">
                            <a:latin typeface="Cambria Math" panose="02040503050406030204" pitchFamily="18" charset="0"/>
                          </a:rPr>
                          <m:t>h</m:t>
                        </m:r>
                        <m:r>
                          <a:rPr lang="en-US" i="1">
                            <a:latin typeface="Cambria Math" panose="02040503050406030204" pitchFamily="18" charset="0"/>
                          </a:rPr>
                          <m:t>𝑖𝑗𝑜</m:t>
                        </m:r>
                      </m:sup>
                    </m:sSubSup>
                    <m:r>
                      <a:rPr lang="es-CO" i="1">
                        <a:latin typeface="Cambria Math" panose="02040503050406030204" pitchFamily="18" charset="0"/>
                      </a:rPr>
                      <m:t>=</m:t>
                    </m:r>
                    <m:r>
                      <a:rPr lang="en-US" i="1">
                        <a:latin typeface="Cambria Math" panose="02040503050406030204" pitchFamily="18" charset="0"/>
                      </a:rPr>
                      <m:t>𝛼</m:t>
                    </m:r>
                    <m:r>
                      <a:rPr lang="es-CO" i="1">
                        <a:latin typeface="Cambria Math" panose="02040503050406030204" pitchFamily="18" charset="0"/>
                      </a:rPr>
                      <m:t>+</m:t>
                    </m:r>
                    <m:r>
                      <a:rPr lang="en-US" i="1">
                        <a:latin typeface="Cambria Math" panose="02040503050406030204" pitchFamily="18" charset="0"/>
                      </a:rPr>
                      <m:t>𝛽</m:t>
                    </m:r>
                    <m:sSubSup>
                      <m:sSubSupPr>
                        <m:ctrlPr>
                          <a:rPr lang="es-CO" i="1">
                            <a:latin typeface="Cambria Math" panose="02040503050406030204" pitchFamily="18" charset="0"/>
                          </a:rPr>
                        </m:ctrlPr>
                      </m:sSubSupPr>
                      <m:e>
                        <m:r>
                          <a:rPr lang="en-US" i="1">
                            <a:latin typeface="Cambria Math" panose="02040503050406030204" pitchFamily="18" charset="0"/>
                          </a:rPr>
                          <m:t>𝑥</m:t>
                        </m:r>
                      </m:e>
                      <m:sub>
                        <m:r>
                          <a:rPr lang="en-US" i="1">
                            <a:latin typeface="Cambria Math" panose="02040503050406030204" pitchFamily="18" charset="0"/>
                          </a:rPr>
                          <m:t>𝑖</m:t>
                        </m:r>
                      </m:sub>
                      <m:sup>
                        <m:r>
                          <a:rPr lang="en-US" i="1">
                            <a:latin typeface="Cambria Math" panose="02040503050406030204" pitchFamily="18" charset="0"/>
                          </a:rPr>
                          <m:t>𝑝𝑎𝑑𝑟𝑒</m:t>
                        </m:r>
                      </m:sup>
                    </m:sSubSup>
                    <m:r>
                      <a:rPr lang="es-CO" i="1">
                        <a:latin typeface="Cambria Math" panose="02040503050406030204" pitchFamily="18" charset="0"/>
                      </a:rPr>
                      <m:t>+</m:t>
                    </m:r>
                    <m:sSub>
                      <m:sSubPr>
                        <m:ctrlPr>
                          <a:rPr lang="es-CO" i="1">
                            <a:latin typeface="Cambria Math" panose="02040503050406030204" pitchFamily="18" charset="0"/>
                          </a:rPr>
                        </m:ctrlPr>
                      </m:sSubPr>
                      <m:e>
                        <m:r>
                          <a:rPr lang="en-US" i="1">
                            <a:latin typeface="Cambria Math" panose="02040503050406030204" pitchFamily="18" charset="0"/>
                          </a:rPr>
                          <m:t>𝜀</m:t>
                        </m:r>
                      </m:e>
                      <m:sub>
                        <m:r>
                          <a:rPr lang="en-US" i="1">
                            <a:latin typeface="Cambria Math" panose="02040503050406030204" pitchFamily="18" charset="0"/>
                          </a:rPr>
                          <m:t>𝑖</m:t>
                        </m:r>
                      </m:sub>
                    </m:sSub>
                  </m:oMath>
                </a14:m>
                <a:endParaRPr lang="es-CO" dirty="0" smtClean="0"/>
              </a:p>
              <a:p>
                <a:pPr marL="457200" lvl="1" indent="0">
                  <a:buNone/>
                </a:pPr>
                <a:endParaRPr lang="es-CO" dirty="0" smtClean="0"/>
              </a:p>
              <a:p>
                <a:pPr lvl="1"/>
                <a:r>
                  <a:rPr lang="es-CO" dirty="0" smtClean="0"/>
                  <a:t>Matrices de movilidad </a:t>
                </a:r>
              </a:p>
              <a:p>
                <a:pPr lvl="1"/>
                <a:endParaRPr lang="es-CO" dirty="0" smtClean="0"/>
              </a:p>
              <a:p>
                <a:pPr lvl="1"/>
                <a:endParaRPr lang="es-CO" sz="2400" dirty="0"/>
              </a:p>
              <a:p>
                <a:endParaRPr lang="es-CO" dirty="0"/>
              </a:p>
            </p:txBody>
          </p:sp>
        </mc:Choice>
        <mc:Fallback xmlns="">
          <p:sp>
            <p:nvSpPr>
              <p:cNvPr id="3" name="2 Marcador de contenido"/>
              <p:cNvSpPr>
                <a:spLocks noGrp="1" noRot="1" noChangeAspect="1" noMove="1" noResize="1" noEditPoints="1" noAdjustHandles="1" noChangeArrowheads="1" noChangeShapeType="1" noTextEdit="1"/>
              </p:cNvSpPr>
              <p:nvPr>
                <p:ph idx="1"/>
              </p:nvPr>
            </p:nvSpPr>
            <p:spPr>
              <a:xfrm>
                <a:off x="457200" y="1600200"/>
                <a:ext cx="8229600" cy="4724410"/>
              </a:xfrm>
              <a:blipFill rotWithShape="0">
                <a:blip r:embed="rId3"/>
                <a:stretch>
                  <a:fillRect l="-1259" b="-387"/>
                </a:stretch>
              </a:blipFill>
            </p:spPr>
            <p:txBody>
              <a:bodyPr/>
              <a:lstStyle/>
              <a:p>
                <a:r>
                  <a:rPr lang="es-CO">
                    <a:noFill/>
                  </a:rPr>
                  <a:t> </a:t>
                </a:r>
              </a:p>
            </p:txBody>
          </p:sp>
        </mc:Fallback>
      </mc:AlternateContent>
      <p:pic>
        <p:nvPicPr>
          <p:cNvPr id="4" name="14 Imagen"/>
          <p:cNvPicPr>
            <a:picLocks noChangeAspect="1"/>
          </p:cNvPicPr>
          <p:nvPr/>
        </p:nvPicPr>
        <p:blipFill rotWithShape="1">
          <a:blip r:embed="rId4" cstate="print">
            <a:extLst>
              <a:ext uri="{28A0092B-C50C-407E-A947-70E740481C1C}">
                <a14:useLocalDpi xmlns:a14="http://schemas.microsoft.com/office/drawing/2010/main" val="0"/>
              </a:ext>
            </a:extLst>
          </a:blip>
          <a:srcRect l="7722" t="34483" r="7437" b="38161"/>
          <a:stretch/>
        </p:blipFill>
        <p:spPr>
          <a:xfrm>
            <a:off x="4197707" y="6324610"/>
            <a:ext cx="1672510" cy="416722"/>
          </a:xfrm>
          <a:prstGeom prst="rect">
            <a:avLst/>
          </a:prstGeom>
        </p:spPr>
      </p:pic>
      <p:pic>
        <p:nvPicPr>
          <p:cNvPr id="5" name="Imagen 4"/>
          <p:cNvPicPr>
            <a:picLocks noChangeAspect="1"/>
          </p:cNvPicPr>
          <p:nvPr/>
        </p:nvPicPr>
        <p:blipFill rotWithShape="1">
          <a:blip r:embed="rId5" cstate="print">
            <a:extLst>
              <a:ext uri="{28A0092B-C50C-407E-A947-70E740481C1C}">
                <a14:useLocalDpi xmlns:a14="http://schemas.microsoft.com/office/drawing/2010/main" val="0"/>
              </a:ext>
            </a:extLst>
          </a:blip>
          <a:srcRect t="37959" b="38844"/>
          <a:stretch/>
        </p:blipFill>
        <p:spPr>
          <a:xfrm>
            <a:off x="5996455" y="6324610"/>
            <a:ext cx="3114017" cy="416768"/>
          </a:xfrm>
          <a:prstGeom prst="rect">
            <a:avLst/>
          </a:prstGeom>
        </p:spPr>
      </p:pic>
    </p:spTree>
    <p:extLst>
      <p:ext uri="{BB962C8B-B14F-4D97-AF65-F5344CB8AC3E}">
        <p14:creationId xmlns:p14="http://schemas.microsoft.com/office/powerpoint/2010/main" val="427549671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2"/>
          <p:cNvPicPr>
            <a:picLocks noChangeAspect="1" noChangeArrowheads="1"/>
          </p:cNvPicPr>
          <p:nvPr/>
        </p:nvPicPr>
        <p:blipFill rotWithShape="1">
          <a:blip r:embed="rId2" cstate="print">
            <a:extLst>
              <a:ext uri="{28A0092B-C50C-407E-A947-70E740481C1C}">
                <a14:useLocalDpi xmlns:a14="http://schemas.microsoft.com/office/drawing/2010/main"/>
              </a:ext>
            </a:extLst>
          </a:blip>
          <a:srcRect/>
          <a:stretch/>
        </p:blipFill>
        <p:spPr bwMode="auto">
          <a:xfrm>
            <a:off x="0" y="276778"/>
            <a:ext cx="9144000" cy="1049946"/>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pic>
      <p:sp>
        <p:nvSpPr>
          <p:cNvPr id="2" name="1 Título"/>
          <p:cNvSpPr>
            <a:spLocks noGrp="1"/>
          </p:cNvSpPr>
          <p:nvPr>
            <p:ph type="title"/>
          </p:nvPr>
        </p:nvSpPr>
        <p:spPr/>
        <p:txBody>
          <a:bodyPr>
            <a:normAutofit/>
          </a:bodyPr>
          <a:lstStyle/>
          <a:p>
            <a:r>
              <a:rPr lang="es-CO" sz="3600" dirty="0" smtClean="0">
                <a:solidFill>
                  <a:schemeClr val="bg1"/>
                </a:solidFill>
              </a:rPr>
              <a:t>Datos de educación: países y cohortes  </a:t>
            </a:r>
            <a:endParaRPr lang="es-CO" sz="3600" dirty="0">
              <a:solidFill>
                <a:schemeClr val="bg1"/>
              </a:solidFill>
            </a:endParaRPr>
          </a:p>
        </p:txBody>
      </p:sp>
      <p:graphicFrame>
        <p:nvGraphicFramePr>
          <p:cNvPr id="4" name="3 Gráfico"/>
          <p:cNvGraphicFramePr/>
          <p:nvPr>
            <p:extLst>
              <p:ext uri="{D42A27DB-BD31-4B8C-83A1-F6EECF244321}">
                <p14:modId xmlns:p14="http://schemas.microsoft.com/office/powerpoint/2010/main" val="3582088855"/>
              </p:ext>
            </p:extLst>
          </p:nvPr>
        </p:nvGraphicFramePr>
        <p:xfrm>
          <a:off x="1259632" y="1549748"/>
          <a:ext cx="6408712" cy="4608512"/>
        </p:xfrm>
        <a:graphic>
          <a:graphicData uri="http://schemas.openxmlformats.org/drawingml/2006/chart">
            <c:chart xmlns:c="http://schemas.openxmlformats.org/drawingml/2006/chart" xmlns:r="http://schemas.openxmlformats.org/officeDocument/2006/relationships" r:id="rId3"/>
          </a:graphicData>
        </a:graphic>
      </p:graphicFrame>
      <p:pic>
        <p:nvPicPr>
          <p:cNvPr id="5" name="14 Imagen"/>
          <p:cNvPicPr>
            <a:picLocks noChangeAspect="1"/>
          </p:cNvPicPr>
          <p:nvPr/>
        </p:nvPicPr>
        <p:blipFill rotWithShape="1">
          <a:blip r:embed="rId4" cstate="print">
            <a:extLst>
              <a:ext uri="{28A0092B-C50C-407E-A947-70E740481C1C}">
                <a14:useLocalDpi xmlns:a14="http://schemas.microsoft.com/office/drawing/2010/main" val="0"/>
              </a:ext>
            </a:extLst>
          </a:blip>
          <a:srcRect l="7722" t="34483" r="7437" b="38161"/>
          <a:stretch/>
        </p:blipFill>
        <p:spPr>
          <a:xfrm>
            <a:off x="4197707" y="6324610"/>
            <a:ext cx="1672510" cy="416722"/>
          </a:xfrm>
          <a:prstGeom prst="rect">
            <a:avLst/>
          </a:prstGeom>
        </p:spPr>
      </p:pic>
      <p:pic>
        <p:nvPicPr>
          <p:cNvPr id="6" name="Imagen 5"/>
          <p:cNvPicPr>
            <a:picLocks noChangeAspect="1"/>
          </p:cNvPicPr>
          <p:nvPr/>
        </p:nvPicPr>
        <p:blipFill rotWithShape="1">
          <a:blip r:embed="rId5" cstate="print">
            <a:extLst>
              <a:ext uri="{28A0092B-C50C-407E-A947-70E740481C1C}">
                <a14:useLocalDpi xmlns:a14="http://schemas.microsoft.com/office/drawing/2010/main" val="0"/>
              </a:ext>
            </a:extLst>
          </a:blip>
          <a:srcRect t="37959" b="38844"/>
          <a:stretch/>
        </p:blipFill>
        <p:spPr>
          <a:xfrm>
            <a:off x="5996455" y="6324610"/>
            <a:ext cx="3114017" cy="416768"/>
          </a:xfrm>
          <a:prstGeom prst="rect">
            <a:avLst/>
          </a:prstGeom>
        </p:spPr>
      </p:pic>
    </p:spTree>
    <p:extLst>
      <p:ext uri="{BB962C8B-B14F-4D97-AF65-F5344CB8AC3E}">
        <p14:creationId xmlns:p14="http://schemas.microsoft.com/office/powerpoint/2010/main" val="329165599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2"/>
          <p:cNvPicPr>
            <a:picLocks noChangeAspect="1" noChangeArrowheads="1"/>
          </p:cNvPicPr>
          <p:nvPr/>
        </p:nvPicPr>
        <p:blipFill rotWithShape="1">
          <a:blip r:embed="rId2" cstate="print">
            <a:extLst>
              <a:ext uri="{28A0092B-C50C-407E-A947-70E740481C1C}">
                <a14:useLocalDpi xmlns:a14="http://schemas.microsoft.com/office/drawing/2010/main"/>
              </a:ext>
            </a:extLst>
          </a:blip>
          <a:srcRect/>
          <a:stretch/>
        </p:blipFill>
        <p:spPr bwMode="auto">
          <a:xfrm>
            <a:off x="0" y="276778"/>
            <a:ext cx="9144000" cy="1049946"/>
          </a:xfrm>
          <a:prstGeom prst="rect">
            <a:avLst/>
          </a:prstGeom>
          <a:solidFill>
            <a:srgbClr val="00A8CB"/>
          </a:solid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pic>
      <p:sp>
        <p:nvSpPr>
          <p:cNvPr id="2" name="1 Título"/>
          <p:cNvSpPr>
            <a:spLocks noGrp="1"/>
          </p:cNvSpPr>
          <p:nvPr>
            <p:ph type="title"/>
          </p:nvPr>
        </p:nvSpPr>
        <p:spPr/>
        <p:txBody>
          <a:bodyPr>
            <a:normAutofit/>
          </a:bodyPr>
          <a:lstStyle/>
          <a:p>
            <a:r>
              <a:rPr lang="es-CO" sz="3200" dirty="0" smtClean="0">
                <a:solidFill>
                  <a:schemeClr val="bg1"/>
                </a:solidFill>
              </a:rPr>
              <a:t>Índice de nivel socioeconómico: variables </a:t>
            </a:r>
            <a:endParaRPr lang="es-CO" sz="3200" dirty="0">
              <a:solidFill>
                <a:schemeClr val="bg1"/>
              </a:solidFill>
            </a:endParaRPr>
          </a:p>
        </p:txBody>
      </p:sp>
      <p:graphicFrame>
        <p:nvGraphicFramePr>
          <p:cNvPr id="8" name="7 Tabla"/>
          <p:cNvGraphicFramePr>
            <a:graphicFrameLocks noGrp="1"/>
          </p:cNvGraphicFramePr>
          <p:nvPr>
            <p:extLst>
              <p:ext uri="{D42A27DB-BD31-4B8C-83A1-F6EECF244321}">
                <p14:modId xmlns:p14="http://schemas.microsoft.com/office/powerpoint/2010/main" val="553274619"/>
              </p:ext>
            </p:extLst>
          </p:nvPr>
        </p:nvGraphicFramePr>
        <p:xfrm>
          <a:off x="1115616" y="1484784"/>
          <a:ext cx="7005707" cy="4680520"/>
        </p:xfrm>
        <a:graphic>
          <a:graphicData uri="http://schemas.openxmlformats.org/drawingml/2006/table">
            <a:tbl>
              <a:tblPr firstRow="1" firstCol="1" bandRow="1">
                <a:tableStyleId>{7DF18680-E054-41AD-8BC1-D1AEF772440D}</a:tableStyleId>
              </a:tblPr>
              <a:tblGrid>
                <a:gridCol w="1276623">
                  <a:extLst>
                    <a:ext uri="{9D8B030D-6E8A-4147-A177-3AD203B41FA5}">
                      <a16:colId xmlns="" xmlns:a16="http://schemas.microsoft.com/office/drawing/2014/main" val="20000"/>
                    </a:ext>
                  </a:extLst>
                </a:gridCol>
                <a:gridCol w="2853628">
                  <a:extLst>
                    <a:ext uri="{9D8B030D-6E8A-4147-A177-3AD203B41FA5}">
                      <a16:colId xmlns="" xmlns:a16="http://schemas.microsoft.com/office/drawing/2014/main" val="20001"/>
                    </a:ext>
                  </a:extLst>
                </a:gridCol>
                <a:gridCol w="2875456">
                  <a:extLst>
                    <a:ext uri="{9D8B030D-6E8A-4147-A177-3AD203B41FA5}">
                      <a16:colId xmlns="" xmlns:a16="http://schemas.microsoft.com/office/drawing/2014/main" val="20002"/>
                    </a:ext>
                  </a:extLst>
                </a:gridCol>
              </a:tblGrid>
              <a:tr h="308887">
                <a:tc>
                  <a:txBody>
                    <a:bodyPr/>
                    <a:lstStyle/>
                    <a:p>
                      <a:endParaRPr lang="es-CO" sz="1600" dirty="0">
                        <a:solidFill>
                          <a:srgbClr val="000000"/>
                        </a:solidFill>
                        <a:effectLst/>
                        <a:latin typeface="Calibri"/>
                        <a:cs typeface="Times New Roman"/>
                      </a:endParaRPr>
                    </a:p>
                  </a:txBody>
                  <a:tcPr marL="68580" marR="68580" marT="0" marB="0"/>
                </a:tc>
                <a:tc>
                  <a:txBody>
                    <a:bodyPr/>
                    <a:lstStyle/>
                    <a:p>
                      <a:pPr algn="just">
                        <a:lnSpc>
                          <a:spcPct val="115000"/>
                        </a:lnSpc>
                        <a:spcBef>
                          <a:spcPts val="1000"/>
                        </a:spcBef>
                        <a:spcAft>
                          <a:spcPts val="0"/>
                        </a:spcAft>
                      </a:pPr>
                      <a:r>
                        <a:rPr lang="es-CO" sz="1600">
                          <a:effectLst/>
                        </a:rPr>
                        <a:t>Padres</a:t>
                      </a:r>
                      <a:endParaRPr lang="es-CO" sz="1600">
                        <a:solidFill>
                          <a:srgbClr val="000000"/>
                        </a:solidFill>
                        <a:effectLst/>
                        <a:latin typeface="Calibri"/>
                        <a:ea typeface="Times New Roman"/>
                        <a:cs typeface="Times New Roman"/>
                      </a:endParaRPr>
                    </a:p>
                  </a:txBody>
                  <a:tcPr marL="68580" marR="68580" marT="0" marB="0"/>
                </a:tc>
                <a:tc>
                  <a:txBody>
                    <a:bodyPr/>
                    <a:lstStyle/>
                    <a:p>
                      <a:pPr algn="just">
                        <a:lnSpc>
                          <a:spcPct val="115000"/>
                        </a:lnSpc>
                        <a:spcBef>
                          <a:spcPts val="1000"/>
                        </a:spcBef>
                        <a:spcAft>
                          <a:spcPts val="0"/>
                        </a:spcAft>
                      </a:pPr>
                      <a:r>
                        <a:rPr lang="es-CO" sz="1600" dirty="0">
                          <a:effectLst/>
                        </a:rPr>
                        <a:t>Hijos</a:t>
                      </a:r>
                      <a:endParaRPr lang="es-CO" sz="1600" dirty="0">
                        <a:solidFill>
                          <a:srgbClr val="000000"/>
                        </a:solidFill>
                        <a:effectLst/>
                        <a:latin typeface="Calibri"/>
                        <a:ea typeface="Times New Roman"/>
                        <a:cs typeface="Times New Roman"/>
                      </a:endParaRPr>
                    </a:p>
                  </a:txBody>
                  <a:tcPr marL="68580" marR="68580" marT="0" marB="0"/>
                </a:tc>
                <a:extLst>
                  <a:ext uri="{0D108BD9-81ED-4DB2-BD59-A6C34878D82A}">
                    <a16:rowId xmlns="" xmlns:a16="http://schemas.microsoft.com/office/drawing/2014/main" val="10000"/>
                  </a:ext>
                </a:extLst>
              </a:tr>
              <a:tr h="1246378">
                <a:tc>
                  <a:txBody>
                    <a:bodyPr/>
                    <a:lstStyle/>
                    <a:p>
                      <a:pPr algn="just">
                        <a:lnSpc>
                          <a:spcPct val="115000"/>
                        </a:lnSpc>
                        <a:spcBef>
                          <a:spcPts val="1000"/>
                        </a:spcBef>
                        <a:spcAft>
                          <a:spcPts val="0"/>
                        </a:spcAft>
                      </a:pPr>
                      <a:r>
                        <a:rPr lang="es-CO" sz="1600" dirty="0">
                          <a:effectLst/>
                        </a:rPr>
                        <a:t>Chile</a:t>
                      </a:r>
                      <a:endParaRPr lang="es-CO" sz="1600" dirty="0">
                        <a:solidFill>
                          <a:srgbClr val="000000"/>
                        </a:solidFill>
                        <a:effectLst/>
                        <a:latin typeface="Calibri"/>
                        <a:ea typeface="Times New Roman"/>
                        <a:cs typeface="Times New Roman"/>
                      </a:endParaRPr>
                    </a:p>
                  </a:txBody>
                  <a:tcPr marL="68580" marR="68580" marT="0" marB="0"/>
                </a:tc>
                <a:tc>
                  <a:txBody>
                    <a:bodyPr/>
                    <a:lstStyle/>
                    <a:p>
                      <a:pPr algn="l">
                        <a:lnSpc>
                          <a:spcPct val="115000"/>
                        </a:lnSpc>
                        <a:spcBef>
                          <a:spcPts val="1000"/>
                        </a:spcBef>
                        <a:spcAft>
                          <a:spcPts val="0"/>
                        </a:spcAft>
                      </a:pPr>
                      <a:r>
                        <a:rPr lang="es-CO" sz="1600" dirty="0">
                          <a:effectLst/>
                        </a:rPr>
                        <a:t>Educación primaria, baño, cocina, agua caliente, lavadora, teléfono, televisión</a:t>
                      </a:r>
                      <a:r>
                        <a:rPr lang="es-CO" sz="1600">
                          <a:effectLst/>
                        </a:rPr>
                        <a:t>, </a:t>
                      </a:r>
                      <a:r>
                        <a:rPr lang="es-CO" sz="1600" smtClean="0">
                          <a:effectLst/>
                        </a:rPr>
                        <a:t>nana</a:t>
                      </a:r>
                      <a:r>
                        <a:rPr lang="es-CO" sz="1600" baseline="0" smtClean="0">
                          <a:effectLst/>
                        </a:rPr>
                        <a:t> y</a:t>
                      </a:r>
                      <a:r>
                        <a:rPr lang="es-CO" sz="1600" smtClean="0">
                          <a:effectLst/>
                        </a:rPr>
                        <a:t> auto.</a:t>
                      </a:r>
                      <a:endParaRPr lang="es-CO" sz="1600" dirty="0">
                        <a:solidFill>
                          <a:srgbClr val="000000"/>
                        </a:solidFill>
                        <a:effectLst/>
                        <a:latin typeface="Calibri"/>
                        <a:ea typeface="Times New Roman"/>
                        <a:cs typeface="Times New Roman"/>
                      </a:endParaRPr>
                    </a:p>
                  </a:txBody>
                  <a:tcPr marL="68580" marR="68580" marT="0" marB="0"/>
                </a:tc>
                <a:tc>
                  <a:txBody>
                    <a:bodyPr/>
                    <a:lstStyle/>
                    <a:p>
                      <a:pPr algn="l">
                        <a:lnSpc>
                          <a:spcPct val="115000"/>
                        </a:lnSpc>
                        <a:spcBef>
                          <a:spcPts val="1000"/>
                        </a:spcBef>
                        <a:spcAft>
                          <a:spcPts val="0"/>
                        </a:spcAft>
                      </a:pPr>
                      <a:r>
                        <a:rPr lang="es-CO" sz="1600" dirty="0">
                          <a:effectLst/>
                        </a:rPr>
                        <a:t>Educación secundaria, baño, agua caliente, microondas, lavadora, teléfono, video, computador, </a:t>
                      </a:r>
                      <a:r>
                        <a:rPr lang="es-CO" sz="1600" dirty="0" smtClean="0">
                          <a:effectLst/>
                        </a:rPr>
                        <a:t>nana</a:t>
                      </a:r>
                      <a:r>
                        <a:rPr lang="es-CO" sz="1600" baseline="0" dirty="0" smtClean="0">
                          <a:effectLst/>
                        </a:rPr>
                        <a:t> y </a:t>
                      </a:r>
                      <a:r>
                        <a:rPr lang="es-CO" sz="1600" dirty="0" smtClean="0">
                          <a:effectLst/>
                        </a:rPr>
                        <a:t>auto.</a:t>
                      </a:r>
                      <a:endParaRPr lang="es-CO" sz="1600" dirty="0">
                        <a:solidFill>
                          <a:srgbClr val="000000"/>
                        </a:solidFill>
                        <a:effectLst/>
                        <a:latin typeface="Calibri"/>
                        <a:ea typeface="Times New Roman"/>
                        <a:cs typeface="Times New Roman"/>
                      </a:endParaRPr>
                    </a:p>
                  </a:txBody>
                  <a:tcPr marL="68580" marR="68580" marT="0" marB="0"/>
                </a:tc>
                <a:extLst>
                  <a:ext uri="{0D108BD9-81ED-4DB2-BD59-A6C34878D82A}">
                    <a16:rowId xmlns="" xmlns:a16="http://schemas.microsoft.com/office/drawing/2014/main" val="10001"/>
                  </a:ext>
                </a:extLst>
              </a:tr>
              <a:tr h="1878877">
                <a:tc>
                  <a:txBody>
                    <a:bodyPr/>
                    <a:lstStyle/>
                    <a:p>
                      <a:pPr algn="just">
                        <a:lnSpc>
                          <a:spcPct val="115000"/>
                        </a:lnSpc>
                        <a:spcBef>
                          <a:spcPts val="1000"/>
                        </a:spcBef>
                        <a:spcAft>
                          <a:spcPts val="0"/>
                        </a:spcAft>
                      </a:pPr>
                      <a:r>
                        <a:rPr lang="en-US" sz="1600">
                          <a:effectLst/>
                        </a:rPr>
                        <a:t>Colombia</a:t>
                      </a:r>
                      <a:endParaRPr lang="es-CO" sz="1600">
                        <a:solidFill>
                          <a:srgbClr val="000000"/>
                        </a:solidFill>
                        <a:effectLst/>
                        <a:latin typeface="Calibri"/>
                        <a:ea typeface="Times New Roman"/>
                        <a:cs typeface="Times New Roman"/>
                      </a:endParaRPr>
                    </a:p>
                  </a:txBody>
                  <a:tcPr marL="68580" marR="68580" marT="0" marB="0"/>
                </a:tc>
                <a:tc>
                  <a:txBody>
                    <a:bodyPr/>
                    <a:lstStyle/>
                    <a:p>
                      <a:pPr algn="l">
                        <a:lnSpc>
                          <a:spcPct val="115000"/>
                        </a:lnSpc>
                        <a:spcBef>
                          <a:spcPts val="1000"/>
                        </a:spcBef>
                        <a:spcAft>
                          <a:spcPts val="0"/>
                        </a:spcAft>
                      </a:pPr>
                      <a:r>
                        <a:rPr lang="es-CO" sz="1600" dirty="0">
                          <a:effectLst/>
                        </a:rPr>
                        <a:t>Educación </a:t>
                      </a:r>
                      <a:r>
                        <a:rPr lang="es-CO" sz="1600" dirty="0" smtClean="0">
                          <a:effectLst/>
                        </a:rPr>
                        <a:t>primaria, </a:t>
                      </a:r>
                      <a:r>
                        <a:rPr lang="es-CO" sz="1600" dirty="0">
                          <a:effectLst/>
                        </a:rPr>
                        <a:t>carro, casa de vacaciones, estufa, </a:t>
                      </a:r>
                      <a:r>
                        <a:rPr lang="es-CO" sz="1600" u="sng" dirty="0">
                          <a:effectLst/>
                        </a:rPr>
                        <a:t>televisión</a:t>
                      </a:r>
                      <a:r>
                        <a:rPr lang="es-CO" sz="1600" dirty="0">
                          <a:effectLst/>
                        </a:rPr>
                        <a:t>, equipo de sonido, electricidad, sanitario, </a:t>
                      </a:r>
                      <a:r>
                        <a:rPr lang="es-CO" sz="1600" dirty="0" smtClean="0">
                          <a:effectLst/>
                        </a:rPr>
                        <a:t>pisos</a:t>
                      </a:r>
                      <a:r>
                        <a:rPr lang="es-CO" sz="1600" baseline="0" dirty="0" smtClean="0">
                          <a:effectLst/>
                        </a:rPr>
                        <a:t> y</a:t>
                      </a:r>
                      <a:r>
                        <a:rPr lang="es-CO" sz="1600" dirty="0" smtClean="0">
                          <a:effectLst/>
                        </a:rPr>
                        <a:t> </a:t>
                      </a:r>
                      <a:r>
                        <a:rPr lang="es-CO" sz="1600" dirty="0">
                          <a:effectLst/>
                        </a:rPr>
                        <a:t>número de </a:t>
                      </a:r>
                      <a:r>
                        <a:rPr lang="es-CO" sz="1600" dirty="0" smtClean="0">
                          <a:effectLst/>
                        </a:rPr>
                        <a:t>cuartos.</a:t>
                      </a:r>
                      <a:endParaRPr lang="es-CO" sz="1600" dirty="0">
                        <a:solidFill>
                          <a:srgbClr val="000000"/>
                        </a:solidFill>
                        <a:effectLst/>
                        <a:latin typeface="Calibri"/>
                        <a:ea typeface="Times New Roman"/>
                        <a:cs typeface="Times New Roman"/>
                      </a:endParaRPr>
                    </a:p>
                  </a:txBody>
                  <a:tcPr marL="68580" marR="68580" marT="0" marB="0"/>
                </a:tc>
                <a:tc>
                  <a:txBody>
                    <a:bodyPr/>
                    <a:lstStyle/>
                    <a:p>
                      <a:pPr algn="l">
                        <a:lnSpc>
                          <a:spcPct val="115000"/>
                        </a:lnSpc>
                        <a:spcBef>
                          <a:spcPts val="1000"/>
                        </a:spcBef>
                        <a:spcAft>
                          <a:spcPts val="0"/>
                        </a:spcAft>
                      </a:pPr>
                      <a:r>
                        <a:rPr lang="es-CO" sz="1600" dirty="0">
                          <a:effectLst/>
                        </a:rPr>
                        <a:t>Educación secundaria, agua caliente, televisión, equipo de sonido, computador, aspiradora</a:t>
                      </a:r>
                      <a:r>
                        <a:rPr lang="es-CO" sz="1600">
                          <a:effectLst/>
                        </a:rPr>
                        <a:t>, </a:t>
                      </a:r>
                      <a:r>
                        <a:rPr lang="es-CO" sz="1600" smtClean="0">
                          <a:effectLst/>
                        </a:rPr>
                        <a:t>cable, </a:t>
                      </a:r>
                      <a:r>
                        <a:rPr lang="es-CO" sz="1600" dirty="0">
                          <a:effectLst/>
                        </a:rPr>
                        <a:t>carro, internet, nevera</a:t>
                      </a:r>
                      <a:r>
                        <a:rPr lang="es-CO" sz="1600">
                          <a:effectLst/>
                        </a:rPr>
                        <a:t>, </a:t>
                      </a:r>
                      <a:r>
                        <a:rPr lang="es-CO" sz="1600" smtClean="0">
                          <a:effectLst/>
                        </a:rPr>
                        <a:t>estufa</a:t>
                      </a:r>
                      <a:r>
                        <a:rPr lang="es-CO" sz="1600" baseline="0" smtClean="0">
                          <a:effectLst/>
                        </a:rPr>
                        <a:t> y</a:t>
                      </a:r>
                      <a:r>
                        <a:rPr lang="es-CO" sz="1600" smtClean="0">
                          <a:effectLst/>
                        </a:rPr>
                        <a:t> microondas.</a:t>
                      </a:r>
                      <a:endParaRPr lang="es-CO" sz="1600" dirty="0">
                        <a:solidFill>
                          <a:srgbClr val="000000"/>
                        </a:solidFill>
                        <a:effectLst/>
                        <a:latin typeface="Calibri"/>
                        <a:ea typeface="Times New Roman"/>
                        <a:cs typeface="Times New Roman"/>
                      </a:endParaRPr>
                    </a:p>
                  </a:txBody>
                  <a:tcPr marL="68580" marR="68580" marT="0" marB="0"/>
                </a:tc>
                <a:extLst>
                  <a:ext uri="{0D108BD9-81ED-4DB2-BD59-A6C34878D82A}">
                    <a16:rowId xmlns="" xmlns:a16="http://schemas.microsoft.com/office/drawing/2014/main" val="10002"/>
                  </a:ext>
                </a:extLst>
              </a:tr>
              <a:tr h="1246378">
                <a:tc>
                  <a:txBody>
                    <a:bodyPr/>
                    <a:lstStyle/>
                    <a:p>
                      <a:pPr algn="just">
                        <a:lnSpc>
                          <a:spcPct val="115000"/>
                        </a:lnSpc>
                        <a:spcBef>
                          <a:spcPts val="1000"/>
                        </a:spcBef>
                        <a:spcAft>
                          <a:spcPts val="0"/>
                        </a:spcAft>
                      </a:pPr>
                      <a:r>
                        <a:rPr lang="en-US" sz="1600">
                          <a:effectLst/>
                        </a:rPr>
                        <a:t>Méjico</a:t>
                      </a:r>
                      <a:endParaRPr lang="es-CO" sz="1600">
                        <a:solidFill>
                          <a:srgbClr val="000000"/>
                        </a:solidFill>
                        <a:effectLst/>
                        <a:latin typeface="Calibri"/>
                        <a:ea typeface="Times New Roman"/>
                        <a:cs typeface="Times New Roman"/>
                      </a:endParaRPr>
                    </a:p>
                  </a:txBody>
                  <a:tcPr marL="68580" marR="68580" marT="0" marB="0"/>
                </a:tc>
                <a:tc>
                  <a:txBody>
                    <a:bodyPr/>
                    <a:lstStyle/>
                    <a:p>
                      <a:pPr algn="l">
                        <a:lnSpc>
                          <a:spcPct val="115000"/>
                        </a:lnSpc>
                        <a:spcBef>
                          <a:spcPts val="1000"/>
                        </a:spcBef>
                        <a:spcAft>
                          <a:spcPts val="0"/>
                        </a:spcAft>
                      </a:pPr>
                      <a:r>
                        <a:rPr lang="es-CO" sz="1600" dirty="0">
                          <a:effectLst/>
                        </a:rPr>
                        <a:t>Educación primaria, agua, baño, electricidad, estufa, agua caliente, </a:t>
                      </a:r>
                      <a:r>
                        <a:rPr lang="es-CO" sz="1600" dirty="0" smtClean="0">
                          <a:effectLst/>
                        </a:rPr>
                        <a:t>lavadora,</a:t>
                      </a:r>
                      <a:r>
                        <a:rPr lang="es-CO" sz="1600" baseline="0" dirty="0" smtClean="0">
                          <a:effectLst/>
                        </a:rPr>
                        <a:t> </a:t>
                      </a:r>
                      <a:r>
                        <a:rPr lang="es-CO" sz="1600" dirty="0" smtClean="0">
                          <a:effectLst/>
                        </a:rPr>
                        <a:t>teléfono</a:t>
                      </a:r>
                      <a:r>
                        <a:rPr lang="es-CO" sz="1600" dirty="0">
                          <a:effectLst/>
                        </a:rPr>
                        <a:t>, </a:t>
                      </a:r>
                      <a:r>
                        <a:rPr lang="es-CO" sz="1600" dirty="0" smtClean="0">
                          <a:effectLst/>
                        </a:rPr>
                        <a:t>televisión</a:t>
                      </a:r>
                      <a:r>
                        <a:rPr lang="es-CO" sz="1600" baseline="0" dirty="0" smtClean="0">
                          <a:effectLst/>
                        </a:rPr>
                        <a:t> y </a:t>
                      </a:r>
                      <a:r>
                        <a:rPr lang="es-CO" sz="1600" dirty="0" smtClean="0">
                          <a:effectLst/>
                        </a:rPr>
                        <a:t>carro.</a:t>
                      </a:r>
                      <a:endParaRPr lang="es-CO" sz="1600" dirty="0">
                        <a:solidFill>
                          <a:srgbClr val="000000"/>
                        </a:solidFill>
                        <a:effectLst/>
                        <a:latin typeface="Calibri"/>
                        <a:ea typeface="Times New Roman"/>
                        <a:cs typeface="Times New Roman"/>
                      </a:endParaRPr>
                    </a:p>
                  </a:txBody>
                  <a:tcPr marL="68580" marR="68580" marT="0" marB="0"/>
                </a:tc>
                <a:tc>
                  <a:txBody>
                    <a:bodyPr/>
                    <a:lstStyle/>
                    <a:p>
                      <a:pPr algn="l">
                        <a:lnSpc>
                          <a:spcPct val="115000"/>
                        </a:lnSpc>
                        <a:spcBef>
                          <a:spcPts val="1000"/>
                        </a:spcBef>
                        <a:spcAft>
                          <a:spcPts val="0"/>
                        </a:spcAft>
                      </a:pPr>
                      <a:r>
                        <a:rPr lang="es-CO" sz="1600" dirty="0">
                          <a:effectLst/>
                        </a:rPr>
                        <a:t>Educación secundaria, baño, estufa, electricidad, agua caliente, lavadora, teléfono, </a:t>
                      </a:r>
                      <a:r>
                        <a:rPr lang="es-CO" sz="1600" dirty="0" smtClean="0">
                          <a:effectLst/>
                        </a:rPr>
                        <a:t>televisión</a:t>
                      </a:r>
                      <a:r>
                        <a:rPr lang="es-CO" sz="1600" baseline="0" dirty="0" smtClean="0">
                          <a:effectLst/>
                        </a:rPr>
                        <a:t> y </a:t>
                      </a:r>
                      <a:r>
                        <a:rPr lang="es-CO" sz="1600" dirty="0" smtClean="0">
                          <a:effectLst/>
                        </a:rPr>
                        <a:t>carro.</a:t>
                      </a:r>
                      <a:endParaRPr lang="es-CO" sz="1600" dirty="0">
                        <a:solidFill>
                          <a:srgbClr val="000000"/>
                        </a:solidFill>
                        <a:effectLst/>
                        <a:latin typeface="Calibri"/>
                        <a:ea typeface="Times New Roman"/>
                        <a:cs typeface="Times New Roman"/>
                      </a:endParaRPr>
                    </a:p>
                  </a:txBody>
                  <a:tcPr marL="68580" marR="68580" marT="0" marB="0"/>
                </a:tc>
                <a:extLst>
                  <a:ext uri="{0D108BD9-81ED-4DB2-BD59-A6C34878D82A}">
                    <a16:rowId xmlns="" xmlns:a16="http://schemas.microsoft.com/office/drawing/2014/main" val="10003"/>
                  </a:ext>
                </a:extLst>
              </a:tr>
            </a:tbl>
          </a:graphicData>
        </a:graphic>
      </p:graphicFrame>
      <p:sp>
        <p:nvSpPr>
          <p:cNvPr id="9" name="Rectangle 4"/>
          <p:cNvSpPr>
            <a:spLocks noChangeArrowheads="1"/>
          </p:cNvSpPr>
          <p:nvPr/>
        </p:nvSpPr>
        <p:spPr bwMode="auto">
          <a:xfrm>
            <a:off x="1743075" y="2803525"/>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s-CO" sz="1800" b="0" i="0" u="none" strike="noStrike" cap="none" normalizeH="0" baseline="0" smtClean="0">
                <a:ln>
                  <a:noFill/>
                </a:ln>
                <a:solidFill>
                  <a:schemeClr val="tx1"/>
                </a:solidFill>
                <a:effectLst/>
                <a:latin typeface="Arial" pitchFamily="34" charset="0"/>
                <a:cs typeface="Arial" pitchFamily="34" charset="0"/>
              </a:rPr>
              <a:t/>
            </a:r>
            <a:br>
              <a:rPr kumimoji="0" lang="es-CO" sz="1800" b="0" i="0" u="none" strike="noStrike" cap="none" normalizeH="0" baseline="0" smtClean="0">
                <a:ln>
                  <a:noFill/>
                </a:ln>
                <a:solidFill>
                  <a:schemeClr val="tx1"/>
                </a:solidFill>
                <a:effectLst/>
                <a:latin typeface="Arial" pitchFamily="34" charset="0"/>
                <a:cs typeface="Arial" pitchFamily="34" charset="0"/>
              </a:rPr>
            </a:br>
            <a:endParaRPr kumimoji="0" lang="es-CO" sz="1800" b="0" i="0" u="none" strike="noStrike" cap="none" normalizeH="0" baseline="0" smtClean="0">
              <a:ln>
                <a:noFill/>
              </a:ln>
              <a:solidFill>
                <a:schemeClr val="tx1"/>
              </a:solidFill>
              <a:effectLst/>
              <a:latin typeface="Arial" pitchFamily="34" charset="0"/>
              <a:cs typeface="Arial" pitchFamily="34" charset="0"/>
            </a:endParaRPr>
          </a:p>
        </p:txBody>
      </p:sp>
      <p:pic>
        <p:nvPicPr>
          <p:cNvPr id="5" name="14 Imagen"/>
          <p:cNvPicPr>
            <a:picLocks noChangeAspect="1"/>
          </p:cNvPicPr>
          <p:nvPr/>
        </p:nvPicPr>
        <p:blipFill rotWithShape="1">
          <a:blip r:embed="rId3" cstate="print">
            <a:extLst>
              <a:ext uri="{28A0092B-C50C-407E-A947-70E740481C1C}">
                <a14:useLocalDpi xmlns:a14="http://schemas.microsoft.com/office/drawing/2010/main" val="0"/>
              </a:ext>
            </a:extLst>
          </a:blip>
          <a:srcRect l="7722" t="34483" r="7437" b="38161"/>
          <a:stretch/>
        </p:blipFill>
        <p:spPr>
          <a:xfrm>
            <a:off x="4197707" y="6324610"/>
            <a:ext cx="1672510" cy="416722"/>
          </a:xfrm>
          <a:prstGeom prst="rect">
            <a:avLst/>
          </a:prstGeom>
        </p:spPr>
      </p:pic>
      <p:pic>
        <p:nvPicPr>
          <p:cNvPr id="6" name="Imagen 5"/>
          <p:cNvPicPr>
            <a:picLocks noChangeAspect="1"/>
          </p:cNvPicPr>
          <p:nvPr/>
        </p:nvPicPr>
        <p:blipFill rotWithShape="1">
          <a:blip r:embed="rId4" cstate="print">
            <a:extLst>
              <a:ext uri="{28A0092B-C50C-407E-A947-70E740481C1C}">
                <a14:useLocalDpi xmlns:a14="http://schemas.microsoft.com/office/drawing/2010/main" val="0"/>
              </a:ext>
            </a:extLst>
          </a:blip>
          <a:srcRect t="37959" b="38844"/>
          <a:stretch/>
        </p:blipFill>
        <p:spPr>
          <a:xfrm>
            <a:off x="5996455" y="6324610"/>
            <a:ext cx="3114017" cy="416768"/>
          </a:xfrm>
          <a:prstGeom prst="rect">
            <a:avLst/>
          </a:prstGeom>
        </p:spPr>
      </p:pic>
    </p:spTree>
    <p:extLst>
      <p:ext uri="{BB962C8B-B14F-4D97-AF65-F5344CB8AC3E}">
        <p14:creationId xmlns:p14="http://schemas.microsoft.com/office/powerpoint/2010/main" val="35892581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Picture 2"/>
          <p:cNvPicPr>
            <a:picLocks noChangeAspect="1" noChangeArrowheads="1"/>
          </p:cNvPicPr>
          <p:nvPr/>
        </p:nvPicPr>
        <p:blipFill rotWithShape="1">
          <a:blip r:embed="rId2" cstate="print">
            <a:extLst>
              <a:ext uri="{28A0092B-C50C-407E-A947-70E740481C1C}">
                <a14:useLocalDpi xmlns:a14="http://schemas.microsoft.com/office/drawing/2010/main"/>
              </a:ext>
            </a:extLst>
          </a:blip>
          <a:srcRect/>
          <a:stretch/>
        </p:blipFill>
        <p:spPr bwMode="auto">
          <a:xfrm>
            <a:off x="0" y="276778"/>
            <a:ext cx="9144000" cy="1049946"/>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pic>
      <p:sp>
        <p:nvSpPr>
          <p:cNvPr id="2" name="1 Título"/>
          <p:cNvSpPr>
            <a:spLocks noGrp="1"/>
          </p:cNvSpPr>
          <p:nvPr>
            <p:ph type="title"/>
          </p:nvPr>
        </p:nvSpPr>
        <p:spPr/>
        <p:txBody>
          <a:bodyPr>
            <a:normAutofit/>
          </a:bodyPr>
          <a:lstStyle/>
          <a:p>
            <a:r>
              <a:rPr lang="es-CO" sz="3600" dirty="0" smtClean="0">
                <a:solidFill>
                  <a:schemeClr val="bg1"/>
                </a:solidFill>
              </a:rPr>
              <a:t>Matrices de transición </a:t>
            </a:r>
            <a:endParaRPr lang="es-CO" sz="3600" dirty="0">
              <a:solidFill>
                <a:schemeClr val="bg1"/>
              </a:solidFill>
            </a:endParaRPr>
          </a:p>
        </p:txBody>
      </p:sp>
      <p:graphicFrame>
        <p:nvGraphicFramePr>
          <p:cNvPr id="4" name="3 Marcador de contenido"/>
          <p:cNvGraphicFramePr>
            <a:graphicFrameLocks noGrp="1"/>
          </p:cNvGraphicFramePr>
          <p:nvPr>
            <p:ph idx="1"/>
            <p:extLst>
              <p:ext uri="{D42A27DB-BD31-4B8C-83A1-F6EECF244321}">
                <p14:modId xmlns:p14="http://schemas.microsoft.com/office/powerpoint/2010/main" val="488850885"/>
              </p:ext>
            </p:extLst>
          </p:nvPr>
        </p:nvGraphicFramePr>
        <p:xfrm>
          <a:off x="755576" y="1556792"/>
          <a:ext cx="7488833" cy="4968553"/>
        </p:xfrm>
        <a:graphic>
          <a:graphicData uri="http://schemas.openxmlformats.org/drawingml/2006/table">
            <a:tbl>
              <a:tblPr firstRow="1" firstCol="1" bandRow="1">
                <a:tableStyleId>{5C22544A-7EE6-4342-B048-85BDC9FD1C3A}</a:tableStyleId>
              </a:tblPr>
              <a:tblGrid>
                <a:gridCol w="568773">
                  <a:extLst>
                    <a:ext uri="{9D8B030D-6E8A-4147-A177-3AD203B41FA5}">
                      <a16:colId xmlns="" xmlns:a16="http://schemas.microsoft.com/office/drawing/2014/main" val="20000"/>
                    </a:ext>
                  </a:extLst>
                </a:gridCol>
                <a:gridCol w="723098">
                  <a:extLst>
                    <a:ext uri="{9D8B030D-6E8A-4147-A177-3AD203B41FA5}">
                      <a16:colId xmlns="" xmlns:a16="http://schemas.microsoft.com/office/drawing/2014/main" val="20001"/>
                    </a:ext>
                  </a:extLst>
                </a:gridCol>
                <a:gridCol w="641754">
                  <a:extLst>
                    <a:ext uri="{9D8B030D-6E8A-4147-A177-3AD203B41FA5}">
                      <a16:colId xmlns="" xmlns:a16="http://schemas.microsoft.com/office/drawing/2014/main" val="20002"/>
                    </a:ext>
                  </a:extLst>
                </a:gridCol>
                <a:gridCol w="641754">
                  <a:extLst>
                    <a:ext uri="{9D8B030D-6E8A-4147-A177-3AD203B41FA5}">
                      <a16:colId xmlns="" xmlns:a16="http://schemas.microsoft.com/office/drawing/2014/main" val="20003"/>
                    </a:ext>
                  </a:extLst>
                </a:gridCol>
                <a:gridCol w="640993">
                  <a:extLst>
                    <a:ext uri="{9D8B030D-6E8A-4147-A177-3AD203B41FA5}">
                      <a16:colId xmlns="" xmlns:a16="http://schemas.microsoft.com/office/drawing/2014/main" val="20004"/>
                    </a:ext>
                  </a:extLst>
                </a:gridCol>
                <a:gridCol w="534540">
                  <a:extLst>
                    <a:ext uri="{9D8B030D-6E8A-4147-A177-3AD203B41FA5}">
                      <a16:colId xmlns="" xmlns:a16="http://schemas.microsoft.com/office/drawing/2014/main" val="20005"/>
                    </a:ext>
                  </a:extLst>
                </a:gridCol>
                <a:gridCol w="640993">
                  <a:extLst>
                    <a:ext uri="{9D8B030D-6E8A-4147-A177-3AD203B41FA5}">
                      <a16:colId xmlns="" xmlns:a16="http://schemas.microsoft.com/office/drawing/2014/main" val="20006"/>
                    </a:ext>
                  </a:extLst>
                </a:gridCol>
                <a:gridCol w="537453">
                  <a:extLst>
                    <a:ext uri="{9D8B030D-6E8A-4147-A177-3AD203B41FA5}">
                      <a16:colId xmlns="" xmlns:a16="http://schemas.microsoft.com/office/drawing/2014/main" val="20007"/>
                    </a:ext>
                  </a:extLst>
                </a:gridCol>
                <a:gridCol w="568773">
                  <a:extLst>
                    <a:ext uri="{9D8B030D-6E8A-4147-A177-3AD203B41FA5}">
                      <a16:colId xmlns="" xmlns:a16="http://schemas.microsoft.com/office/drawing/2014/main" val="20008"/>
                    </a:ext>
                  </a:extLst>
                </a:gridCol>
                <a:gridCol w="637595">
                  <a:extLst>
                    <a:ext uri="{9D8B030D-6E8A-4147-A177-3AD203B41FA5}">
                      <a16:colId xmlns="" xmlns:a16="http://schemas.microsoft.com/office/drawing/2014/main" val="20009"/>
                    </a:ext>
                  </a:extLst>
                </a:gridCol>
                <a:gridCol w="519738">
                  <a:extLst>
                    <a:ext uri="{9D8B030D-6E8A-4147-A177-3AD203B41FA5}">
                      <a16:colId xmlns="" xmlns:a16="http://schemas.microsoft.com/office/drawing/2014/main" val="20010"/>
                    </a:ext>
                  </a:extLst>
                </a:gridCol>
                <a:gridCol w="833369">
                  <a:extLst>
                    <a:ext uri="{9D8B030D-6E8A-4147-A177-3AD203B41FA5}">
                      <a16:colId xmlns="" xmlns:a16="http://schemas.microsoft.com/office/drawing/2014/main" val="20011"/>
                    </a:ext>
                  </a:extLst>
                </a:gridCol>
              </a:tblGrid>
              <a:tr h="345876">
                <a:tc rowSpan="12">
                  <a:txBody>
                    <a:bodyPr/>
                    <a:lstStyle/>
                    <a:p>
                      <a:pPr marL="71755" marR="71755" algn="ctr">
                        <a:lnSpc>
                          <a:spcPct val="115000"/>
                        </a:lnSpc>
                        <a:spcBef>
                          <a:spcPts val="1000"/>
                        </a:spcBef>
                        <a:spcAft>
                          <a:spcPts val="0"/>
                        </a:spcAft>
                      </a:pPr>
                      <a:r>
                        <a:rPr lang="en-US" sz="1800" dirty="0" err="1">
                          <a:effectLst/>
                        </a:rPr>
                        <a:t>Ubicación</a:t>
                      </a:r>
                      <a:r>
                        <a:rPr lang="en-US" sz="1800" dirty="0">
                          <a:effectLst/>
                        </a:rPr>
                        <a:t> del padre</a:t>
                      </a:r>
                      <a:endParaRPr lang="es-CO" sz="1800" dirty="0">
                        <a:effectLst/>
                        <a:latin typeface="Calibri"/>
                        <a:ea typeface="Times New Roman"/>
                        <a:cs typeface="Times New Roman"/>
                      </a:endParaRPr>
                    </a:p>
                  </a:txBody>
                  <a:tcPr marL="32511" marR="32511" marT="0" marB="0" vert="vert270"/>
                </a:tc>
                <a:tc gridSpan="11">
                  <a:txBody>
                    <a:bodyPr/>
                    <a:lstStyle/>
                    <a:p>
                      <a:pPr algn="ctr">
                        <a:lnSpc>
                          <a:spcPct val="115000"/>
                        </a:lnSpc>
                        <a:spcAft>
                          <a:spcPts val="0"/>
                        </a:spcAft>
                      </a:pPr>
                      <a:r>
                        <a:rPr lang="es-CO" sz="1800" dirty="0">
                          <a:effectLst/>
                        </a:rPr>
                        <a:t>Ubicación del </a:t>
                      </a:r>
                      <a:r>
                        <a:rPr lang="es-CO" sz="1800" dirty="0" smtClean="0">
                          <a:effectLst/>
                        </a:rPr>
                        <a:t>hijo</a:t>
                      </a:r>
                      <a:endParaRPr lang="es-CO" sz="1800" dirty="0">
                        <a:effectLst/>
                        <a:latin typeface="Calibri"/>
                        <a:ea typeface="Times New Roman"/>
                        <a:cs typeface="Times New Roman"/>
                      </a:endParaRPr>
                    </a:p>
                  </a:txBody>
                  <a:tcPr marL="32511" marR="32511" marT="0" marB="0" anchor="ctr"/>
                </a:tc>
                <a:tc hMerge="1">
                  <a:txBody>
                    <a:bodyPr/>
                    <a:lstStyle/>
                    <a:p>
                      <a:endParaRPr lang="es-CO"/>
                    </a:p>
                  </a:txBody>
                  <a:tcPr/>
                </a:tc>
                <a:tc hMerge="1">
                  <a:txBody>
                    <a:bodyPr/>
                    <a:lstStyle/>
                    <a:p>
                      <a:endParaRPr lang="es-CO"/>
                    </a:p>
                  </a:txBody>
                  <a:tcPr/>
                </a:tc>
                <a:tc hMerge="1">
                  <a:txBody>
                    <a:bodyPr/>
                    <a:lstStyle/>
                    <a:p>
                      <a:endParaRPr lang="es-CO"/>
                    </a:p>
                  </a:txBody>
                  <a:tcPr/>
                </a:tc>
                <a:tc hMerge="1">
                  <a:txBody>
                    <a:bodyPr/>
                    <a:lstStyle/>
                    <a:p>
                      <a:endParaRPr lang="es-CO"/>
                    </a:p>
                  </a:txBody>
                  <a:tcPr/>
                </a:tc>
                <a:tc hMerge="1">
                  <a:txBody>
                    <a:bodyPr/>
                    <a:lstStyle/>
                    <a:p>
                      <a:endParaRPr lang="es-CO"/>
                    </a:p>
                  </a:txBody>
                  <a:tcPr/>
                </a:tc>
                <a:tc hMerge="1">
                  <a:txBody>
                    <a:bodyPr/>
                    <a:lstStyle/>
                    <a:p>
                      <a:endParaRPr lang="es-CO"/>
                    </a:p>
                  </a:txBody>
                  <a:tcPr/>
                </a:tc>
                <a:tc hMerge="1">
                  <a:txBody>
                    <a:bodyPr/>
                    <a:lstStyle/>
                    <a:p>
                      <a:endParaRPr lang="es-CO"/>
                    </a:p>
                  </a:txBody>
                  <a:tcPr/>
                </a:tc>
                <a:tc hMerge="1">
                  <a:txBody>
                    <a:bodyPr/>
                    <a:lstStyle/>
                    <a:p>
                      <a:endParaRPr lang="es-CO"/>
                    </a:p>
                  </a:txBody>
                  <a:tcPr/>
                </a:tc>
                <a:tc hMerge="1">
                  <a:txBody>
                    <a:bodyPr/>
                    <a:lstStyle/>
                    <a:p>
                      <a:endParaRPr lang="es-CO"/>
                    </a:p>
                  </a:txBody>
                  <a:tcPr/>
                </a:tc>
                <a:tc hMerge="1">
                  <a:txBody>
                    <a:bodyPr/>
                    <a:lstStyle/>
                    <a:p>
                      <a:endParaRPr lang="es-CO"/>
                    </a:p>
                  </a:txBody>
                  <a:tcPr/>
                </a:tc>
                <a:extLst>
                  <a:ext uri="{0D108BD9-81ED-4DB2-BD59-A6C34878D82A}">
                    <a16:rowId xmlns="" xmlns:a16="http://schemas.microsoft.com/office/drawing/2014/main" val="10000"/>
                  </a:ext>
                </a:extLst>
              </a:tr>
              <a:tr h="680458">
                <a:tc vMerge="1">
                  <a:txBody>
                    <a:bodyPr/>
                    <a:lstStyle/>
                    <a:p>
                      <a:endParaRPr lang="es-CO"/>
                    </a:p>
                  </a:txBody>
                  <a:tcPr/>
                </a:tc>
                <a:tc>
                  <a:txBody>
                    <a:bodyPr/>
                    <a:lstStyle/>
                    <a:p>
                      <a:pPr algn="ctr">
                        <a:lnSpc>
                          <a:spcPct val="115000"/>
                        </a:lnSpc>
                        <a:spcAft>
                          <a:spcPts val="0"/>
                        </a:spcAft>
                      </a:pPr>
                      <a:endParaRPr lang="es-CO" sz="1400" dirty="0">
                        <a:effectLst/>
                        <a:latin typeface="Calibri"/>
                        <a:ea typeface="Times New Roman"/>
                        <a:cs typeface="Times New Roman"/>
                      </a:endParaRPr>
                    </a:p>
                  </a:txBody>
                  <a:tcPr marL="32511" marR="32511" marT="0" marB="0" anchor="ctr">
                    <a:solidFill>
                      <a:schemeClr val="tx2">
                        <a:lumMod val="20000"/>
                        <a:lumOff val="80000"/>
                      </a:schemeClr>
                    </a:solidFill>
                  </a:tcPr>
                </a:tc>
                <a:tc>
                  <a:txBody>
                    <a:bodyPr/>
                    <a:lstStyle/>
                    <a:p>
                      <a:pPr algn="ctr">
                        <a:lnSpc>
                          <a:spcPct val="115000"/>
                        </a:lnSpc>
                        <a:spcAft>
                          <a:spcPts val="0"/>
                        </a:spcAft>
                      </a:pPr>
                      <a:r>
                        <a:rPr lang="en-US" sz="1400" dirty="0" smtClean="0">
                          <a:effectLst/>
                        </a:rPr>
                        <a:t>40%</a:t>
                      </a:r>
                      <a:endParaRPr lang="es-CO" sz="1400" dirty="0">
                        <a:effectLst/>
                        <a:latin typeface="Calibri"/>
                        <a:ea typeface="Times New Roman"/>
                        <a:cs typeface="Times New Roman"/>
                      </a:endParaRPr>
                    </a:p>
                  </a:txBody>
                  <a:tcPr marL="32511" marR="32511" marT="0" marB="0" anchor="ctr">
                    <a:solidFill>
                      <a:schemeClr val="tx2">
                        <a:lumMod val="20000"/>
                        <a:lumOff val="80000"/>
                      </a:schemeClr>
                    </a:solidFill>
                  </a:tcPr>
                </a:tc>
                <a:tc>
                  <a:txBody>
                    <a:bodyPr/>
                    <a:lstStyle/>
                    <a:p>
                      <a:pPr algn="ctr">
                        <a:lnSpc>
                          <a:spcPct val="115000"/>
                        </a:lnSpc>
                        <a:spcAft>
                          <a:spcPts val="0"/>
                        </a:spcAft>
                      </a:pPr>
                      <a:r>
                        <a:rPr lang="en-US" sz="1400" dirty="0" smtClean="0">
                          <a:effectLst/>
                        </a:rPr>
                        <a:t>40%</a:t>
                      </a:r>
                      <a:endParaRPr lang="es-CO" sz="1400" dirty="0">
                        <a:effectLst/>
                        <a:latin typeface="Calibri"/>
                        <a:ea typeface="Times New Roman"/>
                        <a:cs typeface="Times New Roman"/>
                      </a:endParaRPr>
                    </a:p>
                  </a:txBody>
                  <a:tcPr marL="32511" marR="32511" marT="0" marB="0" anchor="ctr">
                    <a:solidFill>
                      <a:schemeClr val="tx2">
                        <a:lumMod val="20000"/>
                        <a:lumOff val="80000"/>
                      </a:schemeClr>
                    </a:solidFill>
                  </a:tcPr>
                </a:tc>
                <a:tc>
                  <a:txBody>
                    <a:bodyPr/>
                    <a:lstStyle/>
                    <a:p>
                      <a:pPr algn="ctr">
                        <a:lnSpc>
                          <a:spcPct val="115000"/>
                        </a:lnSpc>
                        <a:spcAft>
                          <a:spcPts val="0"/>
                        </a:spcAft>
                      </a:pPr>
                      <a:r>
                        <a:rPr lang="en-US" sz="1400" dirty="0">
                          <a:effectLst/>
                        </a:rPr>
                        <a:t>20</a:t>
                      </a:r>
                      <a:r>
                        <a:rPr lang="en-US" sz="1400" dirty="0" smtClean="0">
                          <a:effectLst/>
                        </a:rPr>
                        <a:t>%</a:t>
                      </a:r>
                      <a:endParaRPr lang="es-CO" sz="1400" dirty="0">
                        <a:effectLst/>
                        <a:latin typeface="Calibri"/>
                        <a:ea typeface="Times New Roman"/>
                        <a:cs typeface="Times New Roman"/>
                      </a:endParaRPr>
                    </a:p>
                  </a:txBody>
                  <a:tcPr marL="32511" marR="32511" marT="0" marB="0" anchor="ctr">
                    <a:solidFill>
                      <a:schemeClr val="tx2">
                        <a:lumMod val="20000"/>
                        <a:lumOff val="80000"/>
                      </a:schemeClr>
                    </a:solidFill>
                  </a:tcPr>
                </a:tc>
                <a:tc>
                  <a:txBody>
                    <a:bodyPr/>
                    <a:lstStyle/>
                    <a:p>
                      <a:pPr algn="ctr">
                        <a:lnSpc>
                          <a:spcPct val="115000"/>
                        </a:lnSpc>
                        <a:spcAft>
                          <a:spcPts val="0"/>
                        </a:spcAft>
                      </a:pPr>
                      <a:r>
                        <a:rPr lang="en-US" sz="1400" dirty="0">
                          <a:effectLst/>
                        </a:rPr>
                        <a:t>40</a:t>
                      </a:r>
                      <a:r>
                        <a:rPr lang="en-US" sz="1400" dirty="0" smtClean="0">
                          <a:effectLst/>
                        </a:rPr>
                        <a:t>%</a:t>
                      </a:r>
                      <a:endParaRPr lang="es-CO" sz="1400" dirty="0">
                        <a:effectLst/>
                        <a:latin typeface="Calibri"/>
                        <a:ea typeface="Times New Roman"/>
                        <a:cs typeface="Times New Roman"/>
                      </a:endParaRPr>
                    </a:p>
                  </a:txBody>
                  <a:tcPr marL="32511" marR="32511" marT="0" marB="0" anchor="ctr">
                    <a:solidFill>
                      <a:schemeClr val="tx2">
                        <a:lumMod val="20000"/>
                        <a:lumOff val="80000"/>
                      </a:schemeClr>
                    </a:solidFill>
                  </a:tcPr>
                </a:tc>
                <a:tc>
                  <a:txBody>
                    <a:bodyPr/>
                    <a:lstStyle/>
                    <a:p>
                      <a:pPr algn="ctr">
                        <a:lnSpc>
                          <a:spcPct val="115000"/>
                        </a:lnSpc>
                        <a:spcAft>
                          <a:spcPts val="0"/>
                        </a:spcAft>
                      </a:pPr>
                      <a:r>
                        <a:rPr lang="en-US" sz="1400" dirty="0">
                          <a:effectLst/>
                        </a:rPr>
                        <a:t>40</a:t>
                      </a:r>
                      <a:r>
                        <a:rPr lang="en-US" sz="1400" dirty="0" smtClean="0">
                          <a:effectLst/>
                        </a:rPr>
                        <a:t>%</a:t>
                      </a:r>
                      <a:endParaRPr lang="es-CO" sz="1400" dirty="0">
                        <a:effectLst/>
                        <a:latin typeface="Calibri"/>
                        <a:ea typeface="Times New Roman"/>
                        <a:cs typeface="Times New Roman"/>
                      </a:endParaRPr>
                    </a:p>
                  </a:txBody>
                  <a:tcPr marL="32511" marR="32511" marT="0" marB="0" anchor="ctr">
                    <a:solidFill>
                      <a:schemeClr val="tx2">
                        <a:lumMod val="20000"/>
                        <a:lumOff val="80000"/>
                      </a:schemeClr>
                    </a:solidFill>
                  </a:tcPr>
                </a:tc>
                <a:tc>
                  <a:txBody>
                    <a:bodyPr/>
                    <a:lstStyle/>
                    <a:p>
                      <a:pPr algn="ctr">
                        <a:lnSpc>
                          <a:spcPct val="115000"/>
                        </a:lnSpc>
                        <a:spcAft>
                          <a:spcPts val="0"/>
                        </a:spcAft>
                      </a:pPr>
                      <a:r>
                        <a:rPr lang="en-US" sz="1400" dirty="0">
                          <a:effectLst/>
                        </a:rPr>
                        <a:t>20</a:t>
                      </a:r>
                      <a:r>
                        <a:rPr lang="en-US" sz="1400" dirty="0" smtClean="0">
                          <a:effectLst/>
                        </a:rPr>
                        <a:t>%</a:t>
                      </a:r>
                      <a:endParaRPr lang="es-CO" sz="1400" dirty="0">
                        <a:effectLst/>
                        <a:latin typeface="Calibri"/>
                        <a:ea typeface="Times New Roman"/>
                        <a:cs typeface="Times New Roman"/>
                      </a:endParaRPr>
                    </a:p>
                  </a:txBody>
                  <a:tcPr marL="32511" marR="32511" marT="0" marB="0" anchor="ctr">
                    <a:solidFill>
                      <a:schemeClr val="tx2">
                        <a:lumMod val="20000"/>
                        <a:lumOff val="80000"/>
                      </a:schemeClr>
                    </a:solidFill>
                  </a:tcPr>
                </a:tc>
                <a:tc>
                  <a:txBody>
                    <a:bodyPr/>
                    <a:lstStyle/>
                    <a:p>
                      <a:pPr algn="ctr">
                        <a:lnSpc>
                          <a:spcPct val="115000"/>
                        </a:lnSpc>
                        <a:spcAft>
                          <a:spcPts val="0"/>
                        </a:spcAft>
                      </a:pPr>
                      <a:r>
                        <a:rPr lang="en-US" sz="1400" dirty="0">
                          <a:effectLst/>
                        </a:rPr>
                        <a:t>40</a:t>
                      </a:r>
                      <a:r>
                        <a:rPr lang="en-US" sz="1400" dirty="0" smtClean="0">
                          <a:effectLst/>
                        </a:rPr>
                        <a:t>%</a:t>
                      </a:r>
                      <a:endParaRPr lang="es-CO" sz="1400" dirty="0">
                        <a:effectLst/>
                        <a:latin typeface="Calibri"/>
                        <a:ea typeface="Times New Roman"/>
                        <a:cs typeface="Times New Roman"/>
                      </a:endParaRPr>
                    </a:p>
                  </a:txBody>
                  <a:tcPr marL="32511" marR="32511" marT="0" marB="0" anchor="ctr">
                    <a:solidFill>
                      <a:schemeClr val="tx2">
                        <a:lumMod val="20000"/>
                        <a:lumOff val="80000"/>
                      </a:schemeClr>
                    </a:solidFill>
                  </a:tcPr>
                </a:tc>
                <a:tc>
                  <a:txBody>
                    <a:bodyPr/>
                    <a:lstStyle/>
                    <a:p>
                      <a:pPr algn="ctr">
                        <a:lnSpc>
                          <a:spcPct val="115000"/>
                        </a:lnSpc>
                        <a:spcAft>
                          <a:spcPts val="0"/>
                        </a:spcAft>
                      </a:pPr>
                      <a:r>
                        <a:rPr lang="en-US" sz="1400" dirty="0">
                          <a:effectLst/>
                        </a:rPr>
                        <a:t>40</a:t>
                      </a:r>
                      <a:r>
                        <a:rPr lang="en-US" sz="1400" dirty="0" smtClean="0">
                          <a:effectLst/>
                        </a:rPr>
                        <a:t>%</a:t>
                      </a:r>
                      <a:endParaRPr lang="es-CO" sz="1400" dirty="0">
                        <a:effectLst/>
                        <a:latin typeface="Calibri"/>
                        <a:ea typeface="Times New Roman"/>
                        <a:cs typeface="Times New Roman"/>
                      </a:endParaRPr>
                    </a:p>
                  </a:txBody>
                  <a:tcPr marL="32511" marR="32511" marT="0" marB="0" anchor="ctr">
                    <a:solidFill>
                      <a:schemeClr val="tx2">
                        <a:lumMod val="20000"/>
                        <a:lumOff val="80000"/>
                      </a:schemeClr>
                    </a:solidFill>
                  </a:tcPr>
                </a:tc>
                <a:tc>
                  <a:txBody>
                    <a:bodyPr/>
                    <a:lstStyle/>
                    <a:p>
                      <a:pPr algn="ctr">
                        <a:lnSpc>
                          <a:spcPct val="115000"/>
                        </a:lnSpc>
                        <a:spcAft>
                          <a:spcPts val="0"/>
                        </a:spcAft>
                      </a:pPr>
                      <a:r>
                        <a:rPr lang="en-US" sz="1400" dirty="0">
                          <a:effectLst/>
                        </a:rPr>
                        <a:t>20</a:t>
                      </a:r>
                      <a:r>
                        <a:rPr lang="en-US" sz="1400" dirty="0" smtClean="0">
                          <a:effectLst/>
                        </a:rPr>
                        <a:t>%</a:t>
                      </a:r>
                      <a:endParaRPr lang="es-CO" sz="1400" dirty="0">
                        <a:effectLst/>
                        <a:latin typeface="Calibri"/>
                        <a:ea typeface="Times New Roman"/>
                        <a:cs typeface="Times New Roman"/>
                      </a:endParaRPr>
                    </a:p>
                  </a:txBody>
                  <a:tcPr marL="32511" marR="32511" marT="0" marB="0" anchor="ctr">
                    <a:solidFill>
                      <a:schemeClr val="tx2">
                        <a:lumMod val="20000"/>
                        <a:lumOff val="80000"/>
                      </a:schemeClr>
                    </a:solidFill>
                  </a:tcPr>
                </a:tc>
                <a:tc>
                  <a:txBody>
                    <a:bodyPr/>
                    <a:lstStyle/>
                    <a:p>
                      <a:pPr>
                        <a:lnSpc>
                          <a:spcPct val="115000"/>
                        </a:lnSpc>
                        <a:spcAft>
                          <a:spcPts val="0"/>
                        </a:spcAft>
                      </a:pPr>
                      <a:endParaRPr lang="es-CO" sz="1400" dirty="0">
                        <a:effectLst/>
                        <a:latin typeface="Calibri"/>
                        <a:ea typeface="Times New Roman"/>
                        <a:cs typeface="Times New Roman"/>
                      </a:endParaRPr>
                    </a:p>
                  </a:txBody>
                  <a:tcPr marL="32511" marR="32511" marT="0" marB="0" anchor="ctr">
                    <a:solidFill>
                      <a:schemeClr val="tx2">
                        <a:lumMod val="20000"/>
                        <a:lumOff val="80000"/>
                      </a:schemeClr>
                    </a:solidFill>
                  </a:tcPr>
                </a:tc>
                <a:extLst>
                  <a:ext uri="{0D108BD9-81ED-4DB2-BD59-A6C34878D82A}">
                    <a16:rowId xmlns="" xmlns:a16="http://schemas.microsoft.com/office/drawing/2014/main" val="10001"/>
                  </a:ext>
                </a:extLst>
              </a:tr>
              <a:tr h="314180">
                <a:tc vMerge="1">
                  <a:txBody>
                    <a:bodyPr/>
                    <a:lstStyle/>
                    <a:p>
                      <a:endParaRPr lang="es-CO"/>
                    </a:p>
                  </a:txBody>
                  <a:tcPr/>
                </a:tc>
                <a:tc>
                  <a:txBody>
                    <a:bodyPr/>
                    <a:lstStyle/>
                    <a:p>
                      <a:pPr algn="ctr">
                        <a:lnSpc>
                          <a:spcPct val="115000"/>
                        </a:lnSpc>
                        <a:spcAft>
                          <a:spcPts val="0"/>
                        </a:spcAft>
                      </a:pPr>
                      <a:r>
                        <a:rPr lang="en-US" sz="1400" dirty="0">
                          <a:effectLst/>
                        </a:rPr>
                        <a:t>40</a:t>
                      </a:r>
                      <a:r>
                        <a:rPr lang="en-US" sz="1400" dirty="0" smtClean="0">
                          <a:effectLst/>
                        </a:rPr>
                        <a:t>%</a:t>
                      </a:r>
                      <a:endParaRPr lang="es-CO" sz="1400" dirty="0">
                        <a:effectLst/>
                        <a:latin typeface="Calibri"/>
                        <a:ea typeface="Times New Roman"/>
                        <a:cs typeface="Times New Roman"/>
                      </a:endParaRPr>
                    </a:p>
                  </a:txBody>
                  <a:tcPr marL="32511" marR="32511" marT="0" marB="0" anchor="ctr">
                    <a:solidFill>
                      <a:schemeClr val="tx2">
                        <a:lumMod val="20000"/>
                        <a:lumOff val="80000"/>
                      </a:schemeClr>
                    </a:solidFill>
                  </a:tcPr>
                </a:tc>
                <a:tc>
                  <a:txBody>
                    <a:bodyPr/>
                    <a:lstStyle/>
                    <a:p>
                      <a:pPr>
                        <a:lnSpc>
                          <a:spcPct val="115000"/>
                        </a:lnSpc>
                        <a:spcAft>
                          <a:spcPts val="0"/>
                        </a:spcAft>
                      </a:pPr>
                      <a:r>
                        <a:rPr lang="en-US" sz="1400" dirty="0">
                          <a:effectLst/>
                        </a:rPr>
                        <a:t>62%</a:t>
                      </a:r>
                      <a:endParaRPr lang="es-CO" sz="1400" dirty="0">
                        <a:effectLst/>
                        <a:latin typeface="Calibri"/>
                        <a:ea typeface="Times New Roman"/>
                        <a:cs typeface="Times New Roman"/>
                      </a:endParaRPr>
                    </a:p>
                  </a:txBody>
                  <a:tcPr marL="32511" marR="32511" marT="0" marB="0" anchor="ctr">
                    <a:solidFill>
                      <a:schemeClr val="bg1"/>
                    </a:solidFill>
                  </a:tcPr>
                </a:tc>
                <a:tc>
                  <a:txBody>
                    <a:bodyPr/>
                    <a:lstStyle/>
                    <a:p>
                      <a:pPr>
                        <a:lnSpc>
                          <a:spcPct val="115000"/>
                        </a:lnSpc>
                        <a:spcAft>
                          <a:spcPts val="0"/>
                        </a:spcAft>
                      </a:pPr>
                      <a:r>
                        <a:rPr lang="en-US" sz="1400" dirty="0">
                          <a:effectLst/>
                        </a:rPr>
                        <a:t>33%</a:t>
                      </a:r>
                      <a:endParaRPr lang="es-CO" sz="1400" dirty="0">
                        <a:effectLst/>
                        <a:latin typeface="Calibri"/>
                        <a:ea typeface="Times New Roman"/>
                        <a:cs typeface="Times New Roman"/>
                      </a:endParaRPr>
                    </a:p>
                  </a:txBody>
                  <a:tcPr marL="32511" marR="32511" marT="0" marB="0" anchor="ctr">
                    <a:solidFill>
                      <a:schemeClr val="bg1"/>
                    </a:solidFill>
                  </a:tcPr>
                </a:tc>
                <a:tc>
                  <a:txBody>
                    <a:bodyPr/>
                    <a:lstStyle/>
                    <a:p>
                      <a:pPr>
                        <a:lnSpc>
                          <a:spcPct val="115000"/>
                        </a:lnSpc>
                        <a:spcAft>
                          <a:spcPts val="0"/>
                        </a:spcAft>
                      </a:pPr>
                      <a:r>
                        <a:rPr lang="en-US" sz="1400" dirty="0">
                          <a:effectLst/>
                        </a:rPr>
                        <a:t>6%</a:t>
                      </a:r>
                      <a:endParaRPr lang="es-CO" sz="1400" dirty="0">
                        <a:effectLst/>
                        <a:latin typeface="Calibri"/>
                        <a:ea typeface="Times New Roman"/>
                        <a:cs typeface="Times New Roman"/>
                      </a:endParaRPr>
                    </a:p>
                  </a:txBody>
                  <a:tcPr marL="32511" marR="32511" marT="0" marB="0" anchor="ctr">
                    <a:solidFill>
                      <a:schemeClr val="bg1"/>
                    </a:solidFill>
                  </a:tcPr>
                </a:tc>
                <a:tc>
                  <a:txBody>
                    <a:bodyPr/>
                    <a:lstStyle/>
                    <a:p>
                      <a:pPr algn="ctr">
                        <a:lnSpc>
                          <a:spcPct val="115000"/>
                        </a:lnSpc>
                        <a:spcBef>
                          <a:spcPts val="1000"/>
                        </a:spcBef>
                        <a:spcAft>
                          <a:spcPts val="1000"/>
                        </a:spcAft>
                      </a:pPr>
                      <a:r>
                        <a:rPr lang="en-US" sz="1400" dirty="0">
                          <a:effectLst/>
                        </a:rPr>
                        <a:t>63%</a:t>
                      </a:r>
                      <a:endParaRPr lang="es-CO" sz="1400" dirty="0">
                        <a:effectLst/>
                        <a:latin typeface="Calibri"/>
                        <a:ea typeface="Times New Roman"/>
                        <a:cs typeface="Times New Roman"/>
                      </a:endParaRPr>
                    </a:p>
                  </a:txBody>
                  <a:tcPr marL="32511" marR="32511" marT="0" marB="0" anchor="ctr">
                    <a:solidFill>
                      <a:schemeClr val="bg2">
                        <a:lumMod val="90000"/>
                      </a:schemeClr>
                    </a:solidFill>
                  </a:tcPr>
                </a:tc>
                <a:tc>
                  <a:txBody>
                    <a:bodyPr/>
                    <a:lstStyle/>
                    <a:p>
                      <a:pPr algn="ctr">
                        <a:lnSpc>
                          <a:spcPct val="115000"/>
                        </a:lnSpc>
                        <a:spcBef>
                          <a:spcPts val="1000"/>
                        </a:spcBef>
                        <a:spcAft>
                          <a:spcPts val="1000"/>
                        </a:spcAft>
                      </a:pPr>
                      <a:r>
                        <a:rPr lang="en-US" sz="1400" dirty="0">
                          <a:effectLst/>
                        </a:rPr>
                        <a:t>32%</a:t>
                      </a:r>
                      <a:endParaRPr lang="es-CO" sz="1400" dirty="0">
                        <a:effectLst/>
                        <a:latin typeface="Calibri"/>
                        <a:ea typeface="Times New Roman"/>
                        <a:cs typeface="Times New Roman"/>
                      </a:endParaRPr>
                    </a:p>
                  </a:txBody>
                  <a:tcPr marL="32511" marR="32511" marT="0" marB="0" anchor="ctr">
                    <a:solidFill>
                      <a:schemeClr val="bg2">
                        <a:lumMod val="90000"/>
                      </a:schemeClr>
                    </a:solidFill>
                  </a:tcPr>
                </a:tc>
                <a:tc>
                  <a:txBody>
                    <a:bodyPr/>
                    <a:lstStyle/>
                    <a:p>
                      <a:pPr algn="ctr">
                        <a:lnSpc>
                          <a:spcPct val="115000"/>
                        </a:lnSpc>
                        <a:spcBef>
                          <a:spcPts val="1000"/>
                        </a:spcBef>
                        <a:spcAft>
                          <a:spcPts val="1000"/>
                        </a:spcAft>
                      </a:pPr>
                      <a:r>
                        <a:rPr lang="en-US" sz="1400" dirty="0">
                          <a:effectLst/>
                        </a:rPr>
                        <a:t>5%</a:t>
                      </a:r>
                      <a:endParaRPr lang="es-CO" sz="1400" dirty="0">
                        <a:effectLst/>
                        <a:latin typeface="Calibri"/>
                        <a:ea typeface="Times New Roman"/>
                        <a:cs typeface="Times New Roman"/>
                      </a:endParaRPr>
                    </a:p>
                  </a:txBody>
                  <a:tcPr marL="32511" marR="32511" marT="0" marB="0" anchor="ctr">
                    <a:solidFill>
                      <a:schemeClr val="bg2">
                        <a:lumMod val="90000"/>
                      </a:schemeClr>
                    </a:solidFill>
                  </a:tcPr>
                </a:tc>
                <a:tc>
                  <a:txBody>
                    <a:bodyPr/>
                    <a:lstStyle/>
                    <a:p>
                      <a:pPr algn="ctr">
                        <a:lnSpc>
                          <a:spcPct val="115000"/>
                        </a:lnSpc>
                        <a:spcAft>
                          <a:spcPts val="0"/>
                        </a:spcAft>
                      </a:pPr>
                      <a:r>
                        <a:rPr lang="en-US" sz="1400" dirty="0">
                          <a:effectLst/>
                        </a:rPr>
                        <a:t>62%</a:t>
                      </a:r>
                      <a:endParaRPr lang="es-CO" sz="1400" dirty="0">
                        <a:effectLst/>
                        <a:latin typeface="Calibri"/>
                        <a:ea typeface="Times New Roman"/>
                        <a:cs typeface="Times New Roman"/>
                      </a:endParaRPr>
                    </a:p>
                  </a:txBody>
                  <a:tcPr marL="32511" marR="32511" marT="0" marB="0" anchor="ctr">
                    <a:solidFill>
                      <a:schemeClr val="accent2">
                        <a:lumMod val="40000"/>
                        <a:lumOff val="60000"/>
                      </a:schemeClr>
                    </a:solidFill>
                  </a:tcPr>
                </a:tc>
                <a:tc>
                  <a:txBody>
                    <a:bodyPr/>
                    <a:lstStyle/>
                    <a:p>
                      <a:pPr algn="ctr">
                        <a:lnSpc>
                          <a:spcPct val="115000"/>
                        </a:lnSpc>
                        <a:spcAft>
                          <a:spcPts val="0"/>
                        </a:spcAft>
                      </a:pPr>
                      <a:r>
                        <a:rPr lang="en-US" sz="1400">
                          <a:effectLst/>
                        </a:rPr>
                        <a:t>36%</a:t>
                      </a:r>
                      <a:endParaRPr lang="es-CO" sz="1400">
                        <a:effectLst/>
                        <a:latin typeface="Calibri"/>
                        <a:ea typeface="Times New Roman"/>
                        <a:cs typeface="Times New Roman"/>
                      </a:endParaRPr>
                    </a:p>
                  </a:txBody>
                  <a:tcPr marL="32511" marR="32511" marT="0" marB="0" anchor="ctr">
                    <a:solidFill>
                      <a:schemeClr val="accent2">
                        <a:lumMod val="40000"/>
                        <a:lumOff val="60000"/>
                      </a:schemeClr>
                    </a:solidFill>
                  </a:tcPr>
                </a:tc>
                <a:tc>
                  <a:txBody>
                    <a:bodyPr/>
                    <a:lstStyle/>
                    <a:p>
                      <a:pPr algn="ctr">
                        <a:lnSpc>
                          <a:spcPct val="115000"/>
                        </a:lnSpc>
                        <a:spcAft>
                          <a:spcPts val="0"/>
                        </a:spcAft>
                      </a:pPr>
                      <a:r>
                        <a:rPr lang="en-US" sz="1400">
                          <a:effectLst/>
                        </a:rPr>
                        <a:t>1%</a:t>
                      </a:r>
                      <a:endParaRPr lang="es-CO" sz="1400">
                        <a:effectLst/>
                        <a:latin typeface="Calibri"/>
                        <a:ea typeface="Times New Roman"/>
                        <a:cs typeface="Times New Roman"/>
                      </a:endParaRPr>
                    </a:p>
                  </a:txBody>
                  <a:tcPr marL="32511" marR="32511" marT="0" marB="0" anchor="ctr">
                    <a:solidFill>
                      <a:schemeClr val="accent2">
                        <a:lumMod val="40000"/>
                        <a:lumOff val="60000"/>
                      </a:schemeClr>
                    </a:solidFill>
                  </a:tcPr>
                </a:tc>
                <a:tc rowSpan="3">
                  <a:txBody>
                    <a:bodyPr/>
                    <a:lstStyle/>
                    <a:p>
                      <a:pPr algn="ctr">
                        <a:lnSpc>
                          <a:spcPct val="115000"/>
                        </a:lnSpc>
                        <a:spcAft>
                          <a:spcPts val="0"/>
                        </a:spcAft>
                      </a:pPr>
                      <a:r>
                        <a:rPr lang="en-US" sz="1400" dirty="0" smtClean="0">
                          <a:effectLst/>
                        </a:rPr>
                        <a:t>25 -39</a:t>
                      </a:r>
                      <a:endParaRPr lang="es-CO" sz="1400" dirty="0">
                        <a:effectLst/>
                        <a:latin typeface="Calibri"/>
                        <a:ea typeface="Times New Roman"/>
                        <a:cs typeface="Times New Roman"/>
                      </a:endParaRPr>
                    </a:p>
                  </a:txBody>
                  <a:tcPr marL="32511" marR="32511" marT="0" marB="0" anchor="ctr"/>
                </a:tc>
                <a:extLst>
                  <a:ext uri="{0D108BD9-81ED-4DB2-BD59-A6C34878D82A}">
                    <a16:rowId xmlns="" xmlns:a16="http://schemas.microsoft.com/office/drawing/2014/main" val="10002"/>
                  </a:ext>
                </a:extLst>
              </a:tr>
              <a:tr h="471535">
                <a:tc vMerge="1">
                  <a:txBody>
                    <a:bodyPr/>
                    <a:lstStyle/>
                    <a:p>
                      <a:endParaRPr lang="es-CO"/>
                    </a:p>
                  </a:txBody>
                  <a:tcPr/>
                </a:tc>
                <a:tc>
                  <a:txBody>
                    <a:bodyPr/>
                    <a:lstStyle/>
                    <a:p>
                      <a:pPr algn="ctr">
                        <a:lnSpc>
                          <a:spcPct val="115000"/>
                        </a:lnSpc>
                        <a:spcAft>
                          <a:spcPts val="0"/>
                        </a:spcAft>
                      </a:pPr>
                      <a:r>
                        <a:rPr lang="en-US" sz="1400" dirty="0">
                          <a:effectLst/>
                        </a:rPr>
                        <a:t>40</a:t>
                      </a:r>
                      <a:r>
                        <a:rPr lang="en-US" sz="1400" dirty="0" smtClean="0">
                          <a:effectLst/>
                        </a:rPr>
                        <a:t>%</a:t>
                      </a:r>
                      <a:endParaRPr lang="es-CO" sz="1400" dirty="0">
                        <a:effectLst/>
                        <a:latin typeface="Calibri"/>
                        <a:ea typeface="Times New Roman"/>
                        <a:cs typeface="Times New Roman"/>
                      </a:endParaRPr>
                    </a:p>
                  </a:txBody>
                  <a:tcPr marL="32511" marR="32511" marT="0" marB="0" anchor="ctr">
                    <a:solidFill>
                      <a:schemeClr val="tx2">
                        <a:lumMod val="20000"/>
                        <a:lumOff val="80000"/>
                      </a:schemeClr>
                    </a:solidFill>
                  </a:tcPr>
                </a:tc>
                <a:tc>
                  <a:txBody>
                    <a:bodyPr/>
                    <a:lstStyle/>
                    <a:p>
                      <a:pPr>
                        <a:lnSpc>
                          <a:spcPct val="115000"/>
                        </a:lnSpc>
                        <a:spcAft>
                          <a:spcPts val="0"/>
                        </a:spcAft>
                      </a:pPr>
                      <a:r>
                        <a:rPr lang="en-US" sz="1400" dirty="0">
                          <a:effectLst/>
                        </a:rPr>
                        <a:t>36%</a:t>
                      </a:r>
                      <a:endParaRPr lang="es-CO" sz="1400" dirty="0">
                        <a:effectLst/>
                        <a:latin typeface="Calibri"/>
                        <a:ea typeface="Times New Roman"/>
                        <a:cs typeface="Times New Roman"/>
                      </a:endParaRPr>
                    </a:p>
                  </a:txBody>
                  <a:tcPr marL="32511" marR="32511" marT="0" marB="0" anchor="ctr">
                    <a:solidFill>
                      <a:schemeClr val="bg1"/>
                    </a:solidFill>
                  </a:tcPr>
                </a:tc>
                <a:tc>
                  <a:txBody>
                    <a:bodyPr/>
                    <a:lstStyle/>
                    <a:p>
                      <a:pPr>
                        <a:lnSpc>
                          <a:spcPct val="115000"/>
                        </a:lnSpc>
                        <a:spcAft>
                          <a:spcPts val="0"/>
                        </a:spcAft>
                      </a:pPr>
                      <a:r>
                        <a:rPr lang="en-US" sz="1400" dirty="0">
                          <a:effectLst/>
                        </a:rPr>
                        <a:t>47%</a:t>
                      </a:r>
                      <a:endParaRPr lang="es-CO" sz="1400" dirty="0">
                        <a:effectLst/>
                        <a:latin typeface="Calibri"/>
                        <a:ea typeface="Times New Roman"/>
                        <a:cs typeface="Times New Roman"/>
                      </a:endParaRPr>
                    </a:p>
                  </a:txBody>
                  <a:tcPr marL="32511" marR="32511" marT="0" marB="0" anchor="ctr">
                    <a:solidFill>
                      <a:schemeClr val="bg1"/>
                    </a:solidFill>
                  </a:tcPr>
                </a:tc>
                <a:tc>
                  <a:txBody>
                    <a:bodyPr/>
                    <a:lstStyle/>
                    <a:p>
                      <a:pPr>
                        <a:lnSpc>
                          <a:spcPct val="115000"/>
                        </a:lnSpc>
                        <a:spcAft>
                          <a:spcPts val="0"/>
                        </a:spcAft>
                      </a:pPr>
                      <a:r>
                        <a:rPr lang="en-US" sz="1400" dirty="0">
                          <a:effectLst/>
                        </a:rPr>
                        <a:t>17%</a:t>
                      </a:r>
                      <a:endParaRPr lang="es-CO" sz="1400" dirty="0">
                        <a:effectLst/>
                        <a:latin typeface="Calibri"/>
                        <a:ea typeface="Times New Roman"/>
                        <a:cs typeface="Times New Roman"/>
                      </a:endParaRPr>
                    </a:p>
                  </a:txBody>
                  <a:tcPr marL="32511" marR="32511" marT="0" marB="0" anchor="ctr">
                    <a:solidFill>
                      <a:schemeClr val="bg1"/>
                    </a:solidFill>
                  </a:tcPr>
                </a:tc>
                <a:tc>
                  <a:txBody>
                    <a:bodyPr/>
                    <a:lstStyle/>
                    <a:p>
                      <a:pPr algn="ctr">
                        <a:lnSpc>
                          <a:spcPct val="115000"/>
                        </a:lnSpc>
                        <a:spcBef>
                          <a:spcPts val="1000"/>
                        </a:spcBef>
                        <a:spcAft>
                          <a:spcPts val="1000"/>
                        </a:spcAft>
                      </a:pPr>
                      <a:r>
                        <a:rPr lang="en-US" sz="1400" dirty="0">
                          <a:effectLst/>
                        </a:rPr>
                        <a:t>32%</a:t>
                      </a:r>
                      <a:endParaRPr lang="es-CO" sz="1400" dirty="0">
                        <a:effectLst/>
                        <a:latin typeface="Calibri"/>
                        <a:ea typeface="Times New Roman"/>
                        <a:cs typeface="Times New Roman"/>
                      </a:endParaRPr>
                    </a:p>
                  </a:txBody>
                  <a:tcPr marL="32511" marR="32511" marT="0" marB="0" anchor="ctr">
                    <a:solidFill>
                      <a:schemeClr val="bg2">
                        <a:lumMod val="90000"/>
                      </a:schemeClr>
                    </a:solidFill>
                  </a:tcPr>
                </a:tc>
                <a:tc>
                  <a:txBody>
                    <a:bodyPr/>
                    <a:lstStyle/>
                    <a:p>
                      <a:pPr algn="ctr">
                        <a:lnSpc>
                          <a:spcPct val="115000"/>
                        </a:lnSpc>
                        <a:spcBef>
                          <a:spcPts val="1000"/>
                        </a:spcBef>
                        <a:spcAft>
                          <a:spcPts val="1000"/>
                        </a:spcAft>
                      </a:pPr>
                      <a:r>
                        <a:rPr lang="en-US" sz="1400" dirty="0">
                          <a:effectLst/>
                        </a:rPr>
                        <a:t>50%</a:t>
                      </a:r>
                      <a:endParaRPr lang="es-CO" sz="1400" dirty="0">
                        <a:effectLst/>
                        <a:latin typeface="Calibri"/>
                        <a:ea typeface="Times New Roman"/>
                        <a:cs typeface="Times New Roman"/>
                      </a:endParaRPr>
                    </a:p>
                  </a:txBody>
                  <a:tcPr marL="32511" marR="32511" marT="0" marB="0" anchor="ctr">
                    <a:solidFill>
                      <a:schemeClr val="bg2">
                        <a:lumMod val="90000"/>
                      </a:schemeClr>
                    </a:solidFill>
                  </a:tcPr>
                </a:tc>
                <a:tc>
                  <a:txBody>
                    <a:bodyPr/>
                    <a:lstStyle/>
                    <a:p>
                      <a:pPr algn="ctr">
                        <a:lnSpc>
                          <a:spcPct val="115000"/>
                        </a:lnSpc>
                        <a:spcBef>
                          <a:spcPts val="1000"/>
                        </a:spcBef>
                        <a:spcAft>
                          <a:spcPts val="1000"/>
                        </a:spcAft>
                      </a:pPr>
                      <a:r>
                        <a:rPr lang="en-US" sz="1400" dirty="0">
                          <a:effectLst/>
                        </a:rPr>
                        <a:t>18%</a:t>
                      </a:r>
                      <a:endParaRPr lang="es-CO" sz="1400" dirty="0">
                        <a:effectLst/>
                        <a:latin typeface="Calibri"/>
                        <a:ea typeface="Times New Roman"/>
                        <a:cs typeface="Times New Roman"/>
                      </a:endParaRPr>
                    </a:p>
                  </a:txBody>
                  <a:tcPr marL="32511" marR="32511" marT="0" marB="0" anchor="ctr">
                    <a:solidFill>
                      <a:schemeClr val="bg2">
                        <a:lumMod val="90000"/>
                      </a:schemeClr>
                    </a:solidFill>
                  </a:tcPr>
                </a:tc>
                <a:tc>
                  <a:txBody>
                    <a:bodyPr/>
                    <a:lstStyle/>
                    <a:p>
                      <a:pPr algn="ctr">
                        <a:lnSpc>
                          <a:spcPct val="115000"/>
                        </a:lnSpc>
                        <a:spcAft>
                          <a:spcPts val="0"/>
                        </a:spcAft>
                      </a:pPr>
                      <a:r>
                        <a:rPr lang="en-US" sz="1400">
                          <a:effectLst/>
                        </a:rPr>
                        <a:t>36%</a:t>
                      </a:r>
                      <a:endParaRPr lang="es-CO" sz="1400">
                        <a:effectLst/>
                        <a:latin typeface="Calibri"/>
                        <a:ea typeface="Times New Roman"/>
                        <a:cs typeface="Times New Roman"/>
                      </a:endParaRPr>
                    </a:p>
                  </a:txBody>
                  <a:tcPr marL="32511" marR="32511" marT="0" marB="0" anchor="ctr">
                    <a:solidFill>
                      <a:schemeClr val="accent2">
                        <a:lumMod val="40000"/>
                        <a:lumOff val="60000"/>
                      </a:schemeClr>
                    </a:solidFill>
                  </a:tcPr>
                </a:tc>
                <a:tc>
                  <a:txBody>
                    <a:bodyPr/>
                    <a:lstStyle/>
                    <a:p>
                      <a:pPr algn="ctr">
                        <a:lnSpc>
                          <a:spcPct val="115000"/>
                        </a:lnSpc>
                        <a:spcAft>
                          <a:spcPts val="0"/>
                        </a:spcAft>
                      </a:pPr>
                      <a:r>
                        <a:rPr lang="en-US" sz="1400" dirty="0">
                          <a:effectLst/>
                        </a:rPr>
                        <a:t>60%</a:t>
                      </a:r>
                      <a:endParaRPr lang="es-CO" sz="1400" dirty="0">
                        <a:effectLst/>
                        <a:latin typeface="Calibri"/>
                        <a:ea typeface="Times New Roman"/>
                        <a:cs typeface="Times New Roman"/>
                      </a:endParaRPr>
                    </a:p>
                  </a:txBody>
                  <a:tcPr marL="32511" marR="32511" marT="0" marB="0" anchor="ctr">
                    <a:solidFill>
                      <a:schemeClr val="accent2">
                        <a:lumMod val="40000"/>
                        <a:lumOff val="60000"/>
                      </a:schemeClr>
                    </a:solidFill>
                  </a:tcPr>
                </a:tc>
                <a:tc>
                  <a:txBody>
                    <a:bodyPr/>
                    <a:lstStyle/>
                    <a:p>
                      <a:pPr algn="ctr">
                        <a:lnSpc>
                          <a:spcPct val="115000"/>
                        </a:lnSpc>
                        <a:spcAft>
                          <a:spcPts val="0"/>
                        </a:spcAft>
                      </a:pPr>
                      <a:r>
                        <a:rPr lang="en-US" sz="1400">
                          <a:effectLst/>
                        </a:rPr>
                        <a:t>4%</a:t>
                      </a:r>
                      <a:endParaRPr lang="es-CO" sz="1400">
                        <a:effectLst/>
                        <a:latin typeface="Calibri"/>
                        <a:ea typeface="Times New Roman"/>
                        <a:cs typeface="Times New Roman"/>
                      </a:endParaRPr>
                    </a:p>
                  </a:txBody>
                  <a:tcPr marL="32511" marR="32511" marT="0" marB="0" anchor="ctr">
                    <a:solidFill>
                      <a:schemeClr val="accent2">
                        <a:lumMod val="40000"/>
                        <a:lumOff val="60000"/>
                      </a:schemeClr>
                    </a:solidFill>
                  </a:tcPr>
                </a:tc>
                <a:tc vMerge="1">
                  <a:txBody>
                    <a:bodyPr/>
                    <a:lstStyle/>
                    <a:p>
                      <a:endParaRPr lang="es-CO"/>
                    </a:p>
                  </a:txBody>
                  <a:tcPr/>
                </a:tc>
                <a:extLst>
                  <a:ext uri="{0D108BD9-81ED-4DB2-BD59-A6C34878D82A}">
                    <a16:rowId xmlns="" xmlns:a16="http://schemas.microsoft.com/office/drawing/2014/main" val="10003"/>
                  </a:ext>
                </a:extLst>
              </a:tr>
              <a:tr h="438686">
                <a:tc vMerge="1">
                  <a:txBody>
                    <a:bodyPr/>
                    <a:lstStyle/>
                    <a:p>
                      <a:endParaRPr lang="es-CO"/>
                    </a:p>
                  </a:txBody>
                  <a:tcPr/>
                </a:tc>
                <a:tc>
                  <a:txBody>
                    <a:bodyPr/>
                    <a:lstStyle/>
                    <a:p>
                      <a:pPr algn="ctr">
                        <a:lnSpc>
                          <a:spcPct val="115000"/>
                        </a:lnSpc>
                        <a:spcAft>
                          <a:spcPts val="0"/>
                        </a:spcAft>
                      </a:pPr>
                      <a:r>
                        <a:rPr lang="en-US" sz="1400" dirty="0">
                          <a:effectLst/>
                        </a:rPr>
                        <a:t>20</a:t>
                      </a:r>
                      <a:r>
                        <a:rPr lang="en-US" sz="1400" dirty="0" smtClean="0">
                          <a:effectLst/>
                        </a:rPr>
                        <a:t>%</a:t>
                      </a:r>
                      <a:endParaRPr lang="es-CO" sz="1400" dirty="0">
                        <a:effectLst/>
                        <a:latin typeface="Calibri"/>
                        <a:ea typeface="Times New Roman"/>
                        <a:cs typeface="Times New Roman"/>
                      </a:endParaRPr>
                    </a:p>
                  </a:txBody>
                  <a:tcPr marL="32511" marR="32511" marT="0" marB="0" anchor="ctr">
                    <a:solidFill>
                      <a:schemeClr val="tx2">
                        <a:lumMod val="20000"/>
                        <a:lumOff val="80000"/>
                      </a:schemeClr>
                    </a:solidFill>
                  </a:tcPr>
                </a:tc>
                <a:tc>
                  <a:txBody>
                    <a:bodyPr/>
                    <a:lstStyle/>
                    <a:p>
                      <a:pPr>
                        <a:lnSpc>
                          <a:spcPct val="115000"/>
                        </a:lnSpc>
                        <a:spcAft>
                          <a:spcPts val="0"/>
                        </a:spcAft>
                      </a:pPr>
                      <a:r>
                        <a:rPr lang="en-US" sz="1400" dirty="0">
                          <a:effectLst/>
                        </a:rPr>
                        <a:t>9%</a:t>
                      </a:r>
                      <a:endParaRPr lang="es-CO" sz="1400" dirty="0">
                        <a:effectLst/>
                        <a:latin typeface="Calibri"/>
                        <a:ea typeface="Times New Roman"/>
                        <a:cs typeface="Times New Roman"/>
                      </a:endParaRPr>
                    </a:p>
                  </a:txBody>
                  <a:tcPr marL="32511" marR="32511" marT="0" marB="0" anchor="ctr">
                    <a:solidFill>
                      <a:schemeClr val="bg1"/>
                    </a:solidFill>
                  </a:tcPr>
                </a:tc>
                <a:tc>
                  <a:txBody>
                    <a:bodyPr/>
                    <a:lstStyle/>
                    <a:p>
                      <a:pPr>
                        <a:lnSpc>
                          <a:spcPct val="115000"/>
                        </a:lnSpc>
                        <a:spcAft>
                          <a:spcPts val="0"/>
                        </a:spcAft>
                      </a:pPr>
                      <a:r>
                        <a:rPr lang="en-US" sz="1400" dirty="0">
                          <a:effectLst/>
                        </a:rPr>
                        <a:t>38%</a:t>
                      </a:r>
                      <a:endParaRPr lang="es-CO" sz="1400" dirty="0">
                        <a:effectLst/>
                        <a:latin typeface="Calibri"/>
                        <a:ea typeface="Times New Roman"/>
                        <a:cs typeface="Times New Roman"/>
                      </a:endParaRPr>
                    </a:p>
                  </a:txBody>
                  <a:tcPr marL="32511" marR="32511" marT="0" marB="0" anchor="ctr">
                    <a:solidFill>
                      <a:schemeClr val="bg1"/>
                    </a:solidFill>
                  </a:tcPr>
                </a:tc>
                <a:tc>
                  <a:txBody>
                    <a:bodyPr/>
                    <a:lstStyle/>
                    <a:p>
                      <a:pPr>
                        <a:lnSpc>
                          <a:spcPct val="115000"/>
                        </a:lnSpc>
                        <a:spcAft>
                          <a:spcPts val="0"/>
                        </a:spcAft>
                      </a:pPr>
                      <a:r>
                        <a:rPr lang="en-US" sz="1400" dirty="0">
                          <a:effectLst/>
                        </a:rPr>
                        <a:t>54%</a:t>
                      </a:r>
                      <a:endParaRPr lang="es-CO" sz="1400" dirty="0">
                        <a:effectLst/>
                        <a:latin typeface="Calibri"/>
                        <a:ea typeface="Times New Roman"/>
                        <a:cs typeface="Times New Roman"/>
                      </a:endParaRPr>
                    </a:p>
                  </a:txBody>
                  <a:tcPr marL="32511" marR="32511" marT="0" marB="0" anchor="ctr">
                    <a:solidFill>
                      <a:schemeClr val="bg1"/>
                    </a:solidFill>
                  </a:tcPr>
                </a:tc>
                <a:tc>
                  <a:txBody>
                    <a:bodyPr/>
                    <a:lstStyle/>
                    <a:p>
                      <a:pPr algn="ctr">
                        <a:lnSpc>
                          <a:spcPct val="115000"/>
                        </a:lnSpc>
                        <a:spcBef>
                          <a:spcPts val="1000"/>
                        </a:spcBef>
                        <a:spcAft>
                          <a:spcPts val="1000"/>
                        </a:spcAft>
                      </a:pPr>
                      <a:r>
                        <a:rPr lang="en-US" sz="1400" dirty="0">
                          <a:effectLst/>
                        </a:rPr>
                        <a:t>13%</a:t>
                      </a:r>
                      <a:endParaRPr lang="es-CO" sz="1400" dirty="0">
                        <a:effectLst/>
                        <a:latin typeface="Calibri"/>
                        <a:ea typeface="Times New Roman"/>
                        <a:cs typeface="Times New Roman"/>
                      </a:endParaRPr>
                    </a:p>
                  </a:txBody>
                  <a:tcPr marL="32511" marR="32511" marT="0" marB="0" anchor="ctr">
                    <a:solidFill>
                      <a:schemeClr val="bg2">
                        <a:lumMod val="90000"/>
                      </a:schemeClr>
                    </a:solidFill>
                  </a:tcPr>
                </a:tc>
                <a:tc>
                  <a:txBody>
                    <a:bodyPr/>
                    <a:lstStyle/>
                    <a:p>
                      <a:pPr algn="ctr">
                        <a:lnSpc>
                          <a:spcPct val="115000"/>
                        </a:lnSpc>
                        <a:spcBef>
                          <a:spcPts val="1000"/>
                        </a:spcBef>
                        <a:spcAft>
                          <a:spcPts val="1000"/>
                        </a:spcAft>
                      </a:pPr>
                      <a:r>
                        <a:rPr lang="en-US" sz="1400" dirty="0">
                          <a:effectLst/>
                        </a:rPr>
                        <a:t>29%</a:t>
                      </a:r>
                      <a:endParaRPr lang="es-CO" sz="1400" dirty="0">
                        <a:effectLst/>
                        <a:latin typeface="Calibri"/>
                        <a:ea typeface="Times New Roman"/>
                        <a:cs typeface="Times New Roman"/>
                      </a:endParaRPr>
                    </a:p>
                  </a:txBody>
                  <a:tcPr marL="32511" marR="32511" marT="0" marB="0" anchor="ctr">
                    <a:solidFill>
                      <a:schemeClr val="bg2">
                        <a:lumMod val="90000"/>
                      </a:schemeClr>
                    </a:solidFill>
                  </a:tcPr>
                </a:tc>
                <a:tc>
                  <a:txBody>
                    <a:bodyPr/>
                    <a:lstStyle/>
                    <a:p>
                      <a:pPr algn="ctr">
                        <a:lnSpc>
                          <a:spcPct val="115000"/>
                        </a:lnSpc>
                        <a:spcBef>
                          <a:spcPts val="1000"/>
                        </a:spcBef>
                        <a:spcAft>
                          <a:spcPts val="1000"/>
                        </a:spcAft>
                      </a:pPr>
                      <a:r>
                        <a:rPr lang="en-US" sz="1400" dirty="0">
                          <a:effectLst/>
                        </a:rPr>
                        <a:t>59%</a:t>
                      </a:r>
                      <a:endParaRPr lang="es-CO" sz="1400" dirty="0">
                        <a:effectLst/>
                        <a:latin typeface="Calibri"/>
                        <a:ea typeface="Times New Roman"/>
                        <a:cs typeface="Times New Roman"/>
                      </a:endParaRPr>
                    </a:p>
                  </a:txBody>
                  <a:tcPr marL="32511" marR="32511" marT="0" marB="0" anchor="ctr">
                    <a:solidFill>
                      <a:schemeClr val="bg2">
                        <a:lumMod val="90000"/>
                      </a:schemeClr>
                    </a:solidFill>
                  </a:tcPr>
                </a:tc>
                <a:tc>
                  <a:txBody>
                    <a:bodyPr/>
                    <a:lstStyle/>
                    <a:p>
                      <a:pPr algn="ctr">
                        <a:lnSpc>
                          <a:spcPct val="115000"/>
                        </a:lnSpc>
                        <a:spcAft>
                          <a:spcPts val="0"/>
                        </a:spcAft>
                      </a:pPr>
                      <a:r>
                        <a:rPr lang="en-US" sz="1400">
                          <a:effectLst/>
                        </a:rPr>
                        <a:t>9%</a:t>
                      </a:r>
                      <a:endParaRPr lang="es-CO" sz="1400">
                        <a:effectLst/>
                        <a:latin typeface="Calibri"/>
                        <a:ea typeface="Times New Roman"/>
                        <a:cs typeface="Times New Roman"/>
                      </a:endParaRPr>
                    </a:p>
                  </a:txBody>
                  <a:tcPr marL="32511" marR="32511" marT="0" marB="0" anchor="ctr">
                    <a:solidFill>
                      <a:schemeClr val="accent2">
                        <a:lumMod val="40000"/>
                        <a:lumOff val="60000"/>
                      </a:schemeClr>
                    </a:solidFill>
                  </a:tcPr>
                </a:tc>
                <a:tc>
                  <a:txBody>
                    <a:bodyPr/>
                    <a:lstStyle/>
                    <a:p>
                      <a:pPr algn="ctr">
                        <a:lnSpc>
                          <a:spcPct val="115000"/>
                        </a:lnSpc>
                        <a:spcAft>
                          <a:spcPts val="0"/>
                        </a:spcAft>
                      </a:pPr>
                      <a:r>
                        <a:rPr lang="en-US" sz="1400" dirty="0">
                          <a:effectLst/>
                        </a:rPr>
                        <a:t>65%</a:t>
                      </a:r>
                      <a:endParaRPr lang="es-CO" sz="1400" dirty="0">
                        <a:effectLst/>
                        <a:latin typeface="Calibri"/>
                        <a:ea typeface="Times New Roman"/>
                        <a:cs typeface="Times New Roman"/>
                      </a:endParaRPr>
                    </a:p>
                  </a:txBody>
                  <a:tcPr marL="32511" marR="32511" marT="0" marB="0" anchor="ctr">
                    <a:solidFill>
                      <a:schemeClr val="accent2">
                        <a:lumMod val="40000"/>
                        <a:lumOff val="60000"/>
                      </a:schemeClr>
                    </a:solidFill>
                  </a:tcPr>
                </a:tc>
                <a:tc>
                  <a:txBody>
                    <a:bodyPr/>
                    <a:lstStyle/>
                    <a:p>
                      <a:pPr algn="ctr">
                        <a:lnSpc>
                          <a:spcPct val="115000"/>
                        </a:lnSpc>
                        <a:spcAft>
                          <a:spcPts val="0"/>
                        </a:spcAft>
                      </a:pPr>
                      <a:r>
                        <a:rPr lang="en-US" sz="1400">
                          <a:effectLst/>
                        </a:rPr>
                        <a:t>26%</a:t>
                      </a:r>
                      <a:endParaRPr lang="es-CO" sz="1400">
                        <a:effectLst/>
                        <a:latin typeface="Calibri"/>
                        <a:ea typeface="Times New Roman"/>
                        <a:cs typeface="Times New Roman"/>
                      </a:endParaRPr>
                    </a:p>
                  </a:txBody>
                  <a:tcPr marL="32511" marR="32511" marT="0" marB="0" anchor="ctr">
                    <a:solidFill>
                      <a:schemeClr val="accent2">
                        <a:lumMod val="40000"/>
                        <a:lumOff val="60000"/>
                      </a:schemeClr>
                    </a:solidFill>
                  </a:tcPr>
                </a:tc>
                <a:tc vMerge="1">
                  <a:txBody>
                    <a:bodyPr/>
                    <a:lstStyle/>
                    <a:p>
                      <a:endParaRPr lang="es-CO"/>
                    </a:p>
                  </a:txBody>
                  <a:tcPr/>
                </a:tc>
                <a:extLst>
                  <a:ext uri="{0D108BD9-81ED-4DB2-BD59-A6C34878D82A}">
                    <a16:rowId xmlns="" xmlns:a16="http://schemas.microsoft.com/office/drawing/2014/main" val="10004"/>
                  </a:ext>
                </a:extLst>
              </a:tr>
              <a:tr h="314180">
                <a:tc vMerge="1">
                  <a:txBody>
                    <a:bodyPr/>
                    <a:lstStyle/>
                    <a:p>
                      <a:endParaRPr lang="es-CO"/>
                    </a:p>
                  </a:txBody>
                  <a:tcPr/>
                </a:tc>
                <a:tc>
                  <a:txBody>
                    <a:bodyPr/>
                    <a:lstStyle/>
                    <a:p>
                      <a:pPr algn="ctr">
                        <a:lnSpc>
                          <a:spcPct val="115000"/>
                        </a:lnSpc>
                        <a:spcAft>
                          <a:spcPts val="0"/>
                        </a:spcAft>
                      </a:pPr>
                      <a:r>
                        <a:rPr lang="en-US" sz="1400" dirty="0">
                          <a:effectLst/>
                        </a:rPr>
                        <a:t>40</a:t>
                      </a:r>
                      <a:r>
                        <a:rPr lang="en-US" sz="1400" dirty="0" smtClean="0">
                          <a:effectLst/>
                        </a:rPr>
                        <a:t>%</a:t>
                      </a:r>
                      <a:endParaRPr lang="es-CO" sz="1400" dirty="0">
                        <a:effectLst/>
                        <a:latin typeface="Calibri"/>
                        <a:ea typeface="Times New Roman"/>
                        <a:cs typeface="Times New Roman"/>
                      </a:endParaRPr>
                    </a:p>
                  </a:txBody>
                  <a:tcPr marL="32511" marR="32511" marT="0" marB="0" anchor="ctr">
                    <a:solidFill>
                      <a:schemeClr val="tx2">
                        <a:lumMod val="20000"/>
                        <a:lumOff val="80000"/>
                      </a:schemeClr>
                    </a:solidFill>
                  </a:tcPr>
                </a:tc>
                <a:tc>
                  <a:txBody>
                    <a:bodyPr/>
                    <a:lstStyle/>
                    <a:p>
                      <a:pPr>
                        <a:lnSpc>
                          <a:spcPct val="115000"/>
                        </a:lnSpc>
                        <a:spcAft>
                          <a:spcPts val="0"/>
                        </a:spcAft>
                      </a:pPr>
                      <a:r>
                        <a:rPr lang="en-US" sz="1400" dirty="0">
                          <a:effectLst/>
                        </a:rPr>
                        <a:t>59%</a:t>
                      </a:r>
                      <a:endParaRPr lang="es-CO" sz="1400" dirty="0">
                        <a:effectLst/>
                        <a:latin typeface="Calibri"/>
                        <a:ea typeface="Times New Roman"/>
                        <a:cs typeface="Times New Roman"/>
                      </a:endParaRPr>
                    </a:p>
                  </a:txBody>
                  <a:tcPr marL="32511" marR="32511" marT="0" marB="0" anchor="ctr">
                    <a:solidFill>
                      <a:schemeClr val="bg1"/>
                    </a:solidFill>
                  </a:tcPr>
                </a:tc>
                <a:tc>
                  <a:txBody>
                    <a:bodyPr/>
                    <a:lstStyle/>
                    <a:p>
                      <a:pPr>
                        <a:lnSpc>
                          <a:spcPct val="115000"/>
                        </a:lnSpc>
                        <a:spcAft>
                          <a:spcPts val="0"/>
                        </a:spcAft>
                      </a:pPr>
                      <a:r>
                        <a:rPr lang="en-US" sz="1400" dirty="0">
                          <a:effectLst/>
                        </a:rPr>
                        <a:t>37%</a:t>
                      </a:r>
                      <a:endParaRPr lang="es-CO" sz="1400" dirty="0">
                        <a:effectLst/>
                        <a:latin typeface="Calibri"/>
                        <a:ea typeface="Times New Roman"/>
                        <a:cs typeface="Times New Roman"/>
                      </a:endParaRPr>
                    </a:p>
                  </a:txBody>
                  <a:tcPr marL="32511" marR="32511" marT="0" marB="0" anchor="ctr">
                    <a:solidFill>
                      <a:schemeClr val="bg1"/>
                    </a:solidFill>
                  </a:tcPr>
                </a:tc>
                <a:tc>
                  <a:txBody>
                    <a:bodyPr/>
                    <a:lstStyle/>
                    <a:p>
                      <a:pPr>
                        <a:lnSpc>
                          <a:spcPct val="115000"/>
                        </a:lnSpc>
                        <a:spcAft>
                          <a:spcPts val="0"/>
                        </a:spcAft>
                      </a:pPr>
                      <a:r>
                        <a:rPr lang="en-US" sz="1400">
                          <a:effectLst/>
                        </a:rPr>
                        <a:t>4%</a:t>
                      </a:r>
                      <a:endParaRPr lang="es-CO" sz="1400">
                        <a:effectLst/>
                        <a:latin typeface="Calibri"/>
                        <a:ea typeface="Times New Roman"/>
                        <a:cs typeface="Times New Roman"/>
                      </a:endParaRPr>
                    </a:p>
                  </a:txBody>
                  <a:tcPr marL="32511" marR="32511" marT="0" marB="0" anchor="ctr">
                    <a:solidFill>
                      <a:schemeClr val="bg1"/>
                    </a:solidFill>
                  </a:tcPr>
                </a:tc>
                <a:tc>
                  <a:txBody>
                    <a:bodyPr/>
                    <a:lstStyle/>
                    <a:p>
                      <a:pPr algn="ctr">
                        <a:lnSpc>
                          <a:spcPct val="115000"/>
                        </a:lnSpc>
                        <a:spcBef>
                          <a:spcPts val="1000"/>
                        </a:spcBef>
                        <a:spcAft>
                          <a:spcPts val="1000"/>
                        </a:spcAft>
                      </a:pPr>
                      <a:r>
                        <a:rPr lang="en-US" sz="1400" dirty="0">
                          <a:effectLst/>
                        </a:rPr>
                        <a:t>71%</a:t>
                      </a:r>
                      <a:endParaRPr lang="es-CO" sz="1400" dirty="0">
                        <a:effectLst/>
                        <a:latin typeface="Calibri"/>
                        <a:ea typeface="Times New Roman"/>
                        <a:cs typeface="Times New Roman"/>
                      </a:endParaRPr>
                    </a:p>
                  </a:txBody>
                  <a:tcPr marL="32511" marR="32511" marT="0" marB="0" anchor="ctr">
                    <a:solidFill>
                      <a:srgbClr val="FF0000"/>
                    </a:solidFill>
                  </a:tcPr>
                </a:tc>
                <a:tc>
                  <a:txBody>
                    <a:bodyPr/>
                    <a:lstStyle/>
                    <a:p>
                      <a:pPr algn="ctr">
                        <a:lnSpc>
                          <a:spcPct val="115000"/>
                        </a:lnSpc>
                        <a:spcBef>
                          <a:spcPts val="1000"/>
                        </a:spcBef>
                        <a:spcAft>
                          <a:spcPts val="1000"/>
                        </a:spcAft>
                      </a:pPr>
                      <a:r>
                        <a:rPr lang="en-US" sz="1400" dirty="0">
                          <a:effectLst/>
                        </a:rPr>
                        <a:t>23%</a:t>
                      </a:r>
                      <a:endParaRPr lang="es-CO" sz="1400" dirty="0">
                        <a:effectLst/>
                        <a:latin typeface="Calibri"/>
                        <a:ea typeface="Times New Roman"/>
                        <a:cs typeface="Times New Roman"/>
                      </a:endParaRPr>
                    </a:p>
                  </a:txBody>
                  <a:tcPr marL="32511" marR="32511" marT="0" marB="0" anchor="ctr">
                    <a:solidFill>
                      <a:schemeClr val="bg2">
                        <a:lumMod val="90000"/>
                      </a:schemeClr>
                    </a:solidFill>
                  </a:tcPr>
                </a:tc>
                <a:tc>
                  <a:txBody>
                    <a:bodyPr/>
                    <a:lstStyle/>
                    <a:p>
                      <a:pPr algn="ctr">
                        <a:lnSpc>
                          <a:spcPct val="115000"/>
                        </a:lnSpc>
                        <a:spcBef>
                          <a:spcPts val="1000"/>
                        </a:spcBef>
                        <a:spcAft>
                          <a:spcPts val="1000"/>
                        </a:spcAft>
                      </a:pPr>
                      <a:r>
                        <a:rPr lang="en-US" sz="1400" dirty="0">
                          <a:effectLst/>
                        </a:rPr>
                        <a:t>5%</a:t>
                      </a:r>
                      <a:endParaRPr lang="es-CO" sz="1400" dirty="0">
                        <a:effectLst/>
                        <a:latin typeface="Calibri"/>
                        <a:ea typeface="Times New Roman"/>
                        <a:cs typeface="Times New Roman"/>
                      </a:endParaRPr>
                    </a:p>
                  </a:txBody>
                  <a:tcPr marL="32511" marR="32511" marT="0" marB="0" anchor="ctr">
                    <a:solidFill>
                      <a:schemeClr val="bg2">
                        <a:lumMod val="90000"/>
                      </a:schemeClr>
                    </a:solidFill>
                  </a:tcPr>
                </a:tc>
                <a:tc>
                  <a:txBody>
                    <a:bodyPr/>
                    <a:lstStyle/>
                    <a:p>
                      <a:pPr algn="ctr">
                        <a:lnSpc>
                          <a:spcPct val="115000"/>
                        </a:lnSpc>
                        <a:spcAft>
                          <a:spcPts val="0"/>
                        </a:spcAft>
                      </a:pPr>
                      <a:r>
                        <a:rPr lang="en-US" sz="1400">
                          <a:effectLst/>
                        </a:rPr>
                        <a:t>62%</a:t>
                      </a:r>
                      <a:endParaRPr lang="es-CO" sz="1400">
                        <a:effectLst/>
                        <a:latin typeface="Calibri"/>
                        <a:ea typeface="Times New Roman"/>
                        <a:cs typeface="Times New Roman"/>
                      </a:endParaRPr>
                    </a:p>
                  </a:txBody>
                  <a:tcPr marL="32511" marR="32511" marT="0" marB="0" anchor="ctr">
                    <a:solidFill>
                      <a:schemeClr val="accent2">
                        <a:lumMod val="40000"/>
                        <a:lumOff val="60000"/>
                      </a:schemeClr>
                    </a:solidFill>
                  </a:tcPr>
                </a:tc>
                <a:tc>
                  <a:txBody>
                    <a:bodyPr/>
                    <a:lstStyle/>
                    <a:p>
                      <a:pPr algn="ctr">
                        <a:lnSpc>
                          <a:spcPct val="115000"/>
                        </a:lnSpc>
                        <a:spcAft>
                          <a:spcPts val="0"/>
                        </a:spcAft>
                      </a:pPr>
                      <a:r>
                        <a:rPr lang="en-US" sz="1400" dirty="0">
                          <a:effectLst/>
                        </a:rPr>
                        <a:t>35%</a:t>
                      </a:r>
                      <a:endParaRPr lang="es-CO" sz="1400" dirty="0">
                        <a:effectLst/>
                        <a:latin typeface="Calibri"/>
                        <a:ea typeface="Times New Roman"/>
                        <a:cs typeface="Times New Roman"/>
                      </a:endParaRPr>
                    </a:p>
                  </a:txBody>
                  <a:tcPr marL="32511" marR="32511" marT="0" marB="0" anchor="ctr">
                    <a:solidFill>
                      <a:schemeClr val="accent2">
                        <a:lumMod val="40000"/>
                        <a:lumOff val="60000"/>
                      </a:schemeClr>
                    </a:solidFill>
                  </a:tcPr>
                </a:tc>
                <a:tc>
                  <a:txBody>
                    <a:bodyPr/>
                    <a:lstStyle/>
                    <a:p>
                      <a:pPr algn="ctr">
                        <a:lnSpc>
                          <a:spcPct val="115000"/>
                        </a:lnSpc>
                        <a:spcAft>
                          <a:spcPts val="0"/>
                        </a:spcAft>
                      </a:pPr>
                      <a:r>
                        <a:rPr lang="en-US" sz="1400">
                          <a:effectLst/>
                        </a:rPr>
                        <a:t>3%</a:t>
                      </a:r>
                      <a:endParaRPr lang="es-CO" sz="1400">
                        <a:effectLst/>
                        <a:latin typeface="Calibri"/>
                        <a:ea typeface="Times New Roman"/>
                        <a:cs typeface="Times New Roman"/>
                      </a:endParaRPr>
                    </a:p>
                  </a:txBody>
                  <a:tcPr marL="32511" marR="32511" marT="0" marB="0" anchor="ctr">
                    <a:solidFill>
                      <a:schemeClr val="accent2">
                        <a:lumMod val="40000"/>
                        <a:lumOff val="60000"/>
                      </a:schemeClr>
                    </a:solidFill>
                  </a:tcPr>
                </a:tc>
                <a:tc rowSpan="3">
                  <a:txBody>
                    <a:bodyPr/>
                    <a:lstStyle/>
                    <a:p>
                      <a:pPr algn="ctr">
                        <a:lnSpc>
                          <a:spcPct val="115000"/>
                        </a:lnSpc>
                        <a:spcAft>
                          <a:spcPts val="0"/>
                        </a:spcAft>
                      </a:pPr>
                      <a:r>
                        <a:rPr lang="en-US" sz="1400" dirty="0" smtClean="0">
                          <a:effectLst/>
                        </a:rPr>
                        <a:t>40 -</a:t>
                      </a:r>
                      <a:r>
                        <a:rPr lang="en-US" sz="1400" dirty="0">
                          <a:effectLst/>
                        </a:rPr>
                        <a:t>54</a:t>
                      </a:r>
                      <a:endParaRPr lang="es-CO" sz="1400" dirty="0">
                        <a:effectLst/>
                        <a:latin typeface="Calibri"/>
                        <a:ea typeface="Times New Roman"/>
                        <a:cs typeface="Times New Roman"/>
                      </a:endParaRPr>
                    </a:p>
                  </a:txBody>
                  <a:tcPr marL="32511" marR="32511" marT="0" marB="0" anchor="ctr"/>
                </a:tc>
                <a:extLst>
                  <a:ext uri="{0D108BD9-81ED-4DB2-BD59-A6C34878D82A}">
                    <a16:rowId xmlns="" xmlns:a16="http://schemas.microsoft.com/office/drawing/2014/main" val="10005"/>
                  </a:ext>
                </a:extLst>
              </a:tr>
              <a:tr h="471535">
                <a:tc vMerge="1">
                  <a:txBody>
                    <a:bodyPr/>
                    <a:lstStyle/>
                    <a:p>
                      <a:endParaRPr lang="es-CO"/>
                    </a:p>
                  </a:txBody>
                  <a:tcPr/>
                </a:tc>
                <a:tc>
                  <a:txBody>
                    <a:bodyPr/>
                    <a:lstStyle/>
                    <a:p>
                      <a:pPr algn="ctr">
                        <a:lnSpc>
                          <a:spcPct val="115000"/>
                        </a:lnSpc>
                        <a:spcAft>
                          <a:spcPts val="0"/>
                        </a:spcAft>
                      </a:pPr>
                      <a:r>
                        <a:rPr lang="en-US" sz="1400" dirty="0">
                          <a:effectLst/>
                        </a:rPr>
                        <a:t>40</a:t>
                      </a:r>
                      <a:r>
                        <a:rPr lang="en-US" sz="1400" dirty="0" smtClean="0">
                          <a:effectLst/>
                        </a:rPr>
                        <a:t>%</a:t>
                      </a:r>
                      <a:endParaRPr lang="es-CO" sz="1400" dirty="0">
                        <a:effectLst/>
                        <a:latin typeface="Calibri"/>
                        <a:ea typeface="Times New Roman"/>
                        <a:cs typeface="Times New Roman"/>
                      </a:endParaRPr>
                    </a:p>
                  </a:txBody>
                  <a:tcPr marL="32511" marR="32511" marT="0" marB="0" anchor="ctr">
                    <a:solidFill>
                      <a:schemeClr val="tx2">
                        <a:lumMod val="20000"/>
                        <a:lumOff val="80000"/>
                      </a:schemeClr>
                    </a:solidFill>
                  </a:tcPr>
                </a:tc>
                <a:tc>
                  <a:txBody>
                    <a:bodyPr/>
                    <a:lstStyle/>
                    <a:p>
                      <a:pPr>
                        <a:lnSpc>
                          <a:spcPct val="115000"/>
                        </a:lnSpc>
                        <a:spcAft>
                          <a:spcPts val="0"/>
                        </a:spcAft>
                      </a:pPr>
                      <a:r>
                        <a:rPr lang="en-US" sz="1400" dirty="0">
                          <a:effectLst/>
                        </a:rPr>
                        <a:t>36%</a:t>
                      </a:r>
                      <a:endParaRPr lang="es-CO" sz="1400" dirty="0">
                        <a:effectLst/>
                        <a:latin typeface="Calibri"/>
                        <a:ea typeface="Times New Roman"/>
                        <a:cs typeface="Times New Roman"/>
                      </a:endParaRPr>
                    </a:p>
                  </a:txBody>
                  <a:tcPr marL="32511" marR="32511" marT="0" marB="0" anchor="ctr">
                    <a:solidFill>
                      <a:schemeClr val="bg1"/>
                    </a:solidFill>
                  </a:tcPr>
                </a:tc>
                <a:tc>
                  <a:txBody>
                    <a:bodyPr/>
                    <a:lstStyle/>
                    <a:p>
                      <a:pPr>
                        <a:lnSpc>
                          <a:spcPct val="115000"/>
                        </a:lnSpc>
                        <a:spcAft>
                          <a:spcPts val="0"/>
                        </a:spcAft>
                      </a:pPr>
                      <a:r>
                        <a:rPr lang="en-US" sz="1400" dirty="0">
                          <a:effectLst/>
                        </a:rPr>
                        <a:t>49%</a:t>
                      </a:r>
                      <a:endParaRPr lang="es-CO" sz="1400" dirty="0">
                        <a:effectLst/>
                        <a:latin typeface="Calibri"/>
                        <a:ea typeface="Times New Roman"/>
                        <a:cs typeface="Times New Roman"/>
                      </a:endParaRPr>
                    </a:p>
                  </a:txBody>
                  <a:tcPr marL="32511" marR="32511" marT="0" marB="0" anchor="ctr">
                    <a:solidFill>
                      <a:schemeClr val="bg1"/>
                    </a:solidFill>
                  </a:tcPr>
                </a:tc>
                <a:tc>
                  <a:txBody>
                    <a:bodyPr/>
                    <a:lstStyle/>
                    <a:p>
                      <a:pPr>
                        <a:lnSpc>
                          <a:spcPct val="115000"/>
                        </a:lnSpc>
                        <a:spcAft>
                          <a:spcPts val="0"/>
                        </a:spcAft>
                      </a:pPr>
                      <a:r>
                        <a:rPr lang="en-US" sz="1400" dirty="0">
                          <a:effectLst/>
                        </a:rPr>
                        <a:t>15%</a:t>
                      </a:r>
                      <a:endParaRPr lang="es-CO" sz="1400" dirty="0">
                        <a:effectLst/>
                        <a:latin typeface="Calibri"/>
                        <a:ea typeface="Times New Roman"/>
                        <a:cs typeface="Times New Roman"/>
                      </a:endParaRPr>
                    </a:p>
                  </a:txBody>
                  <a:tcPr marL="32511" marR="32511" marT="0" marB="0" anchor="ctr">
                    <a:solidFill>
                      <a:schemeClr val="bg1"/>
                    </a:solidFill>
                  </a:tcPr>
                </a:tc>
                <a:tc>
                  <a:txBody>
                    <a:bodyPr/>
                    <a:lstStyle/>
                    <a:p>
                      <a:pPr algn="ctr">
                        <a:lnSpc>
                          <a:spcPct val="115000"/>
                        </a:lnSpc>
                        <a:spcBef>
                          <a:spcPts val="1000"/>
                        </a:spcBef>
                        <a:spcAft>
                          <a:spcPts val="1000"/>
                        </a:spcAft>
                      </a:pPr>
                      <a:r>
                        <a:rPr lang="en-US" sz="1400" dirty="0">
                          <a:effectLst/>
                        </a:rPr>
                        <a:t>40%</a:t>
                      </a:r>
                      <a:endParaRPr lang="es-CO" sz="1400" dirty="0">
                        <a:effectLst/>
                        <a:latin typeface="Calibri"/>
                        <a:ea typeface="Times New Roman"/>
                        <a:cs typeface="Times New Roman"/>
                      </a:endParaRPr>
                    </a:p>
                  </a:txBody>
                  <a:tcPr marL="32511" marR="32511" marT="0" marB="0" anchor="ctr">
                    <a:solidFill>
                      <a:schemeClr val="bg2">
                        <a:lumMod val="90000"/>
                      </a:schemeClr>
                    </a:solidFill>
                  </a:tcPr>
                </a:tc>
                <a:tc>
                  <a:txBody>
                    <a:bodyPr/>
                    <a:lstStyle/>
                    <a:p>
                      <a:pPr algn="ctr">
                        <a:lnSpc>
                          <a:spcPct val="115000"/>
                        </a:lnSpc>
                        <a:spcBef>
                          <a:spcPts val="1000"/>
                        </a:spcBef>
                        <a:spcAft>
                          <a:spcPts val="1000"/>
                        </a:spcAft>
                      </a:pPr>
                      <a:r>
                        <a:rPr lang="en-US" sz="1400">
                          <a:effectLst/>
                        </a:rPr>
                        <a:t>44%</a:t>
                      </a:r>
                      <a:endParaRPr lang="es-CO" sz="1400">
                        <a:effectLst/>
                        <a:latin typeface="Calibri"/>
                        <a:ea typeface="Times New Roman"/>
                        <a:cs typeface="Times New Roman"/>
                      </a:endParaRPr>
                    </a:p>
                  </a:txBody>
                  <a:tcPr marL="32511" marR="32511" marT="0" marB="0" anchor="ctr">
                    <a:solidFill>
                      <a:schemeClr val="bg2">
                        <a:lumMod val="90000"/>
                      </a:schemeClr>
                    </a:solidFill>
                  </a:tcPr>
                </a:tc>
                <a:tc>
                  <a:txBody>
                    <a:bodyPr/>
                    <a:lstStyle/>
                    <a:p>
                      <a:pPr algn="ctr">
                        <a:lnSpc>
                          <a:spcPct val="115000"/>
                        </a:lnSpc>
                        <a:spcBef>
                          <a:spcPts val="1000"/>
                        </a:spcBef>
                        <a:spcAft>
                          <a:spcPts val="1000"/>
                        </a:spcAft>
                      </a:pPr>
                      <a:r>
                        <a:rPr lang="en-US" sz="1400" dirty="0">
                          <a:effectLst/>
                        </a:rPr>
                        <a:t>16%</a:t>
                      </a:r>
                      <a:endParaRPr lang="es-CO" sz="1400" dirty="0">
                        <a:effectLst/>
                        <a:latin typeface="Calibri"/>
                        <a:ea typeface="Times New Roman"/>
                        <a:cs typeface="Times New Roman"/>
                      </a:endParaRPr>
                    </a:p>
                  </a:txBody>
                  <a:tcPr marL="32511" marR="32511" marT="0" marB="0" anchor="ctr">
                    <a:solidFill>
                      <a:schemeClr val="bg2">
                        <a:lumMod val="90000"/>
                      </a:schemeClr>
                    </a:solidFill>
                  </a:tcPr>
                </a:tc>
                <a:tc>
                  <a:txBody>
                    <a:bodyPr/>
                    <a:lstStyle/>
                    <a:p>
                      <a:pPr algn="ctr">
                        <a:lnSpc>
                          <a:spcPct val="115000"/>
                        </a:lnSpc>
                        <a:spcAft>
                          <a:spcPts val="0"/>
                        </a:spcAft>
                      </a:pPr>
                      <a:r>
                        <a:rPr lang="en-US" sz="1400">
                          <a:effectLst/>
                        </a:rPr>
                        <a:t>39%</a:t>
                      </a:r>
                      <a:endParaRPr lang="es-CO" sz="1400">
                        <a:effectLst/>
                        <a:latin typeface="Calibri"/>
                        <a:ea typeface="Times New Roman"/>
                        <a:cs typeface="Times New Roman"/>
                      </a:endParaRPr>
                    </a:p>
                  </a:txBody>
                  <a:tcPr marL="32511" marR="32511" marT="0" marB="0" anchor="ctr">
                    <a:solidFill>
                      <a:schemeClr val="accent2">
                        <a:lumMod val="40000"/>
                        <a:lumOff val="60000"/>
                      </a:schemeClr>
                    </a:solidFill>
                  </a:tcPr>
                </a:tc>
                <a:tc>
                  <a:txBody>
                    <a:bodyPr/>
                    <a:lstStyle/>
                    <a:p>
                      <a:pPr algn="ctr">
                        <a:lnSpc>
                          <a:spcPct val="115000"/>
                        </a:lnSpc>
                        <a:spcAft>
                          <a:spcPts val="0"/>
                        </a:spcAft>
                      </a:pPr>
                      <a:r>
                        <a:rPr lang="en-US" sz="1400">
                          <a:effectLst/>
                        </a:rPr>
                        <a:t>53%</a:t>
                      </a:r>
                      <a:endParaRPr lang="es-CO" sz="1400">
                        <a:effectLst/>
                        <a:latin typeface="Calibri"/>
                        <a:ea typeface="Times New Roman"/>
                        <a:cs typeface="Times New Roman"/>
                      </a:endParaRPr>
                    </a:p>
                  </a:txBody>
                  <a:tcPr marL="32511" marR="32511" marT="0" marB="0" anchor="ctr">
                    <a:solidFill>
                      <a:schemeClr val="accent2">
                        <a:lumMod val="40000"/>
                        <a:lumOff val="60000"/>
                      </a:schemeClr>
                    </a:solidFill>
                  </a:tcPr>
                </a:tc>
                <a:tc>
                  <a:txBody>
                    <a:bodyPr/>
                    <a:lstStyle/>
                    <a:p>
                      <a:pPr algn="ctr">
                        <a:lnSpc>
                          <a:spcPct val="115000"/>
                        </a:lnSpc>
                        <a:spcAft>
                          <a:spcPts val="0"/>
                        </a:spcAft>
                      </a:pPr>
                      <a:r>
                        <a:rPr lang="en-US" sz="1400">
                          <a:effectLst/>
                        </a:rPr>
                        <a:t>8%</a:t>
                      </a:r>
                      <a:endParaRPr lang="es-CO" sz="1400">
                        <a:effectLst/>
                        <a:latin typeface="Calibri"/>
                        <a:ea typeface="Times New Roman"/>
                        <a:cs typeface="Times New Roman"/>
                      </a:endParaRPr>
                    </a:p>
                  </a:txBody>
                  <a:tcPr marL="32511" marR="32511" marT="0" marB="0" anchor="ctr">
                    <a:solidFill>
                      <a:schemeClr val="accent2">
                        <a:lumMod val="40000"/>
                        <a:lumOff val="60000"/>
                      </a:schemeClr>
                    </a:solidFill>
                  </a:tcPr>
                </a:tc>
                <a:tc vMerge="1">
                  <a:txBody>
                    <a:bodyPr/>
                    <a:lstStyle/>
                    <a:p>
                      <a:endParaRPr lang="es-CO"/>
                    </a:p>
                  </a:txBody>
                  <a:tcPr/>
                </a:tc>
                <a:extLst>
                  <a:ext uri="{0D108BD9-81ED-4DB2-BD59-A6C34878D82A}">
                    <a16:rowId xmlns="" xmlns:a16="http://schemas.microsoft.com/office/drawing/2014/main" val="10006"/>
                  </a:ext>
                </a:extLst>
              </a:tr>
              <a:tr h="438686">
                <a:tc vMerge="1">
                  <a:txBody>
                    <a:bodyPr/>
                    <a:lstStyle/>
                    <a:p>
                      <a:endParaRPr lang="es-CO"/>
                    </a:p>
                  </a:txBody>
                  <a:tcPr/>
                </a:tc>
                <a:tc>
                  <a:txBody>
                    <a:bodyPr/>
                    <a:lstStyle/>
                    <a:p>
                      <a:pPr algn="ctr">
                        <a:lnSpc>
                          <a:spcPct val="115000"/>
                        </a:lnSpc>
                        <a:spcAft>
                          <a:spcPts val="0"/>
                        </a:spcAft>
                      </a:pPr>
                      <a:r>
                        <a:rPr lang="en-US" sz="1400" dirty="0">
                          <a:effectLst/>
                        </a:rPr>
                        <a:t>20</a:t>
                      </a:r>
                      <a:r>
                        <a:rPr lang="en-US" sz="1400" dirty="0" smtClean="0">
                          <a:effectLst/>
                        </a:rPr>
                        <a:t>%</a:t>
                      </a:r>
                      <a:endParaRPr lang="es-CO" sz="1400" dirty="0">
                        <a:effectLst/>
                        <a:latin typeface="Calibri"/>
                        <a:ea typeface="Times New Roman"/>
                        <a:cs typeface="Times New Roman"/>
                      </a:endParaRPr>
                    </a:p>
                  </a:txBody>
                  <a:tcPr marL="32511" marR="32511" marT="0" marB="0" anchor="ctr">
                    <a:solidFill>
                      <a:schemeClr val="tx2">
                        <a:lumMod val="20000"/>
                        <a:lumOff val="80000"/>
                      </a:schemeClr>
                    </a:solidFill>
                  </a:tcPr>
                </a:tc>
                <a:tc>
                  <a:txBody>
                    <a:bodyPr/>
                    <a:lstStyle/>
                    <a:p>
                      <a:pPr>
                        <a:lnSpc>
                          <a:spcPct val="115000"/>
                        </a:lnSpc>
                        <a:spcAft>
                          <a:spcPts val="0"/>
                        </a:spcAft>
                      </a:pPr>
                      <a:r>
                        <a:rPr lang="en-US" sz="1400">
                          <a:effectLst/>
                        </a:rPr>
                        <a:t>12%</a:t>
                      </a:r>
                      <a:endParaRPr lang="es-CO" sz="1400">
                        <a:effectLst/>
                        <a:latin typeface="Calibri"/>
                        <a:ea typeface="Times New Roman"/>
                        <a:cs typeface="Times New Roman"/>
                      </a:endParaRPr>
                    </a:p>
                  </a:txBody>
                  <a:tcPr marL="32511" marR="32511" marT="0" marB="0" anchor="ctr">
                    <a:solidFill>
                      <a:schemeClr val="bg1"/>
                    </a:solidFill>
                  </a:tcPr>
                </a:tc>
                <a:tc>
                  <a:txBody>
                    <a:bodyPr/>
                    <a:lstStyle/>
                    <a:p>
                      <a:pPr>
                        <a:lnSpc>
                          <a:spcPct val="115000"/>
                        </a:lnSpc>
                        <a:spcAft>
                          <a:spcPts val="0"/>
                        </a:spcAft>
                      </a:pPr>
                      <a:r>
                        <a:rPr lang="en-US" sz="1400" dirty="0">
                          <a:effectLst/>
                        </a:rPr>
                        <a:t>34%</a:t>
                      </a:r>
                      <a:endParaRPr lang="es-CO" sz="1400" dirty="0">
                        <a:effectLst/>
                        <a:latin typeface="Calibri"/>
                        <a:ea typeface="Times New Roman"/>
                        <a:cs typeface="Times New Roman"/>
                      </a:endParaRPr>
                    </a:p>
                  </a:txBody>
                  <a:tcPr marL="32511" marR="32511" marT="0" marB="0" anchor="ctr">
                    <a:solidFill>
                      <a:schemeClr val="bg1"/>
                    </a:solidFill>
                  </a:tcPr>
                </a:tc>
                <a:tc>
                  <a:txBody>
                    <a:bodyPr/>
                    <a:lstStyle/>
                    <a:p>
                      <a:pPr>
                        <a:lnSpc>
                          <a:spcPct val="115000"/>
                        </a:lnSpc>
                        <a:spcAft>
                          <a:spcPts val="0"/>
                        </a:spcAft>
                      </a:pPr>
                      <a:r>
                        <a:rPr lang="en-US" sz="1400" dirty="0">
                          <a:effectLst/>
                        </a:rPr>
                        <a:t>54%</a:t>
                      </a:r>
                      <a:endParaRPr lang="es-CO" sz="1400" dirty="0">
                        <a:effectLst/>
                        <a:latin typeface="Calibri"/>
                        <a:ea typeface="Times New Roman"/>
                        <a:cs typeface="Times New Roman"/>
                      </a:endParaRPr>
                    </a:p>
                  </a:txBody>
                  <a:tcPr marL="32511" marR="32511" marT="0" marB="0" anchor="ctr">
                    <a:solidFill>
                      <a:schemeClr val="bg1"/>
                    </a:solidFill>
                  </a:tcPr>
                </a:tc>
                <a:tc>
                  <a:txBody>
                    <a:bodyPr/>
                    <a:lstStyle/>
                    <a:p>
                      <a:pPr algn="ctr">
                        <a:lnSpc>
                          <a:spcPct val="115000"/>
                        </a:lnSpc>
                        <a:spcBef>
                          <a:spcPts val="1000"/>
                        </a:spcBef>
                        <a:spcAft>
                          <a:spcPts val="1000"/>
                        </a:spcAft>
                      </a:pPr>
                      <a:r>
                        <a:rPr lang="en-US" sz="1400" dirty="0">
                          <a:effectLst/>
                        </a:rPr>
                        <a:t>14%</a:t>
                      </a:r>
                      <a:endParaRPr lang="es-CO" sz="1400" dirty="0">
                        <a:effectLst/>
                        <a:latin typeface="Calibri"/>
                        <a:ea typeface="Times New Roman"/>
                        <a:cs typeface="Times New Roman"/>
                      </a:endParaRPr>
                    </a:p>
                  </a:txBody>
                  <a:tcPr marL="32511" marR="32511" marT="0" marB="0" anchor="ctr">
                    <a:solidFill>
                      <a:schemeClr val="bg2">
                        <a:lumMod val="90000"/>
                      </a:schemeClr>
                    </a:solidFill>
                  </a:tcPr>
                </a:tc>
                <a:tc>
                  <a:txBody>
                    <a:bodyPr/>
                    <a:lstStyle/>
                    <a:p>
                      <a:pPr algn="ctr">
                        <a:lnSpc>
                          <a:spcPct val="115000"/>
                        </a:lnSpc>
                        <a:spcBef>
                          <a:spcPts val="1000"/>
                        </a:spcBef>
                        <a:spcAft>
                          <a:spcPts val="1000"/>
                        </a:spcAft>
                      </a:pPr>
                      <a:r>
                        <a:rPr lang="en-US" sz="1400" dirty="0">
                          <a:effectLst/>
                        </a:rPr>
                        <a:t>29%</a:t>
                      </a:r>
                      <a:endParaRPr lang="es-CO" sz="1400" dirty="0">
                        <a:effectLst/>
                        <a:latin typeface="Calibri"/>
                        <a:ea typeface="Times New Roman"/>
                        <a:cs typeface="Times New Roman"/>
                      </a:endParaRPr>
                    </a:p>
                  </a:txBody>
                  <a:tcPr marL="32511" marR="32511" marT="0" marB="0" anchor="ctr">
                    <a:solidFill>
                      <a:schemeClr val="bg2">
                        <a:lumMod val="90000"/>
                      </a:schemeClr>
                    </a:solidFill>
                  </a:tcPr>
                </a:tc>
                <a:tc>
                  <a:txBody>
                    <a:bodyPr/>
                    <a:lstStyle/>
                    <a:p>
                      <a:pPr algn="ctr">
                        <a:lnSpc>
                          <a:spcPct val="115000"/>
                        </a:lnSpc>
                        <a:spcBef>
                          <a:spcPts val="1000"/>
                        </a:spcBef>
                        <a:spcAft>
                          <a:spcPts val="1000"/>
                        </a:spcAft>
                      </a:pPr>
                      <a:r>
                        <a:rPr lang="en-US" sz="1400" dirty="0">
                          <a:effectLst/>
                        </a:rPr>
                        <a:t>56%</a:t>
                      </a:r>
                      <a:endParaRPr lang="es-CO" sz="1400" dirty="0">
                        <a:effectLst/>
                        <a:latin typeface="Calibri"/>
                        <a:ea typeface="Times New Roman"/>
                        <a:cs typeface="Times New Roman"/>
                      </a:endParaRPr>
                    </a:p>
                  </a:txBody>
                  <a:tcPr marL="32511" marR="32511" marT="0" marB="0" anchor="ctr">
                    <a:solidFill>
                      <a:schemeClr val="bg2">
                        <a:lumMod val="90000"/>
                      </a:schemeClr>
                    </a:solidFill>
                  </a:tcPr>
                </a:tc>
                <a:tc>
                  <a:txBody>
                    <a:bodyPr/>
                    <a:lstStyle/>
                    <a:p>
                      <a:pPr algn="ctr">
                        <a:lnSpc>
                          <a:spcPct val="115000"/>
                        </a:lnSpc>
                        <a:spcAft>
                          <a:spcPts val="0"/>
                        </a:spcAft>
                      </a:pPr>
                      <a:r>
                        <a:rPr lang="en-US" sz="1400" dirty="0">
                          <a:effectLst/>
                        </a:rPr>
                        <a:t>9%</a:t>
                      </a:r>
                      <a:endParaRPr lang="es-CO" sz="1400" dirty="0">
                        <a:effectLst/>
                        <a:latin typeface="Calibri"/>
                        <a:ea typeface="Times New Roman"/>
                        <a:cs typeface="Times New Roman"/>
                      </a:endParaRPr>
                    </a:p>
                  </a:txBody>
                  <a:tcPr marL="32511" marR="32511" marT="0" marB="0" anchor="ctr">
                    <a:solidFill>
                      <a:schemeClr val="accent2">
                        <a:lumMod val="40000"/>
                        <a:lumOff val="60000"/>
                      </a:schemeClr>
                    </a:solidFill>
                  </a:tcPr>
                </a:tc>
                <a:tc>
                  <a:txBody>
                    <a:bodyPr/>
                    <a:lstStyle/>
                    <a:p>
                      <a:pPr algn="ctr">
                        <a:lnSpc>
                          <a:spcPct val="115000"/>
                        </a:lnSpc>
                        <a:spcAft>
                          <a:spcPts val="0"/>
                        </a:spcAft>
                      </a:pPr>
                      <a:r>
                        <a:rPr lang="en-US" sz="1400" dirty="0">
                          <a:effectLst/>
                        </a:rPr>
                        <a:t>56%</a:t>
                      </a:r>
                      <a:endParaRPr lang="es-CO" sz="1400" dirty="0">
                        <a:effectLst/>
                        <a:latin typeface="Calibri"/>
                        <a:ea typeface="Times New Roman"/>
                        <a:cs typeface="Times New Roman"/>
                      </a:endParaRPr>
                    </a:p>
                  </a:txBody>
                  <a:tcPr marL="32511" marR="32511" marT="0" marB="0" anchor="ctr">
                    <a:solidFill>
                      <a:schemeClr val="accent2">
                        <a:lumMod val="40000"/>
                        <a:lumOff val="60000"/>
                      </a:schemeClr>
                    </a:solidFill>
                  </a:tcPr>
                </a:tc>
                <a:tc>
                  <a:txBody>
                    <a:bodyPr/>
                    <a:lstStyle/>
                    <a:p>
                      <a:pPr algn="ctr">
                        <a:lnSpc>
                          <a:spcPct val="115000"/>
                        </a:lnSpc>
                        <a:spcAft>
                          <a:spcPts val="0"/>
                        </a:spcAft>
                      </a:pPr>
                      <a:r>
                        <a:rPr lang="en-US" sz="1400">
                          <a:effectLst/>
                        </a:rPr>
                        <a:t>35%</a:t>
                      </a:r>
                      <a:endParaRPr lang="es-CO" sz="1400">
                        <a:effectLst/>
                        <a:latin typeface="Calibri"/>
                        <a:ea typeface="Times New Roman"/>
                        <a:cs typeface="Times New Roman"/>
                      </a:endParaRPr>
                    </a:p>
                  </a:txBody>
                  <a:tcPr marL="32511" marR="32511" marT="0" marB="0" anchor="ctr">
                    <a:solidFill>
                      <a:schemeClr val="accent2">
                        <a:lumMod val="40000"/>
                        <a:lumOff val="60000"/>
                      </a:schemeClr>
                    </a:solidFill>
                  </a:tcPr>
                </a:tc>
                <a:tc vMerge="1">
                  <a:txBody>
                    <a:bodyPr/>
                    <a:lstStyle/>
                    <a:p>
                      <a:endParaRPr lang="es-CO"/>
                    </a:p>
                  </a:txBody>
                  <a:tcPr/>
                </a:tc>
                <a:extLst>
                  <a:ext uri="{0D108BD9-81ED-4DB2-BD59-A6C34878D82A}">
                    <a16:rowId xmlns="" xmlns:a16="http://schemas.microsoft.com/office/drawing/2014/main" val="10007"/>
                  </a:ext>
                </a:extLst>
              </a:tr>
              <a:tr h="314180">
                <a:tc vMerge="1">
                  <a:txBody>
                    <a:bodyPr/>
                    <a:lstStyle/>
                    <a:p>
                      <a:endParaRPr lang="es-CO"/>
                    </a:p>
                  </a:txBody>
                  <a:tcPr/>
                </a:tc>
                <a:tc>
                  <a:txBody>
                    <a:bodyPr/>
                    <a:lstStyle/>
                    <a:p>
                      <a:pPr algn="ctr">
                        <a:lnSpc>
                          <a:spcPct val="115000"/>
                        </a:lnSpc>
                        <a:spcAft>
                          <a:spcPts val="0"/>
                        </a:spcAft>
                      </a:pPr>
                      <a:r>
                        <a:rPr lang="en-US" sz="1400" dirty="0">
                          <a:effectLst/>
                        </a:rPr>
                        <a:t>40</a:t>
                      </a:r>
                      <a:r>
                        <a:rPr lang="en-US" sz="1400" dirty="0" smtClean="0">
                          <a:effectLst/>
                        </a:rPr>
                        <a:t>%</a:t>
                      </a:r>
                      <a:endParaRPr lang="es-CO" sz="1400" dirty="0">
                        <a:effectLst/>
                        <a:latin typeface="Calibri"/>
                        <a:ea typeface="Times New Roman"/>
                        <a:cs typeface="Times New Roman"/>
                      </a:endParaRPr>
                    </a:p>
                  </a:txBody>
                  <a:tcPr marL="32511" marR="32511" marT="0" marB="0" anchor="ctr">
                    <a:solidFill>
                      <a:schemeClr val="tx2">
                        <a:lumMod val="20000"/>
                        <a:lumOff val="80000"/>
                      </a:schemeClr>
                    </a:solidFill>
                  </a:tcPr>
                </a:tc>
                <a:tc>
                  <a:txBody>
                    <a:bodyPr/>
                    <a:lstStyle/>
                    <a:p>
                      <a:pPr>
                        <a:lnSpc>
                          <a:spcPct val="115000"/>
                        </a:lnSpc>
                        <a:spcAft>
                          <a:spcPts val="0"/>
                        </a:spcAft>
                      </a:pPr>
                      <a:r>
                        <a:rPr lang="en-US" sz="1400" dirty="0">
                          <a:effectLst/>
                        </a:rPr>
                        <a:t>61%</a:t>
                      </a:r>
                      <a:endParaRPr lang="es-CO" sz="1400" dirty="0">
                        <a:effectLst/>
                        <a:latin typeface="Calibri"/>
                        <a:ea typeface="Times New Roman"/>
                        <a:cs typeface="Times New Roman"/>
                      </a:endParaRPr>
                    </a:p>
                  </a:txBody>
                  <a:tcPr marL="32511" marR="32511" marT="0" marB="0" anchor="ctr">
                    <a:solidFill>
                      <a:schemeClr val="bg1"/>
                    </a:solidFill>
                  </a:tcPr>
                </a:tc>
                <a:tc>
                  <a:txBody>
                    <a:bodyPr/>
                    <a:lstStyle/>
                    <a:p>
                      <a:pPr>
                        <a:lnSpc>
                          <a:spcPct val="115000"/>
                        </a:lnSpc>
                        <a:spcAft>
                          <a:spcPts val="0"/>
                        </a:spcAft>
                      </a:pPr>
                      <a:r>
                        <a:rPr lang="en-US" sz="1400" dirty="0">
                          <a:effectLst/>
                        </a:rPr>
                        <a:t>33%</a:t>
                      </a:r>
                      <a:endParaRPr lang="es-CO" sz="1400" dirty="0">
                        <a:effectLst/>
                        <a:latin typeface="Calibri"/>
                        <a:ea typeface="Times New Roman"/>
                        <a:cs typeface="Times New Roman"/>
                      </a:endParaRPr>
                    </a:p>
                  </a:txBody>
                  <a:tcPr marL="32511" marR="32511" marT="0" marB="0" anchor="ctr">
                    <a:solidFill>
                      <a:schemeClr val="bg1"/>
                    </a:solidFill>
                  </a:tcPr>
                </a:tc>
                <a:tc>
                  <a:txBody>
                    <a:bodyPr/>
                    <a:lstStyle/>
                    <a:p>
                      <a:pPr>
                        <a:lnSpc>
                          <a:spcPct val="115000"/>
                        </a:lnSpc>
                        <a:spcAft>
                          <a:spcPts val="0"/>
                        </a:spcAft>
                      </a:pPr>
                      <a:r>
                        <a:rPr lang="en-US" sz="1400" dirty="0">
                          <a:effectLst/>
                        </a:rPr>
                        <a:t>6%</a:t>
                      </a:r>
                      <a:endParaRPr lang="es-CO" sz="1400" dirty="0">
                        <a:effectLst/>
                        <a:latin typeface="Calibri"/>
                        <a:ea typeface="Times New Roman"/>
                        <a:cs typeface="Times New Roman"/>
                      </a:endParaRPr>
                    </a:p>
                  </a:txBody>
                  <a:tcPr marL="32511" marR="32511" marT="0" marB="0" anchor="ctr">
                    <a:solidFill>
                      <a:schemeClr val="bg1"/>
                    </a:solidFill>
                  </a:tcPr>
                </a:tc>
                <a:tc>
                  <a:txBody>
                    <a:bodyPr/>
                    <a:lstStyle/>
                    <a:p>
                      <a:pPr algn="ctr">
                        <a:lnSpc>
                          <a:spcPct val="115000"/>
                        </a:lnSpc>
                        <a:spcBef>
                          <a:spcPts val="1000"/>
                        </a:spcBef>
                        <a:spcAft>
                          <a:spcPts val="1000"/>
                        </a:spcAft>
                      </a:pPr>
                      <a:r>
                        <a:rPr lang="en-US" sz="1400">
                          <a:effectLst/>
                        </a:rPr>
                        <a:t>59%</a:t>
                      </a:r>
                      <a:endParaRPr lang="es-CO" sz="1400">
                        <a:effectLst/>
                        <a:latin typeface="Calibri"/>
                        <a:ea typeface="Times New Roman"/>
                        <a:cs typeface="Times New Roman"/>
                      </a:endParaRPr>
                    </a:p>
                  </a:txBody>
                  <a:tcPr marL="32511" marR="32511" marT="0" marB="0" anchor="ctr">
                    <a:solidFill>
                      <a:schemeClr val="bg2">
                        <a:lumMod val="90000"/>
                      </a:schemeClr>
                    </a:solidFill>
                  </a:tcPr>
                </a:tc>
                <a:tc>
                  <a:txBody>
                    <a:bodyPr/>
                    <a:lstStyle/>
                    <a:p>
                      <a:pPr algn="ctr">
                        <a:lnSpc>
                          <a:spcPct val="115000"/>
                        </a:lnSpc>
                        <a:spcBef>
                          <a:spcPts val="1000"/>
                        </a:spcBef>
                        <a:spcAft>
                          <a:spcPts val="1000"/>
                        </a:spcAft>
                      </a:pPr>
                      <a:r>
                        <a:rPr lang="en-US" sz="1400" dirty="0">
                          <a:effectLst/>
                        </a:rPr>
                        <a:t>33%</a:t>
                      </a:r>
                      <a:endParaRPr lang="es-CO" sz="1400" dirty="0">
                        <a:effectLst/>
                        <a:latin typeface="Calibri"/>
                        <a:ea typeface="Times New Roman"/>
                        <a:cs typeface="Times New Roman"/>
                      </a:endParaRPr>
                    </a:p>
                  </a:txBody>
                  <a:tcPr marL="32511" marR="32511" marT="0" marB="0" anchor="ctr">
                    <a:solidFill>
                      <a:schemeClr val="bg2">
                        <a:lumMod val="90000"/>
                      </a:schemeClr>
                    </a:solidFill>
                  </a:tcPr>
                </a:tc>
                <a:tc>
                  <a:txBody>
                    <a:bodyPr/>
                    <a:lstStyle/>
                    <a:p>
                      <a:pPr algn="ctr">
                        <a:lnSpc>
                          <a:spcPct val="115000"/>
                        </a:lnSpc>
                        <a:spcBef>
                          <a:spcPts val="1000"/>
                        </a:spcBef>
                        <a:spcAft>
                          <a:spcPts val="1000"/>
                        </a:spcAft>
                      </a:pPr>
                      <a:r>
                        <a:rPr lang="en-US" sz="1400" dirty="0">
                          <a:effectLst/>
                        </a:rPr>
                        <a:t>8%</a:t>
                      </a:r>
                      <a:endParaRPr lang="es-CO" sz="1400" dirty="0">
                        <a:effectLst/>
                        <a:latin typeface="Calibri"/>
                        <a:ea typeface="Times New Roman"/>
                        <a:cs typeface="Times New Roman"/>
                      </a:endParaRPr>
                    </a:p>
                  </a:txBody>
                  <a:tcPr marL="32511" marR="32511" marT="0" marB="0" anchor="ctr">
                    <a:solidFill>
                      <a:schemeClr val="bg2">
                        <a:lumMod val="90000"/>
                      </a:schemeClr>
                    </a:solidFill>
                  </a:tcPr>
                </a:tc>
                <a:tc>
                  <a:txBody>
                    <a:bodyPr/>
                    <a:lstStyle/>
                    <a:p>
                      <a:pPr algn="ctr">
                        <a:lnSpc>
                          <a:spcPct val="115000"/>
                        </a:lnSpc>
                        <a:spcAft>
                          <a:spcPts val="0"/>
                        </a:spcAft>
                      </a:pPr>
                      <a:r>
                        <a:rPr lang="en-US" sz="1400">
                          <a:effectLst/>
                        </a:rPr>
                        <a:t>58%</a:t>
                      </a:r>
                      <a:endParaRPr lang="es-CO" sz="1400">
                        <a:effectLst/>
                        <a:latin typeface="Calibri"/>
                        <a:ea typeface="Times New Roman"/>
                        <a:cs typeface="Times New Roman"/>
                      </a:endParaRPr>
                    </a:p>
                  </a:txBody>
                  <a:tcPr marL="32511" marR="32511" marT="0" marB="0" anchor="ctr">
                    <a:solidFill>
                      <a:schemeClr val="accent2">
                        <a:lumMod val="40000"/>
                        <a:lumOff val="60000"/>
                      </a:schemeClr>
                    </a:solidFill>
                  </a:tcPr>
                </a:tc>
                <a:tc>
                  <a:txBody>
                    <a:bodyPr/>
                    <a:lstStyle/>
                    <a:p>
                      <a:pPr algn="ctr">
                        <a:lnSpc>
                          <a:spcPct val="115000"/>
                        </a:lnSpc>
                        <a:spcAft>
                          <a:spcPts val="0"/>
                        </a:spcAft>
                      </a:pPr>
                      <a:r>
                        <a:rPr lang="en-US" sz="1400" dirty="0">
                          <a:effectLst/>
                        </a:rPr>
                        <a:t>41%</a:t>
                      </a:r>
                      <a:endParaRPr lang="es-CO" sz="1400" dirty="0">
                        <a:effectLst/>
                        <a:latin typeface="Calibri"/>
                        <a:ea typeface="Times New Roman"/>
                        <a:cs typeface="Times New Roman"/>
                      </a:endParaRPr>
                    </a:p>
                  </a:txBody>
                  <a:tcPr marL="32511" marR="32511" marT="0" marB="0" anchor="ctr">
                    <a:solidFill>
                      <a:schemeClr val="accent2">
                        <a:lumMod val="40000"/>
                        <a:lumOff val="60000"/>
                      </a:schemeClr>
                    </a:solidFill>
                  </a:tcPr>
                </a:tc>
                <a:tc>
                  <a:txBody>
                    <a:bodyPr/>
                    <a:lstStyle/>
                    <a:p>
                      <a:pPr algn="ctr">
                        <a:lnSpc>
                          <a:spcPct val="115000"/>
                        </a:lnSpc>
                        <a:spcAft>
                          <a:spcPts val="0"/>
                        </a:spcAft>
                      </a:pPr>
                      <a:r>
                        <a:rPr lang="en-US" sz="1400">
                          <a:effectLst/>
                        </a:rPr>
                        <a:t>1%</a:t>
                      </a:r>
                      <a:endParaRPr lang="es-CO" sz="1400">
                        <a:effectLst/>
                        <a:latin typeface="Calibri"/>
                        <a:ea typeface="Times New Roman"/>
                        <a:cs typeface="Times New Roman"/>
                      </a:endParaRPr>
                    </a:p>
                  </a:txBody>
                  <a:tcPr marL="32511" marR="32511" marT="0" marB="0" anchor="ctr">
                    <a:solidFill>
                      <a:schemeClr val="accent2">
                        <a:lumMod val="40000"/>
                        <a:lumOff val="60000"/>
                      </a:schemeClr>
                    </a:solidFill>
                  </a:tcPr>
                </a:tc>
                <a:tc rowSpan="3">
                  <a:txBody>
                    <a:bodyPr/>
                    <a:lstStyle/>
                    <a:p>
                      <a:pPr algn="ctr">
                        <a:lnSpc>
                          <a:spcPct val="115000"/>
                        </a:lnSpc>
                        <a:spcAft>
                          <a:spcPts val="0"/>
                        </a:spcAft>
                      </a:pPr>
                      <a:r>
                        <a:rPr lang="en-US" sz="1400" dirty="0" smtClean="0">
                          <a:effectLst/>
                        </a:rPr>
                        <a:t>55 -</a:t>
                      </a:r>
                      <a:r>
                        <a:rPr lang="en-US" sz="1400" dirty="0">
                          <a:effectLst/>
                        </a:rPr>
                        <a:t>65</a:t>
                      </a:r>
                      <a:endParaRPr lang="es-CO" sz="1400" dirty="0">
                        <a:effectLst/>
                        <a:latin typeface="Calibri"/>
                        <a:ea typeface="Times New Roman"/>
                        <a:cs typeface="Times New Roman"/>
                      </a:endParaRPr>
                    </a:p>
                  </a:txBody>
                  <a:tcPr marL="32511" marR="32511" marT="0" marB="0" anchor="ctr"/>
                </a:tc>
                <a:extLst>
                  <a:ext uri="{0D108BD9-81ED-4DB2-BD59-A6C34878D82A}">
                    <a16:rowId xmlns="" xmlns:a16="http://schemas.microsoft.com/office/drawing/2014/main" val="10008"/>
                  </a:ext>
                </a:extLst>
              </a:tr>
              <a:tr h="471535">
                <a:tc vMerge="1">
                  <a:txBody>
                    <a:bodyPr/>
                    <a:lstStyle/>
                    <a:p>
                      <a:endParaRPr lang="es-CO"/>
                    </a:p>
                  </a:txBody>
                  <a:tcPr/>
                </a:tc>
                <a:tc>
                  <a:txBody>
                    <a:bodyPr/>
                    <a:lstStyle/>
                    <a:p>
                      <a:pPr algn="ctr">
                        <a:lnSpc>
                          <a:spcPct val="115000"/>
                        </a:lnSpc>
                        <a:spcAft>
                          <a:spcPts val="0"/>
                        </a:spcAft>
                      </a:pPr>
                      <a:r>
                        <a:rPr lang="en-US" sz="1400" dirty="0">
                          <a:effectLst/>
                        </a:rPr>
                        <a:t>40</a:t>
                      </a:r>
                      <a:r>
                        <a:rPr lang="en-US" sz="1400" dirty="0" smtClean="0">
                          <a:effectLst/>
                        </a:rPr>
                        <a:t>%</a:t>
                      </a:r>
                      <a:endParaRPr lang="es-CO" sz="1400" dirty="0">
                        <a:effectLst/>
                        <a:latin typeface="Calibri"/>
                        <a:ea typeface="Times New Roman"/>
                        <a:cs typeface="Times New Roman"/>
                      </a:endParaRPr>
                    </a:p>
                  </a:txBody>
                  <a:tcPr marL="32511" marR="32511" marT="0" marB="0" anchor="ctr">
                    <a:solidFill>
                      <a:schemeClr val="tx2">
                        <a:lumMod val="20000"/>
                        <a:lumOff val="80000"/>
                      </a:schemeClr>
                    </a:solidFill>
                  </a:tcPr>
                </a:tc>
                <a:tc>
                  <a:txBody>
                    <a:bodyPr/>
                    <a:lstStyle/>
                    <a:p>
                      <a:pPr>
                        <a:lnSpc>
                          <a:spcPct val="115000"/>
                        </a:lnSpc>
                        <a:spcAft>
                          <a:spcPts val="0"/>
                        </a:spcAft>
                      </a:pPr>
                      <a:r>
                        <a:rPr lang="en-US" sz="1400">
                          <a:effectLst/>
                        </a:rPr>
                        <a:t>37%</a:t>
                      </a:r>
                      <a:endParaRPr lang="es-CO" sz="1400">
                        <a:effectLst/>
                        <a:latin typeface="Calibri"/>
                        <a:ea typeface="Times New Roman"/>
                        <a:cs typeface="Times New Roman"/>
                      </a:endParaRPr>
                    </a:p>
                  </a:txBody>
                  <a:tcPr marL="32511" marR="32511" marT="0" marB="0" anchor="ctr">
                    <a:solidFill>
                      <a:schemeClr val="bg1"/>
                    </a:solidFill>
                  </a:tcPr>
                </a:tc>
                <a:tc>
                  <a:txBody>
                    <a:bodyPr/>
                    <a:lstStyle/>
                    <a:p>
                      <a:pPr>
                        <a:lnSpc>
                          <a:spcPct val="115000"/>
                        </a:lnSpc>
                        <a:spcAft>
                          <a:spcPts val="0"/>
                        </a:spcAft>
                      </a:pPr>
                      <a:r>
                        <a:rPr lang="en-US" sz="1400" dirty="0">
                          <a:effectLst/>
                        </a:rPr>
                        <a:t>44%</a:t>
                      </a:r>
                      <a:endParaRPr lang="es-CO" sz="1400" dirty="0">
                        <a:effectLst/>
                        <a:latin typeface="Calibri"/>
                        <a:ea typeface="Times New Roman"/>
                        <a:cs typeface="Times New Roman"/>
                      </a:endParaRPr>
                    </a:p>
                  </a:txBody>
                  <a:tcPr marL="32511" marR="32511" marT="0" marB="0" anchor="ctr">
                    <a:solidFill>
                      <a:schemeClr val="bg1"/>
                    </a:solidFill>
                  </a:tcPr>
                </a:tc>
                <a:tc>
                  <a:txBody>
                    <a:bodyPr/>
                    <a:lstStyle/>
                    <a:p>
                      <a:pPr>
                        <a:lnSpc>
                          <a:spcPct val="115000"/>
                        </a:lnSpc>
                        <a:spcAft>
                          <a:spcPts val="0"/>
                        </a:spcAft>
                      </a:pPr>
                      <a:r>
                        <a:rPr lang="en-US" sz="1400" dirty="0">
                          <a:effectLst/>
                        </a:rPr>
                        <a:t>19%</a:t>
                      </a:r>
                      <a:endParaRPr lang="es-CO" sz="1400" dirty="0">
                        <a:effectLst/>
                        <a:latin typeface="Calibri"/>
                        <a:ea typeface="Times New Roman"/>
                        <a:cs typeface="Times New Roman"/>
                      </a:endParaRPr>
                    </a:p>
                  </a:txBody>
                  <a:tcPr marL="32511" marR="32511" marT="0" marB="0" anchor="ctr">
                    <a:solidFill>
                      <a:schemeClr val="bg1"/>
                    </a:solidFill>
                  </a:tcPr>
                </a:tc>
                <a:tc>
                  <a:txBody>
                    <a:bodyPr/>
                    <a:lstStyle/>
                    <a:p>
                      <a:pPr algn="ctr">
                        <a:lnSpc>
                          <a:spcPct val="115000"/>
                        </a:lnSpc>
                        <a:spcBef>
                          <a:spcPts val="1000"/>
                        </a:spcBef>
                        <a:spcAft>
                          <a:spcPts val="1000"/>
                        </a:spcAft>
                      </a:pPr>
                      <a:r>
                        <a:rPr lang="en-US" sz="1400">
                          <a:effectLst/>
                        </a:rPr>
                        <a:t>34%</a:t>
                      </a:r>
                      <a:endParaRPr lang="es-CO" sz="1400">
                        <a:effectLst/>
                        <a:latin typeface="Calibri"/>
                        <a:ea typeface="Times New Roman"/>
                        <a:cs typeface="Times New Roman"/>
                      </a:endParaRPr>
                    </a:p>
                  </a:txBody>
                  <a:tcPr marL="32511" marR="32511" marT="0" marB="0" anchor="ctr">
                    <a:solidFill>
                      <a:schemeClr val="bg2">
                        <a:lumMod val="90000"/>
                      </a:schemeClr>
                    </a:solidFill>
                  </a:tcPr>
                </a:tc>
                <a:tc>
                  <a:txBody>
                    <a:bodyPr/>
                    <a:lstStyle/>
                    <a:p>
                      <a:pPr algn="ctr">
                        <a:lnSpc>
                          <a:spcPct val="115000"/>
                        </a:lnSpc>
                        <a:spcBef>
                          <a:spcPts val="1000"/>
                        </a:spcBef>
                        <a:spcAft>
                          <a:spcPts val="1000"/>
                        </a:spcAft>
                      </a:pPr>
                      <a:r>
                        <a:rPr lang="en-US" sz="1400">
                          <a:effectLst/>
                        </a:rPr>
                        <a:t>49%</a:t>
                      </a:r>
                      <a:endParaRPr lang="es-CO" sz="1400">
                        <a:effectLst/>
                        <a:latin typeface="Calibri"/>
                        <a:ea typeface="Times New Roman"/>
                        <a:cs typeface="Times New Roman"/>
                      </a:endParaRPr>
                    </a:p>
                  </a:txBody>
                  <a:tcPr marL="32511" marR="32511" marT="0" marB="0" anchor="ctr">
                    <a:solidFill>
                      <a:schemeClr val="bg2">
                        <a:lumMod val="90000"/>
                      </a:schemeClr>
                    </a:solidFill>
                  </a:tcPr>
                </a:tc>
                <a:tc>
                  <a:txBody>
                    <a:bodyPr/>
                    <a:lstStyle/>
                    <a:p>
                      <a:pPr algn="ctr">
                        <a:lnSpc>
                          <a:spcPct val="115000"/>
                        </a:lnSpc>
                        <a:spcBef>
                          <a:spcPts val="1000"/>
                        </a:spcBef>
                        <a:spcAft>
                          <a:spcPts val="1000"/>
                        </a:spcAft>
                      </a:pPr>
                      <a:r>
                        <a:rPr lang="en-US" sz="1400" dirty="0">
                          <a:effectLst/>
                        </a:rPr>
                        <a:t>17%</a:t>
                      </a:r>
                      <a:endParaRPr lang="es-CO" sz="1400" dirty="0">
                        <a:effectLst/>
                        <a:latin typeface="Calibri"/>
                        <a:ea typeface="Times New Roman"/>
                        <a:cs typeface="Times New Roman"/>
                      </a:endParaRPr>
                    </a:p>
                  </a:txBody>
                  <a:tcPr marL="32511" marR="32511" marT="0" marB="0" anchor="ctr">
                    <a:solidFill>
                      <a:schemeClr val="bg2">
                        <a:lumMod val="90000"/>
                      </a:schemeClr>
                    </a:solidFill>
                  </a:tcPr>
                </a:tc>
                <a:tc>
                  <a:txBody>
                    <a:bodyPr/>
                    <a:lstStyle/>
                    <a:p>
                      <a:pPr algn="ctr">
                        <a:lnSpc>
                          <a:spcPct val="115000"/>
                        </a:lnSpc>
                        <a:spcAft>
                          <a:spcPts val="0"/>
                        </a:spcAft>
                      </a:pPr>
                      <a:r>
                        <a:rPr lang="en-US" sz="1400" dirty="0">
                          <a:effectLst/>
                        </a:rPr>
                        <a:t>38%</a:t>
                      </a:r>
                      <a:endParaRPr lang="es-CO" sz="1400" dirty="0">
                        <a:effectLst/>
                        <a:latin typeface="Calibri"/>
                        <a:ea typeface="Times New Roman"/>
                        <a:cs typeface="Times New Roman"/>
                      </a:endParaRPr>
                    </a:p>
                  </a:txBody>
                  <a:tcPr marL="32511" marR="32511" marT="0" marB="0" anchor="ctr">
                    <a:solidFill>
                      <a:schemeClr val="accent2">
                        <a:lumMod val="40000"/>
                        <a:lumOff val="60000"/>
                      </a:schemeClr>
                    </a:solidFill>
                  </a:tcPr>
                </a:tc>
                <a:tc>
                  <a:txBody>
                    <a:bodyPr/>
                    <a:lstStyle/>
                    <a:p>
                      <a:pPr algn="ctr">
                        <a:lnSpc>
                          <a:spcPct val="115000"/>
                        </a:lnSpc>
                        <a:spcAft>
                          <a:spcPts val="0"/>
                        </a:spcAft>
                      </a:pPr>
                      <a:r>
                        <a:rPr lang="en-US" sz="1400" dirty="0">
                          <a:effectLst/>
                        </a:rPr>
                        <a:t>56%</a:t>
                      </a:r>
                      <a:endParaRPr lang="es-CO" sz="1400" dirty="0">
                        <a:effectLst/>
                        <a:latin typeface="Calibri"/>
                        <a:ea typeface="Times New Roman"/>
                        <a:cs typeface="Times New Roman"/>
                      </a:endParaRPr>
                    </a:p>
                  </a:txBody>
                  <a:tcPr marL="32511" marR="32511" marT="0" marB="0" anchor="ctr">
                    <a:solidFill>
                      <a:schemeClr val="accent2">
                        <a:lumMod val="40000"/>
                        <a:lumOff val="60000"/>
                      </a:schemeClr>
                    </a:solidFill>
                  </a:tcPr>
                </a:tc>
                <a:tc>
                  <a:txBody>
                    <a:bodyPr/>
                    <a:lstStyle/>
                    <a:p>
                      <a:pPr algn="ctr">
                        <a:lnSpc>
                          <a:spcPct val="115000"/>
                        </a:lnSpc>
                        <a:spcAft>
                          <a:spcPts val="0"/>
                        </a:spcAft>
                      </a:pPr>
                      <a:r>
                        <a:rPr lang="en-US" sz="1400" dirty="0">
                          <a:effectLst/>
                        </a:rPr>
                        <a:t>6%</a:t>
                      </a:r>
                      <a:endParaRPr lang="es-CO" sz="1400" dirty="0">
                        <a:effectLst/>
                        <a:latin typeface="Calibri"/>
                        <a:ea typeface="Times New Roman"/>
                        <a:cs typeface="Times New Roman"/>
                      </a:endParaRPr>
                    </a:p>
                  </a:txBody>
                  <a:tcPr marL="32511" marR="32511" marT="0" marB="0" anchor="ctr">
                    <a:solidFill>
                      <a:schemeClr val="accent2">
                        <a:lumMod val="40000"/>
                        <a:lumOff val="60000"/>
                      </a:schemeClr>
                    </a:solidFill>
                  </a:tcPr>
                </a:tc>
                <a:tc vMerge="1">
                  <a:txBody>
                    <a:bodyPr/>
                    <a:lstStyle/>
                    <a:p>
                      <a:endParaRPr lang="es-CO"/>
                    </a:p>
                  </a:txBody>
                  <a:tcPr/>
                </a:tc>
                <a:extLst>
                  <a:ext uri="{0D108BD9-81ED-4DB2-BD59-A6C34878D82A}">
                    <a16:rowId xmlns="" xmlns:a16="http://schemas.microsoft.com/office/drawing/2014/main" val="10009"/>
                  </a:ext>
                </a:extLst>
              </a:tr>
              <a:tr h="438686">
                <a:tc vMerge="1">
                  <a:txBody>
                    <a:bodyPr/>
                    <a:lstStyle/>
                    <a:p>
                      <a:endParaRPr lang="es-CO"/>
                    </a:p>
                  </a:txBody>
                  <a:tcPr/>
                </a:tc>
                <a:tc>
                  <a:txBody>
                    <a:bodyPr/>
                    <a:lstStyle/>
                    <a:p>
                      <a:pPr algn="ctr">
                        <a:lnSpc>
                          <a:spcPct val="115000"/>
                        </a:lnSpc>
                        <a:spcAft>
                          <a:spcPts val="0"/>
                        </a:spcAft>
                      </a:pPr>
                      <a:r>
                        <a:rPr lang="en-US" sz="1400" dirty="0">
                          <a:effectLst/>
                        </a:rPr>
                        <a:t>20</a:t>
                      </a:r>
                      <a:r>
                        <a:rPr lang="en-US" sz="1400" dirty="0" smtClean="0">
                          <a:effectLst/>
                        </a:rPr>
                        <a:t>%</a:t>
                      </a:r>
                      <a:endParaRPr lang="es-CO" sz="1400" dirty="0">
                        <a:effectLst/>
                        <a:latin typeface="Calibri"/>
                        <a:ea typeface="Times New Roman"/>
                        <a:cs typeface="Times New Roman"/>
                      </a:endParaRPr>
                    </a:p>
                  </a:txBody>
                  <a:tcPr marL="32511" marR="32511" marT="0" marB="0" anchor="ctr">
                    <a:solidFill>
                      <a:schemeClr val="tx2">
                        <a:lumMod val="20000"/>
                        <a:lumOff val="80000"/>
                      </a:schemeClr>
                    </a:solidFill>
                  </a:tcPr>
                </a:tc>
                <a:tc>
                  <a:txBody>
                    <a:bodyPr/>
                    <a:lstStyle/>
                    <a:p>
                      <a:pPr>
                        <a:lnSpc>
                          <a:spcPct val="115000"/>
                        </a:lnSpc>
                        <a:spcAft>
                          <a:spcPts val="0"/>
                        </a:spcAft>
                      </a:pPr>
                      <a:r>
                        <a:rPr lang="en-US" sz="1400">
                          <a:effectLst/>
                        </a:rPr>
                        <a:t>12%</a:t>
                      </a:r>
                      <a:endParaRPr lang="es-CO" sz="1400">
                        <a:effectLst/>
                        <a:latin typeface="Calibri"/>
                        <a:ea typeface="Times New Roman"/>
                        <a:cs typeface="Times New Roman"/>
                      </a:endParaRPr>
                    </a:p>
                  </a:txBody>
                  <a:tcPr marL="32511" marR="32511" marT="0" marB="0" anchor="ctr">
                    <a:solidFill>
                      <a:schemeClr val="bg1"/>
                    </a:solidFill>
                  </a:tcPr>
                </a:tc>
                <a:tc>
                  <a:txBody>
                    <a:bodyPr/>
                    <a:lstStyle/>
                    <a:p>
                      <a:pPr>
                        <a:lnSpc>
                          <a:spcPct val="115000"/>
                        </a:lnSpc>
                        <a:spcAft>
                          <a:spcPts val="0"/>
                        </a:spcAft>
                      </a:pPr>
                      <a:r>
                        <a:rPr lang="en-US" sz="1400">
                          <a:effectLst/>
                        </a:rPr>
                        <a:t>35%</a:t>
                      </a:r>
                      <a:endParaRPr lang="es-CO" sz="1400">
                        <a:effectLst/>
                        <a:latin typeface="Calibri"/>
                        <a:ea typeface="Times New Roman"/>
                        <a:cs typeface="Times New Roman"/>
                      </a:endParaRPr>
                    </a:p>
                  </a:txBody>
                  <a:tcPr marL="32511" marR="32511" marT="0" marB="0" anchor="ctr">
                    <a:solidFill>
                      <a:schemeClr val="bg1"/>
                    </a:solidFill>
                  </a:tcPr>
                </a:tc>
                <a:tc>
                  <a:txBody>
                    <a:bodyPr/>
                    <a:lstStyle/>
                    <a:p>
                      <a:pPr>
                        <a:lnSpc>
                          <a:spcPct val="115000"/>
                        </a:lnSpc>
                        <a:spcAft>
                          <a:spcPts val="0"/>
                        </a:spcAft>
                      </a:pPr>
                      <a:r>
                        <a:rPr lang="en-US" sz="1400" dirty="0">
                          <a:effectLst/>
                        </a:rPr>
                        <a:t>53%</a:t>
                      </a:r>
                      <a:endParaRPr lang="es-CO" sz="1400" dirty="0">
                        <a:effectLst/>
                        <a:latin typeface="Calibri"/>
                        <a:ea typeface="Times New Roman"/>
                        <a:cs typeface="Times New Roman"/>
                      </a:endParaRPr>
                    </a:p>
                  </a:txBody>
                  <a:tcPr marL="32511" marR="32511" marT="0" marB="0" anchor="ctr">
                    <a:solidFill>
                      <a:schemeClr val="bg1"/>
                    </a:solidFill>
                  </a:tcPr>
                </a:tc>
                <a:tc>
                  <a:txBody>
                    <a:bodyPr/>
                    <a:lstStyle/>
                    <a:p>
                      <a:pPr algn="ctr">
                        <a:lnSpc>
                          <a:spcPct val="115000"/>
                        </a:lnSpc>
                        <a:spcBef>
                          <a:spcPts val="1000"/>
                        </a:spcBef>
                        <a:spcAft>
                          <a:spcPts val="1000"/>
                        </a:spcAft>
                      </a:pPr>
                      <a:r>
                        <a:rPr lang="en-US" sz="1400">
                          <a:effectLst/>
                        </a:rPr>
                        <a:t>3%</a:t>
                      </a:r>
                      <a:endParaRPr lang="es-CO" sz="1400">
                        <a:effectLst/>
                        <a:latin typeface="Calibri"/>
                        <a:ea typeface="Times New Roman"/>
                        <a:cs typeface="Times New Roman"/>
                      </a:endParaRPr>
                    </a:p>
                  </a:txBody>
                  <a:tcPr marL="32511" marR="32511" marT="0" marB="0" anchor="ctr">
                    <a:solidFill>
                      <a:schemeClr val="bg2">
                        <a:lumMod val="90000"/>
                      </a:schemeClr>
                    </a:solidFill>
                  </a:tcPr>
                </a:tc>
                <a:tc>
                  <a:txBody>
                    <a:bodyPr/>
                    <a:lstStyle/>
                    <a:p>
                      <a:pPr algn="ctr">
                        <a:lnSpc>
                          <a:spcPct val="115000"/>
                        </a:lnSpc>
                        <a:spcBef>
                          <a:spcPts val="1000"/>
                        </a:spcBef>
                        <a:spcAft>
                          <a:spcPts val="1000"/>
                        </a:spcAft>
                      </a:pPr>
                      <a:r>
                        <a:rPr lang="en-US" sz="1400">
                          <a:effectLst/>
                        </a:rPr>
                        <a:t>37%</a:t>
                      </a:r>
                      <a:endParaRPr lang="es-CO" sz="1400">
                        <a:effectLst/>
                        <a:latin typeface="Calibri"/>
                        <a:ea typeface="Times New Roman"/>
                        <a:cs typeface="Times New Roman"/>
                      </a:endParaRPr>
                    </a:p>
                  </a:txBody>
                  <a:tcPr marL="32511" marR="32511" marT="0" marB="0" anchor="ctr">
                    <a:solidFill>
                      <a:schemeClr val="bg2">
                        <a:lumMod val="90000"/>
                      </a:schemeClr>
                    </a:solidFill>
                  </a:tcPr>
                </a:tc>
                <a:tc>
                  <a:txBody>
                    <a:bodyPr/>
                    <a:lstStyle/>
                    <a:p>
                      <a:pPr algn="ctr">
                        <a:lnSpc>
                          <a:spcPct val="115000"/>
                        </a:lnSpc>
                        <a:spcBef>
                          <a:spcPts val="1000"/>
                        </a:spcBef>
                        <a:spcAft>
                          <a:spcPts val="1000"/>
                        </a:spcAft>
                      </a:pPr>
                      <a:r>
                        <a:rPr lang="en-US" sz="1400" dirty="0">
                          <a:effectLst/>
                        </a:rPr>
                        <a:t>61%</a:t>
                      </a:r>
                      <a:endParaRPr lang="es-CO" sz="1400" dirty="0">
                        <a:effectLst/>
                        <a:latin typeface="Calibri"/>
                        <a:ea typeface="Times New Roman"/>
                        <a:cs typeface="Times New Roman"/>
                      </a:endParaRPr>
                    </a:p>
                  </a:txBody>
                  <a:tcPr marL="32511" marR="32511" marT="0" marB="0" anchor="ctr">
                    <a:solidFill>
                      <a:srgbClr val="FF0000"/>
                    </a:solidFill>
                  </a:tcPr>
                </a:tc>
                <a:tc>
                  <a:txBody>
                    <a:bodyPr/>
                    <a:lstStyle/>
                    <a:p>
                      <a:pPr algn="ctr">
                        <a:lnSpc>
                          <a:spcPct val="115000"/>
                        </a:lnSpc>
                        <a:spcAft>
                          <a:spcPts val="0"/>
                        </a:spcAft>
                      </a:pPr>
                      <a:r>
                        <a:rPr lang="en-US" sz="1400" dirty="0">
                          <a:effectLst/>
                        </a:rPr>
                        <a:t>12%</a:t>
                      </a:r>
                      <a:endParaRPr lang="es-CO" sz="1400" dirty="0">
                        <a:effectLst/>
                        <a:latin typeface="Calibri"/>
                        <a:ea typeface="Times New Roman"/>
                        <a:cs typeface="Times New Roman"/>
                      </a:endParaRPr>
                    </a:p>
                  </a:txBody>
                  <a:tcPr marL="32511" marR="32511" marT="0" marB="0" anchor="ctr">
                    <a:solidFill>
                      <a:schemeClr val="accent2">
                        <a:lumMod val="40000"/>
                        <a:lumOff val="60000"/>
                      </a:schemeClr>
                    </a:solidFill>
                  </a:tcPr>
                </a:tc>
                <a:tc>
                  <a:txBody>
                    <a:bodyPr/>
                    <a:lstStyle/>
                    <a:p>
                      <a:pPr algn="ctr">
                        <a:lnSpc>
                          <a:spcPct val="115000"/>
                        </a:lnSpc>
                        <a:spcAft>
                          <a:spcPts val="0"/>
                        </a:spcAft>
                      </a:pPr>
                      <a:r>
                        <a:rPr lang="en-US" sz="1400" dirty="0">
                          <a:effectLst/>
                        </a:rPr>
                        <a:t>59%</a:t>
                      </a:r>
                      <a:endParaRPr lang="es-CO" sz="1400" dirty="0">
                        <a:effectLst/>
                        <a:latin typeface="Calibri"/>
                        <a:ea typeface="Times New Roman"/>
                        <a:cs typeface="Times New Roman"/>
                      </a:endParaRPr>
                    </a:p>
                  </a:txBody>
                  <a:tcPr marL="32511" marR="32511" marT="0" marB="0" anchor="ctr">
                    <a:solidFill>
                      <a:schemeClr val="accent2">
                        <a:lumMod val="40000"/>
                        <a:lumOff val="60000"/>
                      </a:schemeClr>
                    </a:solidFill>
                  </a:tcPr>
                </a:tc>
                <a:tc>
                  <a:txBody>
                    <a:bodyPr/>
                    <a:lstStyle/>
                    <a:p>
                      <a:pPr algn="ctr">
                        <a:lnSpc>
                          <a:spcPct val="115000"/>
                        </a:lnSpc>
                        <a:spcAft>
                          <a:spcPts val="0"/>
                        </a:spcAft>
                      </a:pPr>
                      <a:r>
                        <a:rPr lang="en-US" sz="1400" dirty="0">
                          <a:effectLst/>
                        </a:rPr>
                        <a:t>29%</a:t>
                      </a:r>
                      <a:endParaRPr lang="es-CO" sz="1400" dirty="0">
                        <a:effectLst/>
                        <a:latin typeface="Calibri"/>
                        <a:ea typeface="Times New Roman"/>
                        <a:cs typeface="Times New Roman"/>
                      </a:endParaRPr>
                    </a:p>
                  </a:txBody>
                  <a:tcPr marL="32511" marR="32511" marT="0" marB="0" anchor="ctr">
                    <a:solidFill>
                      <a:schemeClr val="accent2">
                        <a:lumMod val="40000"/>
                        <a:lumOff val="60000"/>
                      </a:schemeClr>
                    </a:solidFill>
                  </a:tcPr>
                </a:tc>
                <a:tc vMerge="1">
                  <a:txBody>
                    <a:bodyPr/>
                    <a:lstStyle/>
                    <a:p>
                      <a:endParaRPr lang="es-CO"/>
                    </a:p>
                  </a:txBody>
                  <a:tcPr/>
                </a:tc>
                <a:extLst>
                  <a:ext uri="{0D108BD9-81ED-4DB2-BD59-A6C34878D82A}">
                    <a16:rowId xmlns="" xmlns:a16="http://schemas.microsoft.com/office/drawing/2014/main" val="10010"/>
                  </a:ext>
                </a:extLst>
              </a:tr>
              <a:tr h="269016">
                <a:tc vMerge="1">
                  <a:txBody>
                    <a:bodyPr/>
                    <a:lstStyle/>
                    <a:p>
                      <a:endParaRPr lang="es-CO"/>
                    </a:p>
                  </a:txBody>
                  <a:tcPr/>
                </a:tc>
                <a:tc>
                  <a:txBody>
                    <a:bodyPr/>
                    <a:lstStyle/>
                    <a:p>
                      <a:pPr>
                        <a:lnSpc>
                          <a:spcPct val="115000"/>
                        </a:lnSpc>
                        <a:spcAft>
                          <a:spcPts val="0"/>
                        </a:spcAft>
                      </a:pPr>
                      <a:r>
                        <a:rPr lang="en-US" sz="1400">
                          <a:effectLst/>
                        </a:rPr>
                        <a:t> </a:t>
                      </a:r>
                      <a:endParaRPr lang="es-CO" sz="1400">
                        <a:effectLst/>
                        <a:latin typeface="Calibri"/>
                        <a:ea typeface="Times New Roman"/>
                        <a:cs typeface="Times New Roman"/>
                      </a:endParaRPr>
                    </a:p>
                  </a:txBody>
                  <a:tcPr marL="32511" marR="32511" marT="0" marB="0" anchor="ctr"/>
                </a:tc>
                <a:tc gridSpan="3">
                  <a:txBody>
                    <a:bodyPr/>
                    <a:lstStyle/>
                    <a:p>
                      <a:pPr algn="ctr">
                        <a:lnSpc>
                          <a:spcPct val="115000"/>
                        </a:lnSpc>
                        <a:spcAft>
                          <a:spcPts val="0"/>
                        </a:spcAft>
                      </a:pPr>
                      <a:r>
                        <a:rPr lang="en-US" sz="1400">
                          <a:effectLst/>
                        </a:rPr>
                        <a:t>Chile</a:t>
                      </a:r>
                      <a:endParaRPr lang="es-CO" sz="1400">
                        <a:effectLst/>
                        <a:latin typeface="Calibri"/>
                        <a:ea typeface="Times New Roman"/>
                        <a:cs typeface="Times New Roman"/>
                      </a:endParaRPr>
                    </a:p>
                  </a:txBody>
                  <a:tcPr marL="32511" marR="32511" marT="0" marB="0" anchor="ctr"/>
                </a:tc>
                <a:tc hMerge="1">
                  <a:txBody>
                    <a:bodyPr/>
                    <a:lstStyle/>
                    <a:p>
                      <a:endParaRPr lang="es-CO"/>
                    </a:p>
                  </a:txBody>
                  <a:tcPr/>
                </a:tc>
                <a:tc hMerge="1">
                  <a:txBody>
                    <a:bodyPr/>
                    <a:lstStyle/>
                    <a:p>
                      <a:endParaRPr lang="es-CO"/>
                    </a:p>
                  </a:txBody>
                  <a:tcPr/>
                </a:tc>
                <a:tc gridSpan="3">
                  <a:txBody>
                    <a:bodyPr/>
                    <a:lstStyle/>
                    <a:p>
                      <a:pPr algn="ctr">
                        <a:lnSpc>
                          <a:spcPct val="115000"/>
                        </a:lnSpc>
                        <a:spcAft>
                          <a:spcPts val="0"/>
                        </a:spcAft>
                      </a:pPr>
                      <a:r>
                        <a:rPr lang="en-US" sz="1400">
                          <a:effectLst/>
                        </a:rPr>
                        <a:t>Colombia</a:t>
                      </a:r>
                      <a:endParaRPr lang="es-CO" sz="1400">
                        <a:effectLst/>
                        <a:latin typeface="Calibri"/>
                        <a:ea typeface="Times New Roman"/>
                        <a:cs typeface="Times New Roman"/>
                      </a:endParaRPr>
                    </a:p>
                  </a:txBody>
                  <a:tcPr marL="32511" marR="32511" marT="0" marB="0" anchor="ctr"/>
                </a:tc>
                <a:tc hMerge="1">
                  <a:txBody>
                    <a:bodyPr/>
                    <a:lstStyle/>
                    <a:p>
                      <a:endParaRPr lang="es-CO"/>
                    </a:p>
                  </a:txBody>
                  <a:tcPr/>
                </a:tc>
                <a:tc hMerge="1">
                  <a:txBody>
                    <a:bodyPr/>
                    <a:lstStyle/>
                    <a:p>
                      <a:endParaRPr lang="es-CO"/>
                    </a:p>
                  </a:txBody>
                  <a:tcPr/>
                </a:tc>
                <a:tc gridSpan="3">
                  <a:txBody>
                    <a:bodyPr/>
                    <a:lstStyle/>
                    <a:p>
                      <a:pPr algn="ctr">
                        <a:lnSpc>
                          <a:spcPct val="115000"/>
                        </a:lnSpc>
                        <a:spcAft>
                          <a:spcPts val="0"/>
                        </a:spcAft>
                      </a:pPr>
                      <a:r>
                        <a:rPr lang="en-US" sz="1400" dirty="0" smtClean="0">
                          <a:effectLst/>
                        </a:rPr>
                        <a:t>México</a:t>
                      </a:r>
                      <a:endParaRPr lang="es-CO" sz="1400" dirty="0">
                        <a:effectLst/>
                        <a:latin typeface="Calibri"/>
                        <a:ea typeface="Times New Roman"/>
                        <a:cs typeface="Times New Roman"/>
                      </a:endParaRPr>
                    </a:p>
                  </a:txBody>
                  <a:tcPr marL="32511" marR="32511" marT="0" marB="0" anchor="ctr"/>
                </a:tc>
                <a:tc hMerge="1">
                  <a:txBody>
                    <a:bodyPr/>
                    <a:lstStyle/>
                    <a:p>
                      <a:endParaRPr lang="es-CO"/>
                    </a:p>
                  </a:txBody>
                  <a:tcPr/>
                </a:tc>
                <a:tc hMerge="1">
                  <a:txBody>
                    <a:bodyPr/>
                    <a:lstStyle/>
                    <a:p>
                      <a:endParaRPr lang="es-CO"/>
                    </a:p>
                  </a:txBody>
                  <a:tcPr/>
                </a:tc>
                <a:tc>
                  <a:txBody>
                    <a:bodyPr/>
                    <a:lstStyle/>
                    <a:p>
                      <a:pPr>
                        <a:lnSpc>
                          <a:spcPct val="115000"/>
                        </a:lnSpc>
                        <a:spcAft>
                          <a:spcPts val="0"/>
                        </a:spcAft>
                      </a:pPr>
                      <a:r>
                        <a:rPr lang="en-US" sz="1400" dirty="0">
                          <a:effectLst/>
                        </a:rPr>
                        <a:t> </a:t>
                      </a:r>
                      <a:endParaRPr lang="es-CO" sz="1400" dirty="0">
                        <a:effectLst/>
                        <a:latin typeface="Calibri"/>
                        <a:ea typeface="Times New Roman"/>
                        <a:cs typeface="Times New Roman"/>
                      </a:endParaRPr>
                    </a:p>
                  </a:txBody>
                  <a:tcPr marL="32511" marR="32511" marT="0" marB="0" anchor="ctr"/>
                </a:tc>
                <a:extLst>
                  <a:ext uri="{0D108BD9-81ED-4DB2-BD59-A6C34878D82A}">
                    <a16:rowId xmlns="" xmlns:a16="http://schemas.microsoft.com/office/drawing/2014/main" val="10011"/>
                  </a:ext>
                </a:extLst>
              </a:tr>
            </a:tbl>
          </a:graphicData>
        </a:graphic>
      </p:graphicFrame>
      <p:cxnSp>
        <p:nvCxnSpPr>
          <p:cNvPr id="6" name="5 Conector recto"/>
          <p:cNvCxnSpPr/>
          <p:nvPr/>
        </p:nvCxnSpPr>
        <p:spPr>
          <a:xfrm>
            <a:off x="3131840" y="3429000"/>
            <a:ext cx="396044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7" name="6 Conector recto"/>
          <p:cNvCxnSpPr/>
          <p:nvPr/>
        </p:nvCxnSpPr>
        <p:spPr>
          <a:xfrm>
            <a:off x="3131840" y="4581128"/>
            <a:ext cx="3960440" cy="0"/>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0120398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2"/>
          <p:cNvPicPr>
            <a:picLocks noChangeAspect="1" noChangeArrowheads="1"/>
          </p:cNvPicPr>
          <p:nvPr/>
        </p:nvPicPr>
        <p:blipFill rotWithShape="1">
          <a:blip r:embed="rId2" cstate="print">
            <a:extLst>
              <a:ext uri="{28A0092B-C50C-407E-A947-70E740481C1C}">
                <a14:useLocalDpi xmlns:a14="http://schemas.microsoft.com/office/drawing/2010/main"/>
              </a:ext>
            </a:extLst>
          </a:blip>
          <a:srcRect/>
          <a:stretch/>
        </p:blipFill>
        <p:spPr bwMode="auto">
          <a:xfrm>
            <a:off x="0" y="276778"/>
            <a:ext cx="9144000" cy="1049946"/>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pic>
      <p:sp>
        <p:nvSpPr>
          <p:cNvPr id="2" name="1 Título"/>
          <p:cNvSpPr>
            <a:spLocks noGrp="1"/>
          </p:cNvSpPr>
          <p:nvPr>
            <p:ph type="title"/>
          </p:nvPr>
        </p:nvSpPr>
        <p:spPr/>
        <p:txBody>
          <a:bodyPr>
            <a:normAutofit/>
          </a:bodyPr>
          <a:lstStyle/>
          <a:p>
            <a:r>
              <a:rPr lang="es-CO" sz="3600" dirty="0" smtClean="0">
                <a:solidFill>
                  <a:schemeClr val="bg1"/>
                </a:solidFill>
              </a:rPr>
              <a:t>Resultados de movilidad: educación </a:t>
            </a:r>
            <a:endParaRPr lang="es-CO" sz="3600" dirty="0">
              <a:solidFill>
                <a:schemeClr val="bg1"/>
              </a:solidFill>
            </a:endParaRPr>
          </a:p>
        </p:txBody>
      </p:sp>
      <p:graphicFrame>
        <p:nvGraphicFramePr>
          <p:cNvPr id="4" name="3 Gráfico"/>
          <p:cNvGraphicFramePr/>
          <p:nvPr>
            <p:extLst>
              <p:ext uri="{D42A27DB-BD31-4B8C-83A1-F6EECF244321}">
                <p14:modId xmlns:p14="http://schemas.microsoft.com/office/powerpoint/2010/main" val="2983738640"/>
              </p:ext>
            </p:extLst>
          </p:nvPr>
        </p:nvGraphicFramePr>
        <p:xfrm>
          <a:off x="1115616" y="1628800"/>
          <a:ext cx="6768752" cy="4392488"/>
        </p:xfrm>
        <a:graphic>
          <a:graphicData uri="http://schemas.openxmlformats.org/drawingml/2006/chart">
            <c:chart xmlns:c="http://schemas.openxmlformats.org/drawingml/2006/chart" xmlns:r="http://schemas.openxmlformats.org/officeDocument/2006/relationships" r:id="rId3"/>
          </a:graphicData>
        </a:graphic>
      </p:graphicFrame>
      <p:pic>
        <p:nvPicPr>
          <p:cNvPr id="5" name="14 Imagen"/>
          <p:cNvPicPr>
            <a:picLocks noChangeAspect="1"/>
          </p:cNvPicPr>
          <p:nvPr/>
        </p:nvPicPr>
        <p:blipFill rotWithShape="1">
          <a:blip r:embed="rId4" cstate="print">
            <a:extLst>
              <a:ext uri="{28A0092B-C50C-407E-A947-70E740481C1C}">
                <a14:useLocalDpi xmlns:a14="http://schemas.microsoft.com/office/drawing/2010/main" val="0"/>
              </a:ext>
            </a:extLst>
          </a:blip>
          <a:srcRect l="7722" t="34483" r="7437" b="38161"/>
          <a:stretch/>
        </p:blipFill>
        <p:spPr>
          <a:xfrm>
            <a:off x="4197707" y="6324610"/>
            <a:ext cx="1672510" cy="416722"/>
          </a:xfrm>
          <a:prstGeom prst="rect">
            <a:avLst/>
          </a:prstGeom>
        </p:spPr>
      </p:pic>
      <p:pic>
        <p:nvPicPr>
          <p:cNvPr id="6" name="Imagen 5"/>
          <p:cNvPicPr>
            <a:picLocks noChangeAspect="1"/>
          </p:cNvPicPr>
          <p:nvPr/>
        </p:nvPicPr>
        <p:blipFill rotWithShape="1">
          <a:blip r:embed="rId5" cstate="print">
            <a:extLst>
              <a:ext uri="{28A0092B-C50C-407E-A947-70E740481C1C}">
                <a14:useLocalDpi xmlns:a14="http://schemas.microsoft.com/office/drawing/2010/main" val="0"/>
              </a:ext>
            </a:extLst>
          </a:blip>
          <a:srcRect t="37959" b="38844"/>
          <a:stretch/>
        </p:blipFill>
        <p:spPr>
          <a:xfrm>
            <a:off x="5996455" y="6324610"/>
            <a:ext cx="3114017" cy="416768"/>
          </a:xfrm>
          <a:prstGeom prst="rect">
            <a:avLst/>
          </a:prstGeom>
        </p:spPr>
      </p:pic>
    </p:spTree>
    <p:extLst>
      <p:ext uri="{BB962C8B-B14F-4D97-AF65-F5344CB8AC3E}">
        <p14:creationId xmlns:p14="http://schemas.microsoft.com/office/powerpoint/2010/main" val="2870977317"/>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2"/>
          <p:cNvPicPr>
            <a:picLocks noChangeAspect="1" noChangeArrowheads="1"/>
          </p:cNvPicPr>
          <p:nvPr/>
        </p:nvPicPr>
        <p:blipFill rotWithShape="1">
          <a:blip r:embed="rId2" cstate="print">
            <a:extLst>
              <a:ext uri="{28A0092B-C50C-407E-A947-70E740481C1C}">
                <a14:useLocalDpi xmlns:a14="http://schemas.microsoft.com/office/drawing/2010/main"/>
              </a:ext>
            </a:extLst>
          </a:blip>
          <a:srcRect/>
          <a:stretch/>
        </p:blipFill>
        <p:spPr bwMode="auto">
          <a:xfrm>
            <a:off x="0" y="275532"/>
            <a:ext cx="9144000" cy="1049946"/>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pic>
      <p:sp>
        <p:nvSpPr>
          <p:cNvPr id="2" name="1 Título"/>
          <p:cNvSpPr>
            <a:spLocks noGrp="1"/>
          </p:cNvSpPr>
          <p:nvPr>
            <p:ph type="title"/>
          </p:nvPr>
        </p:nvSpPr>
        <p:spPr/>
        <p:txBody>
          <a:bodyPr>
            <a:normAutofit fontScale="90000"/>
          </a:bodyPr>
          <a:lstStyle/>
          <a:p>
            <a:r>
              <a:rPr lang="es-CO" sz="3600" dirty="0" smtClean="0">
                <a:solidFill>
                  <a:schemeClr val="bg1"/>
                </a:solidFill>
              </a:rPr>
              <a:t>Resultados de movilidad: índice de nivel socioeconómico  </a:t>
            </a:r>
            <a:endParaRPr lang="es-CO" sz="3600" dirty="0">
              <a:solidFill>
                <a:schemeClr val="bg1"/>
              </a:solidFill>
            </a:endParaRPr>
          </a:p>
        </p:txBody>
      </p:sp>
      <p:graphicFrame>
        <p:nvGraphicFramePr>
          <p:cNvPr id="5" name="4 Gráfico"/>
          <p:cNvGraphicFramePr/>
          <p:nvPr>
            <p:extLst>
              <p:ext uri="{D42A27DB-BD31-4B8C-83A1-F6EECF244321}">
                <p14:modId xmlns:p14="http://schemas.microsoft.com/office/powerpoint/2010/main" val="2346371900"/>
              </p:ext>
            </p:extLst>
          </p:nvPr>
        </p:nvGraphicFramePr>
        <p:xfrm>
          <a:off x="899592" y="1772816"/>
          <a:ext cx="7128792" cy="4104456"/>
        </p:xfrm>
        <a:graphic>
          <a:graphicData uri="http://schemas.openxmlformats.org/drawingml/2006/chart">
            <c:chart xmlns:c="http://schemas.openxmlformats.org/drawingml/2006/chart" xmlns:r="http://schemas.openxmlformats.org/officeDocument/2006/relationships" r:id="rId3"/>
          </a:graphicData>
        </a:graphic>
      </p:graphicFrame>
      <p:pic>
        <p:nvPicPr>
          <p:cNvPr id="4" name="14 Imagen"/>
          <p:cNvPicPr>
            <a:picLocks noChangeAspect="1"/>
          </p:cNvPicPr>
          <p:nvPr/>
        </p:nvPicPr>
        <p:blipFill rotWithShape="1">
          <a:blip r:embed="rId4" cstate="print">
            <a:extLst>
              <a:ext uri="{28A0092B-C50C-407E-A947-70E740481C1C}">
                <a14:useLocalDpi xmlns:a14="http://schemas.microsoft.com/office/drawing/2010/main" val="0"/>
              </a:ext>
            </a:extLst>
          </a:blip>
          <a:srcRect l="7722" t="34483" r="7437" b="38161"/>
          <a:stretch/>
        </p:blipFill>
        <p:spPr>
          <a:xfrm>
            <a:off x="4197707" y="6324610"/>
            <a:ext cx="1672510" cy="416722"/>
          </a:xfrm>
          <a:prstGeom prst="rect">
            <a:avLst/>
          </a:prstGeom>
        </p:spPr>
      </p:pic>
      <p:pic>
        <p:nvPicPr>
          <p:cNvPr id="6" name="Imagen 5"/>
          <p:cNvPicPr>
            <a:picLocks noChangeAspect="1"/>
          </p:cNvPicPr>
          <p:nvPr/>
        </p:nvPicPr>
        <p:blipFill rotWithShape="1">
          <a:blip r:embed="rId5" cstate="print">
            <a:extLst>
              <a:ext uri="{28A0092B-C50C-407E-A947-70E740481C1C}">
                <a14:useLocalDpi xmlns:a14="http://schemas.microsoft.com/office/drawing/2010/main" val="0"/>
              </a:ext>
            </a:extLst>
          </a:blip>
          <a:srcRect t="37959" b="38844"/>
          <a:stretch/>
        </p:blipFill>
        <p:spPr>
          <a:xfrm>
            <a:off x="5996455" y="6324610"/>
            <a:ext cx="3114017" cy="416768"/>
          </a:xfrm>
          <a:prstGeom prst="rect">
            <a:avLst/>
          </a:prstGeom>
        </p:spPr>
      </p:pic>
    </p:spTree>
    <p:extLst>
      <p:ext uri="{BB962C8B-B14F-4D97-AF65-F5344CB8AC3E}">
        <p14:creationId xmlns:p14="http://schemas.microsoft.com/office/powerpoint/2010/main" val="1033018761"/>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2"/>
          <p:cNvPicPr>
            <a:picLocks noChangeAspect="1" noChangeArrowheads="1"/>
          </p:cNvPicPr>
          <p:nvPr/>
        </p:nvPicPr>
        <p:blipFill rotWithShape="1">
          <a:blip r:embed="rId2" cstate="print">
            <a:extLst>
              <a:ext uri="{28A0092B-C50C-407E-A947-70E740481C1C}">
                <a14:useLocalDpi xmlns:a14="http://schemas.microsoft.com/office/drawing/2010/main"/>
              </a:ext>
            </a:extLst>
          </a:blip>
          <a:srcRect/>
          <a:stretch/>
        </p:blipFill>
        <p:spPr bwMode="auto">
          <a:xfrm>
            <a:off x="0" y="276778"/>
            <a:ext cx="9144000" cy="1049946"/>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pic>
      <p:sp>
        <p:nvSpPr>
          <p:cNvPr id="2" name="1 Título"/>
          <p:cNvSpPr>
            <a:spLocks noGrp="1"/>
          </p:cNvSpPr>
          <p:nvPr>
            <p:ph type="title"/>
          </p:nvPr>
        </p:nvSpPr>
        <p:spPr/>
        <p:txBody>
          <a:bodyPr/>
          <a:lstStyle/>
          <a:p>
            <a:r>
              <a:rPr lang="es-CO" dirty="0" smtClean="0">
                <a:solidFill>
                  <a:schemeClr val="bg1"/>
                </a:solidFill>
              </a:rPr>
              <a:t>Conclusiones </a:t>
            </a:r>
            <a:endParaRPr lang="es-CO" dirty="0">
              <a:solidFill>
                <a:schemeClr val="bg1"/>
              </a:solidFill>
            </a:endParaRPr>
          </a:p>
        </p:txBody>
      </p:sp>
      <p:sp>
        <p:nvSpPr>
          <p:cNvPr id="3" name="2 Marcador de contenido"/>
          <p:cNvSpPr>
            <a:spLocks noGrp="1"/>
          </p:cNvSpPr>
          <p:nvPr>
            <p:ph idx="1"/>
          </p:nvPr>
        </p:nvSpPr>
        <p:spPr>
          <a:xfrm>
            <a:off x="539552" y="1412776"/>
            <a:ext cx="8229600" cy="4525963"/>
          </a:xfrm>
        </p:spPr>
        <p:txBody>
          <a:bodyPr>
            <a:normAutofit fontScale="77500" lnSpcReduction="20000"/>
          </a:bodyPr>
          <a:lstStyle/>
          <a:p>
            <a:endParaRPr lang="es-CO" dirty="0" smtClean="0"/>
          </a:p>
          <a:p>
            <a:pPr algn="just"/>
            <a:r>
              <a:rPr lang="es-CO" dirty="0"/>
              <a:t>La evidencia </a:t>
            </a:r>
            <a:r>
              <a:rPr lang="es-CO" dirty="0" smtClean="0"/>
              <a:t>disponible ubicaba </a:t>
            </a:r>
            <a:r>
              <a:rPr lang="es-CO" dirty="0"/>
              <a:t>a Colombia en un lugar incómodo dentro del conjunto de países </a:t>
            </a:r>
            <a:r>
              <a:rPr lang="es-CO" dirty="0" smtClean="0"/>
              <a:t>latinoamericanos.</a:t>
            </a:r>
          </a:p>
          <a:p>
            <a:pPr algn="just"/>
            <a:endParaRPr lang="es-CO" dirty="0" smtClean="0"/>
          </a:p>
          <a:p>
            <a:pPr algn="just"/>
            <a:r>
              <a:rPr lang="es-CO" dirty="0" smtClean="0"/>
              <a:t>Este </a:t>
            </a:r>
            <a:r>
              <a:rPr lang="es-CO" dirty="0"/>
              <a:t>trabajo muestra </a:t>
            </a:r>
            <a:r>
              <a:rPr lang="es-CO" dirty="0" smtClean="0"/>
              <a:t>que la </a:t>
            </a:r>
            <a:r>
              <a:rPr lang="es-CO" dirty="0"/>
              <a:t>movilidad es baja en términos comparativos, tanto si se mide con base en los años de educación como con base en un indicador de nivel socioeconómico </a:t>
            </a:r>
            <a:endParaRPr lang="es-CO" dirty="0" smtClean="0"/>
          </a:p>
          <a:p>
            <a:pPr algn="just"/>
            <a:endParaRPr lang="es-CO" dirty="0"/>
          </a:p>
          <a:p>
            <a:pPr algn="just"/>
            <a:r>
              <a:rPr lang="es-CO" dirty="0" smtClean="0"/>
              <a:t>La </a:t>
            </a:r>
            <a:r>
              <a:rPr lang="es-CO" dirty="0"/>
              <a:t>movilidad sí parece haber aumentado con el tiempo, </a:t>
            </a:r>
            <a:r>
              <a:rPr lang="es-CO" dirty="0" smtClean="0"/>
              <a:t>pero el </a:t>
            </a:r>
            <a:r>
              <a:rPr lang="es-CO" dirty="0"/>
              <a:t>progreso educativo ha sido insuficiente para acelerar la movilidad de manera tal que se reduzcan las diferencias iniciales con otros países de América Latina.   </a:t>
            </a:r>
          </a:p>
          <a:p>
            <a:endParaRPr lang="es-CO" dirty="0"/>
          </a:p>
        </p:txBody>
      </p:sp>
      <p:pic>
        <p:nvPicPr>
          <p:cNvPr id="4" name="14 Imagen"/>
          <p:cNvPicPr>
            <a:picLocks noChangeAspect="1"/>
          </p:cNvPicPr>
          <p:nvPr/>
        </p:nvPicPr>
        <p:blipFill rotWithShape="1">
          <a:blip r:embed="rId3" cstate="print">
            <a:extLst>
              <a:ext uri="{28A0092B-C50C-407E-A947-70E740481C1C}">
                <a14:useLocalDpi xmlns:a14="http://schemas.microsoft.com/office/drawing/2010/main" val="0"/>
              </a:ext>
            </a:extLst>
          </a:blip>
          <a:srcRect l="7722" t="34483" r="7437" b="38161"/>
          <a:stretch/>
        </p:blipFill>
        <p:spPr>
          <a:xfrm>
            <a:off x="4197707" y="6324610"/>
            <a:ext cx="1672510" cy="416722"/>
          </a:xfrm>
          <a:prstGeom prst="rect">
            <a:avLst/>
          </a:prstGeom>
        </p:spPr>
      </p:pic>
      <p:pic>
        <p:nvPicPr>
          <p:cNvPr id="5" name="Imagen 4"/>
          <p:cNvPicPr>
            <a:picLocks noChangeAspect="1"/>
          </p:cNvPicPr>
          <p:nvPr/>
        </p:nvPicPr>
        <p:blipFill rotWithShape="1">
          <a:blip r:embed="rId4" cstate="print">
            <a:extLst>
              <a:ext uri="{28A0092B-C50C-407E-A947-70E740481C1C}">
                <a14:useLocalDpi xmlns:a14="http://schemas.microsoft.com/office/drawing/2010/main" val="0"/>
              </a:ext>
            </a:extLst>
          </a:blip>
          <a:srcRect t="37959" b="38844"/>
          <a:stretch/>
        </p:blipFill>
        <p:spPr>
          <a:xfrm>
            <a:off x="5996455" y="6324610"/>
            <a:ext cx="3114017" cy="416768"/>
          </a:xfrm>
          <a:prstGeom prst="rect">
            <a:avLst/>
          </a:prstGeom>
        </p:spPr>
      </p:pic>
    </p:spTree>
    <p:extLst>
      <p:ext uri="{BB962C8B-B14F-4D97-AF65-F5344CB8AC3E}">
        <p14:creationId xmlns:p14="http://schemas.microsoft.com/office/powerpoint/2010/main" val="11906698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2"/>
          <p:cNvPicPr>
            <a:picLocks noChangeAspect="1" noChangeArrowheads="1"/>
          </p:cNvPicPr>
          <p:nvPr/>
        </p:nvPicPr>
        <p:blipFill rotWithShape="1">
          <a:blip r:embed="rId2" cstate="print">
            <a:extLst>
              <a:ext uri="{28A0092B-C50C-407E-A947-70E740481C1C}">
                <a14:useLocalDpi xmlns:a14="http://schemas.microsoft.com/office/drawing/2010/main"/>
              </a:ext>
            </a:extLst>
          </a:blip>
          <a:srcRect/>
          <a:stretch/>
        </p:blipFill>
        <p:spPr bwMode="auto">
          <a:xfrm>
            <a:off x="0" y="276778"/>
            <a:ext cx="9144000" cy="1049946"/>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pic>
      <p:sp>
        <p:nvSpPr>
          <p:cNvPr id="2" name="1 Título"/>
          <p:cNvSpPr>
            <a:spLocks noGrp="1"/>
          </p:cNvSpPr>
          <p:nvPr>
            <p:ph type="title"/>
          </p:nvPr>
        </p:nvSpPr>
        <p:spPr/>
        <p:txBody>
          <a:bodyPr>
            <a:normAutofit/>
          </a:bodyPr>
          <a:lstStyle/>
          <a:p>
            <a:r>
              <a:rPr lang="es-CO" sz="3200" dirty="0" smtClean="0">
                <a:solidFill>
                  <a:schemeClr val="bg1"/>
                </a:solidFill>
              </a:rPr>
              <a:t>Cálculo de la línea de pobreza </a:t>
            </a:r>
            <a:endParaRPr lang="es-CO" sz="3200" dirty="0">
              <a:solidFill>
                <a:schemeClr val="bg1"/>
              </a:solidFill>
            </a:endParaRPr>
          </a:p>
        </p:txBody>
      </p:sp>
      <p:pic>
        <p:nvPicPr>
          <p:cNvPr id="614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86991" y="1360420"/>
            <a:ext cx="6869385" cy="356090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6147"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35596" y="4939702"/>
            <a:ext cx="7272808" cy="15856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 name="14 Imagen"/>
          <p:cNvPicPr>
            <a:picLocks noChangeAspect="1"/>
          </p:cNvPicPr>
          <p:nvPr/>
        </p:nvPicPr>
        <p:blipFill rotWithShape="1">
          <a:blip r:embed="rId5" cstate="print">
            <a:extLst>
              <a:ext uri="{28A0092B-C50C-407E-A947-70E740481C1C}">
                <a14:useLocalDpi xmlns:a14="http://schemas.microsoft.com/office/drawing/2010/main" val="0"/>
              </a:ext>
            </a:extLst>
          </a:blip>
          <a:srcRect l="7722" t="34483" r="7437" b="38161"/>
          <a:stretch/>
        </p:blipFill>
        <p:spPr>
          <a:xfrm>
            <a:off x="4197707" y="6324610"/>
            <a:ext cx="1672510" cy="416722"/>
          </a:xfrm>
          <a:prstGeom prst="rect">
            <a:avLst/>
          </a:prstGeom>
        </p:spPr>
      </p:pic>
      <p:pic>
        <p:nvPicPr>
          <p:cNvPr id="6" name="Imagen 5"/>
          <p:cNvPicPr>
            <a:picLocks noChangeAspect="1"/>
          </p:cNvPicPr>
          <p:nvPr/>
        </p:nvPicPr>
        <p:blipFill rotWithShape="1">
          <a:blip r:embed="rId6" cstate="print">
            <a:extLst>
              <a:ext uri="{28A0092B-C50C-407E-A947-70E740481C1C}">
                <a14:useLocalDpi xmlns:a14="http://schemas.microsoft.com/office/drawing/2010/main" val="0"/>
              </a:ext>
            </a:extLst>
          </a:blip>
          <a:srcRect t="37959" b="38844"/>
          <a:stretch/>
        </p:blipFill>
        <p:spPr>
          <a:xfrm>
            <a:off x="5996455" y="6324610"/>
            <a:ext cx="3114017" cy="416768"/>
          </a:xfrm>
          <a:prstGeom prst="rect">
            <a:avLst/>
          </a:prstGeom>
        </p:spPr>
      </p:pic>
    </p:spTree>
    <p:extLst>
      <p:ext uri="{BB962C8B-B14F-4D97-AF65-F5344CB8AC3E}">
        <p14:creationId xmlns:p14="http://schemas.microsoft.com/office/powerpoint/2010/main" val="321661750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2"/>
          <p:cNvPicPr>
            <a:picLocks noChangeAspect="1" noChangeArrowheads="1"/>
          </p:cNvPicPr>
          <p:nvPr/>
        </p:nvPicPr>
        <p:blipFill rotWithShape="1">
          <a:blip r:embed="rId2" cstate="print">
            <a:extLst>
              <a:ext uri="{28A0092B-C50C-407E-A947-70E740481C1C}">
                <a14:useLocalDpi xmlns:a14="http://schemas.microsoft.com/office/drawing/2010/main"/>
              </a:ext>
            </a:extLst>
          </a:blip>
          <a:srcRect/>
          <a:stretch/>
        </p:blipFill>
        <p:spPr bwMode="auto">
          <a:xfrm>
            <a:off x="0" y="276778"/>
            <a:ext cx="9144000" cy="1049946"/>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pic>
      <p:sp>
        <p:nvSpPr>
          <p:cNvPr id="2" name="Título 1"/>
          <p:cNvSpPr>
            <a:spLocks noGrp="1"/>
          </p:cNvSpPr>
          <p:nvPr>
            <p:ph type="title"/>
          </p:nvPr>
        </p:nvSpPr>
        <p:spPr/>
        <p:txBody>
          <a:bodyPr>
            <a:normAutofit/>
          </a:bodyPr>
          <a:lstStyle/>
          <a:p>
            <a:r>
              <a:rPr lang="es-CO" sz="3200" b="1" dirty="0" smtClean="0">
                <a:solidFill>
                  <a:schemeClr val="bg1"/>
                </a:solidFill>
              </a:rPr>
              <a:t>Tasa de pobreza y línea de pobreza </a:t>
            </a:r>
            <a:endParaRPr lang="es-CO" sz="3200" b="1" dirty="0">
              <a:solidFill>
                <a:schemeClr val="bg1"/>
              </a:solidFill>
            </a:endParaRPr>
          </a:p>
        </p:txBody>
      </p:sp>
      <p:pic>
        <p:nvPicPr>
          <p:cNvPr id="4" name="Imagen 3"/>
          <p:cNvPicPr>
            <a:picLocks noChangeAspect="1"/>
          </p:cNvPicPr>
          <p:nvPr/>
        </p:nvPicPr>
        <p:blipFill>
          <a:blip r:embed="rId3"/>
          <a:stretch>
            <a:fillRect/>
          </a:stretch>
        </p:blipFill>
        <p:spPr>
          <a:xfrm>
            <a:off x="1043608" y="1961799"/>
            <a:ext cx="6706115" cy="3948460"/>
          </a:xfrm>
          <a:prstGeom prst="rect">
            <a:avLst/>
          </a:prstGeom>
        </p:spPr>
      </p:pic>
      <p:sp>
        <p:nvSpPr>
          <p:cNvPr id="5" name="CuadroTexto 4"/>
          <p:cNvSpPr txBox="1"/>
          <p:nvPr/>
        </p:nvSpPr>
        <p:spPr>
          <a:xfrm>
            <a:off x="1875792" y="5770692"/>
            <a:ext cx="504056" cy="369332"/>
          </a:xfrm>
          <a:prstGeom prst="rect">
            <a:avLst/>
          </a:prstGeom>
          <a:noFill/>
        </p:spPr>
        <p:txBody>
          <a:bodyPr wrap="square" rtlCol="0">
            <a:spAutoFit/>
          </a:bodyPr>
          <a:lstStyle/>
          <a:p>
            <a:r>
              <a:rPr lang="es-CO" dirty="0"/>
              <a:t> </a:t>
            </a:r>
            <a:r>
              <a:rPr lang="es-CO" dirty="0" smtClean="0"/>
              <a:t>LP</a:t>
            </a:r>
            <a:endParaRPr lang="es-CO" dirty="0"/>
          </a:p>
        </p:txBody>
      </p:sp>
      <p:sp>
        <p:nvSpPr>
          <p:cNvPr id="6" name="CuadroTexto 5"/>
          <p:cNvSpPr txBox="1"/>
          <p:nvPr/>
        </p:nvSpPr>
        <p:spPr>
          <a:xfrm>
            <a:off x="2453491" y="5770692"/>
            <a:ext cx="758541" cy="369332"/>
          </a:xfrm>
          <a:prstGeom prst="rect">
            <a:avLst/>
          </a:prstGeom>
          <a:noFill/>
        </p:spPr>
        <p:txBody>
          <a:bodyPr wrap="none" rtlCol="0">
            <a:spAutoFit/>
          </a:bodyPr>
          <a:lstStyle/>
          <a:p>
            <a:r>
              <a:rPr lang="es-CO" dirty="0" smtClean="0"/>
              <a:t>PIB pc</a:t>
            </a:r>
            <a:endParaRPr lang="es-CO" dirty="0"/>
          </a:p>
        </p:txBody>
      </p:sp>
      <p:pic>
        <p:nvPicPr>
          <p:cNvPr id="7" name="14 Imagen"/>
          <p:cNvPicPr>
            <a:picLocks noChangeAspect="1"/>
          </p:cNvPicPr>
          <p:nvPr/>
        </p:nvPicPr>
        <p:blipFill rotWithShape="1">
          <a:blip r:embed="rId4" cstate="print">
            <a:extLst>
              <a:ext uri="{28A0092B-C50C-407E-A947-70E740481C1C}">
                <a14:useLocalDpi xmlns:a14="http://schemas.microsoft.com/office/drawing/2010/main" val="0"/>
              </a:ext>
            </a:extLst>
          </a:blip>
          <a:srcRect l="7722" t="34483" r="7437" b="38161"/>
          <a:stretch/>
        </p:blipFill>
        <p:spPr>
          <a:xfrm>
            <a:off x="4197707" y="6324610"/>
            <a:ext cx="1672510" cy="416722"/>
          </a:xfrm>
          <a:prstGeom prst="rect">
            <a:avLst/>
          </a:prstGeom>
        </p:spPr>
      </p:pic>
      <p:pic>
        <p:nvPicPr>
          <p:cNvPr id="8" name="Imagen 7"/>
          <p:cNvPicPr>
            <a:picLocks noChangeAspect="1"/>
          </p:cNvPicPr>
          <p:nvPr/>
        </p:nvPicPr>
        <p:blipFill rotWithShape="1">
          <a:blip r:embed="rId5" cstate="print">
            <a:extLst>
              <a:ext uri="{28A0092B-C50C-407E-A947-70E740481C1C}">
                <a14:useLocalDpi xmlns:a14="http://schemas.microsoft.com/office/drawing/2010/main" val="0"/>
              </a:ext>
            </a:extLst>
          </a:blip>
          <a:srcRect t="37959" b="38844"/>
          <a:stretch/>
        </p:blipFill>
        <p:spPr>
          <a:xfrm>
            <a:off x="5996455" y="6324610"/>
            <a:ext cx="3114017" cy="416768"/>
          </a:xfrm>
          <a:prstGeom prst="rect">
            <a:avLst/>
          </a:prstGeom>
        </p:spPr>
      </p:pic>
      <p:sp>
        <p:nvSpPr>
          <p:cNvPr id="3" name="Rectángulo 2"/>
          <p:cNvSpPr/>
          <p:nvPr/>
        </p:nvSpPr>
        <p:spPr>
          <a:xfrm>
            <a:off x="683568" y="1700808"/>
            <a:ext cx="7848872" cy="4439216"/>
          </a:xfrm>
          <a:prstGeom prst="rect">
            <a:avLst/>
          </a:prstGeom>
          <a:noFill/>
          <a:ln>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p>
        </p:txBody>
      </p:sp>
    </p:spTree>
    <p:extLst>
      <p:ext uri="{BB962C8B-B14F-4D97-AF65-F5344CB8AC3E}">
        <p14:creationId xmlns:p14="http://schemas.microsoft.com/office/powerpoint/2010/main" val="391696105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Picture 2"/>
          <p:cNvPicPr>
            <a:picLocks noChangeAspect="1" noChangeArrowheads="1"/>
          </p:cNvPicPr>
          <p:nvPr/>
        </p:nvPicPr>
        <p:blipFill rotWithShape="1">
          <a:blip r:embed="rId2" cstate="print">
            <a:extLst>
              <a:ext uri="{28A0092B-C50C-407E-A947-70E740481C1C}">
                <a14:useLocalDpi xmlns:a14="http://schemas.microsoft.com/office/drawing/2010/main"/>
              </a:ext>
            </a:extLst>
          </a:blip>
          <a:srcRect/>
          <a:stretch/>
        </p:blipFill>
        <p:spPr bwMode="auto">
          <a:xfrm>
            <a:off x="0" y="276778"/>
            <a:ext cx="9144000" cy="1049946"/>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pic>
      <p:sp>
        <p:nvSpPr>
          <p:cNvPr id="29698" name="Rectangle 2"/>
          <p:cNvSpPr>
            <a:spLocks noGrp="1" noChangeArrowheads="1"/>
          </p:cNvSpPr>
          <p:nvPr>
            <p:ph type="title"/>
          </p:nvPr>
        </p:nvSpPr>
        <p:spPr/>
        <p:txBody>
          <a:bodyPr/>
          <a:lstStyle/>
          <a:p>
            <a:pPr eaLnBrk="1" hangingPunct="1"/>
            <a:r>
              <a:rPr lang="es-CO" sz="3600" dirty="0" smtClean="0">
                <a:solidFill>
                  <a:schemeClr val="bg1"/>
                </a:solidFill>
              </a:rPr>
              <a:t>Cambio en la desigualdad</a:t>
            </a:r>
          </a:p>
        </p:txBody>
      </p:sp>
      <p:sp>
        <p:nvSpPr>
          <p:cNvPr id="5" name="Rectangle 3"/>
          <p:cNvSpPr txBox="1">
            <a:spLocks noChangeArrowheads="1"/>
          </p:cNvSpPr>
          <p:nvPr/>
        </p:nvSpPr>
        <p:spPr bwMode="auto">
          <a:xfrm>
            <a:off x="460895" y="1518072"/>
            <a:ext cx="8108447" cy="4525962"/>
          </a:xfrm>
          <a:prstGeom prst="rect">
            <a:avLst/>
          </a:prstGeom>
          <a:noFill/>
          <a:ln w="9525">
            <a:noFill/>
            <a:miter lim="800000"/>
            <a:headEnd/>
            <a:tailEnd/>
          </a:ln>
        </p:spPr>
        <p:txBody>
          <a:bodyPr/>
          <a:lstStyle/>
          <a:p>
            <a:pPr algn="ctr">
              <a:spcBef>
                <a:spcPct val="50000"/>
              </a:spcBef>
              <a:defRPr/>
            </a:pPr>
            <a:r>
              <a:rPr lang="es-CO" sz="2800" u="sng" dirty="0" smtClean="0">
                <a:latin typeface="Trebuchet MS" pitchFamily="34" charset="0"/>
              </a:rPr>
              <a:t>Caso 1</a:t>
            </a:r>
            <a:endParaRPr lang="es-CO" sz="2800" u="sng" dirty="0">
              <a:latin typeface="Trebuchet MS" pitchFamily="34" charset="0"/>
            </a:endParaRPr>
          </a:p>
          <a:p>
            <a:pPr marL="742950" lvl="1" indent="-285750" eaLnBrk="0" hangingPunct="0">
              <a:spcBef>
                <a:spcPct val="20000"/>
              </a:spcBef>
              <a:buClr>
                <a:schemeClr val="accent1"/>
              </a:buClr>
              <a:buSzPct val="75000"/>
              <a:buFont typeface="Wingdings" pitchFamily="2" charset="2"/>
              <a:buChar char="l"/>
              <a:defRPr/>
            </a:pPr>
            <a:endParaRPr lang="es-ES" sz="2600" u="none" kern="0" dirty="0">
              <a:solidFill>
                <a:schemeClr val="tx2"/>
              </a:solidFill>
              <a:latin typeface="Trebuchet MS" pitchFamily="34" charset="0"/>
            </a:endParaRPr>
          </a:p>
          <a:p>
            <a:pPr marL="742950" lvl="1" indent="-285750" eaLnBrk="0" hangingPunct="0">
              <a:spcBef>
                <a:spcPct val="20000"/>
              </a:spcBef>
              <a:buClr>
                <a:schemeClr val="accent1"/>
              </a:buClr>
              <a:buSzPct val="75000"/>
              <a:buFont typeface="Wingdings" pitchFamily="2" charset="2"/>
              <a:buChar char="l"/>
              <a:defRPr/>
            </a:pPr>
            <a:endParaRPr lang="es-ES" sz="2600" u="none" kern="0" dirty="0">
              <a:solidFill>
                <a:schemeClr val="tx2"/>
              </a:solidFill>
              <a:latin typeface="Trebuchet MS" pitchFamily="34" charset="0"/>
            </a:endParaRPr>
          </a:p>
          <a:p>
            <a:pPr marL="742950" lvl="1" indent="-285750" eaLnBrk="0" hangingPunct="0">
              <a:spcBef>
                <a:spcPct val="20000"/>
              </a:spcBef>
              <a:buClr>
                <a:schemeClr val="accent1"/>
              </a:buClr>
              <a:buSzPct val="75000"/>
              <a:buFont typeface="Wingdings" pitchFamily="2" charset="2"/>
              <a:buChar char="l"/>
              <a:defRPr/>
            </a:pPr>
            <a:endParaRPr lang="es-ES" sz="2600" u="none" kern="0" dirty="0">
              <a:solidFill>
                <a:schemeClr val="tx2"/>
              </a:solidFill>
              <a:latin typeface="Trebuchet MS" pitchFamily="34" charset="0"/>
            </a:endParaRPr>
          </a:p>
        </p:txBody>
      </p:sp>
      <p:grpSp>
        <p:nvGrpSpPr>
          <p:cNvPr id="2" name="Group 3"/>
          <p:cNvGrpSpPr>
            <a:grpSpLocks/>
          </p:cNvGrpSpPr>
          <p:nvPr/>
        </p:nvGrpSpPr>
        <p:grpSpPr bwMode="auto">
          <a:xfrm>
            <a:off x="1811072" y="2636912"/>
            <a:ext cx="5408091" cy="2919413"/>
            <a:chOff x="1966" y="1098"/>
            <a:chExt cx="2126" cy="1839"/>
          </a:xfrm>
        </p:grpSpPr>
        <p:sp>
          <p:nvSpPr>
            <p:cNvPr id="29701" name="Line 4"/>
            <p:cNvSpPr>
              <a:spLocks noChangeShapeType="1"/>
            </p:cNvSpPr>
            <p:nvPr/>
          </p:nvSpPr>
          <p:spPr bwMode="auto">
            <a:xfrm flipV="1">
              <a:off x="1966" y="1098"/>
              <a:ext cx="2126" cy="502"/>
            </a:xfrm>
            <a:custGeom>
              <a:avLst/>
              <a:gdLst>
                <a:gd name="connsiteX0" fmla="*/ 0 w 3263900"/>
                <a:gd name="connsiteY0" fmla="*/ 0 h 774700"/>
                <a:gd name="connsiteX1" fmla="*/ 3263900 w 3263900"/>
                <a:gd name="connsiteY1" fmla="*/ 774700 h 774700"/>
                <a:gd name="connsiteX0" fmla="*/ 0 w 3375412"/>
                <a:gd name="connsiteY0" fmla="*/ 0 h 797002"/>
                <a:gd name="connsiteX1" fmla="*/ 3375412 w 3375412"/>
                <a:gd name="connsiteY1" fmla="*/ 797002 h 797002"/>
              </a:gdLst>
              <a:ahLst/>
              <a:cxnLst>
                <a:cxn ang="0">
                  <a:pos x="connsiteX0" y="connsiteY0"/>
                </a:cxn>
                <a:cxn ang="0">
                  <a:pos x="connsiteX1" y="connsiteY1"/>
                </a:cxn>
              </a:cxnLst>
              <a:rect l="l" t="t" r="r" b="b"/>
              <a:pathLst>
                <a:path w="3375412" h="797002">
                  <a:moveTo>
                    <a:pt x="0" y="0"/>
                  </a:moveTo>
                  <a:lnTo>
                    <a:pt x="3375412" y="797002"/>
                  </a:lnTo>
                </a:path>
              </a:pathLst>
            </a:custGeom>
            <a:noFill/>
            <a:ln w="57150">
              <a:solidFill>
                <a:srgbClr val="FF0000"/>
              </a:solidFill>
              <a:round/>
              <a:headEnd type="oval"/>
              <a:tailEnd type="oval" w="med" len="med"/>
            </a:ln>
          </p:spPr>
          <p:txBody>
            <a:bodyPr/>
            <a:lstStyle/>
            <a:p>
              <a:endParaRPr lang="es-CO"/>
            </a:p>
          </p:txBody>
        </p:sp>
        <p:sp>
          <p:nvSpPr>
            <p:cNvPr id="29704" name="Line 7"/>
            <p:cNvSpPr>
              <a:spLocks noChangeShapeType="1"/>
            </p:cNvSpPr>
            <p:nvPr/>
          </p:nvSpPr>
          <p:spPr bwMode="auto">
            <a:xfrm flipV="1">
              <a:off x="1968" y="1728"/>
              <a:ext cx="2124" cy="270"/>
            </a:xfrm>
            <a:prstGeom prst="line">
              <a:avLst/>
            </a:prstGeom>
            <a:noFill/>
            <a:ln w="57150">
              <a:solidFill>
                <a:srgbClr val="FF0000"/>
              </a:solidFill>
              <a:round/>
              <a:headEnd type="oval"/>
              <a:tailEnd type="oval" w="med" len="med"/>
            </a:ln>
          </p:spPr>
          <p:txBody>
            <a:bodyPr/>
            <a:lstStyle/>
            <a:p>
              <a:endParaRPr lang="es-CO"/>
            </a:p>
          </p:txBody>
        </p:sp>
        <p:sp>
          <p:nvSpPr>
            <p:cNvPr id="29707" name="Line 10"/>
            <p:cNvSpPr>
              <a:spLocks noChangeShapeType="1"/>
            </p:cNvSpPr>
            <p:nvPr/>
          </p:nvSpPr>
          <p:spPr bwMode="auto">
            <a:xfrm flipV="1">
              <a:off x="1968" y="2763"/>
              <a:ext cx="2124" cy="174"/>
            </a:xfrm>
            <a:prstGeom prst="line">
              <a:avLst/>
            </a:prstGeom>
            <a:noFill/>
            <a:ln w="57150">
              <a:solidFill>
                <a:srgbClr val="FF0000"/>
              </a:solidFill>
              <a:round/>
              <a:headEnd type="oval"/>
              <a:tailEnd type="oval" w="med" len="med"/>
            </a:ln>
          </p:spPr>
          <p:txBody>
            <a:bodyPr/>
            <a:lstStyle/>
            <a:p>
              <a:endParaRPr lang="es-CO"/>
            </a:p>
          </p:txBody>
        </p:sp>
      </p:grpSp>
      <p:pic>
        <p:nvPicPr>
          <p:cNvPr id="8" name="14 Imagen"/>
          <p:cNvPicPr>
            <a:picLocks noChangeAspect="1"/>
          </p:cNvPicPr>
          <p:nvPr/>
        </p:nvPicPr>
        <p:blipFill rotWithShape="1">
          <a:blip r:embed="rId3" cstate="print">
            <a:extLst>
              <a:ext uri="{28A0092B-C50C-407E-A947-70E740481C1C}">
                <a14:useLocalDpi xmlns:a14="http://schemas.microsoft.com/office/drawing/2010/main" val="0"/>
              </a:ext>
            </a:extLst>
          </a:blip>
          <a:srcRect l="7722" t="34483" r="7437" b="38161"/>
          <a:stretch/>
        </p:blipFill>
        <p:spPr>
          <a:xfrm>
            <a:off x="4197707" y="6324610"/>
            <a:ext cx="1672510" cy="416722"/>
          </a:xfrm>
          <a:prstGeom prst="rect">
            <a:avLst/>
          </a:prstGeom>
        </p:spPr>
      </p:pic>
      <p:pic>
        <p:nvPicPr>
          <p:cNvPr id="9" name="Imagen 8"/>
          <p:cNvPicPr>
            <a:picLocks noChangeAspect="1"/>
          </p:cNvPicPr>
          <p:nvPr/>
        </p:nvPicPr>
        <p:blipFill rotWithShape="1">
          <a:blip r:embed="rId4" cstate="print">
            <a:extLst>
              <a:ext uri="{28A0092B-C50C-407E-A947-70E740481C1C}">
                <a14:useLocalDpi xmlns:a14="http://schemas.microsoft.com/office/drawing/2010/main" val="0"/>
              </a:ext>
            </a:extLst>
          </a:blip>
          <a:srcRect t="37959" b="38844"/>
          <a:stretch/>
        </p:blipFill>
        <p:spPr>
          <a:xfrm>
            <a:off x="5996455" y="6324610"/>
            <a:ext cx="3114017" cy="416768"/>
          </a:xfrm>
          <a:prstGeom prst="rect">
            <a:avLst/>
          </a:prstGeom>
        </p:spPr>
      </p:pic>
    </p:spTree>
    <p:extLst>
      <p:ext uri="{BB962C8B-B14F-4D97-AF65-F5344CB8AC3E}">
        <p14:creationId xmlns:p14="http://schemas.microsoft.com/office/powerpoint/2010/main" val="66730063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 name="Picture 2"/>
          <p:cNvPicPr>
            <a:picLocks noChangeAspect="1" noChangeArrowheads="1"/>
          </p:cNvPicPr>
          <p:nvPr/>
        </p:nvPicPr>
        <p:blipFill rotWithShape="1">
          <a:blip r:embed="rId2" cstate="print">
            <a:extLst>
              <a:ext uri="{28A0092B-C50C-407E-A947-70E740481C1C}">
                <a14:useLocalDpi xmlns:a14="http://schemas.microsoft.com/office/drawing/2010/main"/>
              </a:ext>
            </a:extLst>
          </a:blip>
          <a:srcRect/>
          <a:stretch/>
        </p:blipFill>
        <p:spPr bwMode="auto">
          <a:xfrm>
            <a:off x="0" y="276778"/>
            <a:ext cx="9144000" cy="1049946"/>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pic>
      <p:sp>
        <p:nvSpPr>
          <p:cNvPr id="29698" name="Rectangle 2"/>
          <p:cNvSpPr>
            <a:spLocks noGrp="1" noChangeArrowheads="1"/>
          </p:cNvSpPr>
          <p:nvPr>
            <p:ph type="title"/>
          </p:nvPr>
        </p:nvSpPr>
        <p:spPr/>
        <p:txBody>
          <a:bodyPr/>
          <a:lstStyle/>
          <a:p>
            <a:pPr eaLnBrk="1" hangingPunct="1"/>
            <a:r>
              <a:rPr lang="es-CO" sz="3600" dirty="0" smtClean="0">
                <a:solidFill>
                  <a:schemeClr val="bg1"/>
                </a:solidFill>
              </a:rPr>
              <a:t>Cambio en la desigualdad</a:t>
            </a:r>
          </a:p>
        </p:txBody>
      </p:sp>
      <p:sp>
        <p:nvSpPr>
          <p:cNvPr id="5" name="Rectangle 3"/>
          <p:cNvSpPr txBox="1">
            <a:spLocks noChangeArrowheads="1"/>
          </p:cNvSpPr>
          <p:nvPr/>
        </p:nvSpPr>
        <p:spPr bwMode="auto">
          <a:xfrm>
            <a:off x="460895" y="1518072"/>
            <a:ext cx="8108447" cy="4525962"/>
          </a:xfrm>
          <a:prstGeom prst="rect">
            <a:avLst/>
          </a:prstGeom>
          <a:noFill/>
          <a:ln w="9525">
            <a:noFill/>
            <a:miter lim="800000"/>
            <a:headEnd/>
            <a:tailEnd/>
          </a:ln>
        </p:spPr>
        <p:txBody>
          <a:bodyPr/>
          <a:lstStyle/>
          <a:p>
            <a:pPr algn="ctr">
              <a:spcBef>
                <a:spcPct val="50000"/>
              </a:spcBef>
              <a:defRPr/>
            </a:pPr>
            <a:r>
              <a:rPr lang="es-CO" sz="2800" u="sng" dirty="0" smtClean="0">
                <a:latin typeface="Trebuchet MS" pitchFamily="34" charset="0"/>
              </a:rPr>
              <a:t>Caso 2</a:t>
            </a:r>
            <a:r>
              <a:rPr lang="es-CO" sz="2800" u="none" dirty="0" smtClean="0">
                <a:latin typeface="Trebuchet MS" pitchFamily="34" charset="0"/>
              </a:rPr>
              <a:t> </a:t>
            </a:r>
            <a:endParaRPr lang="es-CO" sz="2800" u="none" dirty="0">
              <a:latin typeface="Trebuchet MS" pitchFamily="34" charset="0"/>
            </a:endParaRPr>
          </a:p>
          <a:p>
            <a:pPr marL="742950" lvl="1" indent="-285750" eaLnBrk="0" hangingPunct="0">
              <a:spcBef>
                <a:spcPct val="20000"/>
              </a:spcBef>
              <a:buClr>
                <a:schemeClr val="accent1"/>
              </a:buClr>
              <a:buSzPct val="75000"/>
              <a:buFont typeface="Wingdings" pitchFamily="2" charset="2"/>
              <a:buChar char="l"/>
              <a:defRPr/>
            </a:pPr>
            <a:endParaRPr lang="es-ES" sz="2600" u="none" kern="0" dirty="0">
              <a:solidFill>
                <a:schemeClr val="tx2"/>
              </a:solidFill>
              <a:latin typeface="Trebuchet MS" pitchFamily="34" charset="0"/>
            </a:endParaRPr>
          </a:p>
          <a:p>
            <a:pPr marL="742950" lvl="1" indent="-285750" eaLnBrk="0" hangingPunct="0">
              <a:spcBef>
                <a:spcPct val="20000"/>
              </a:spcBef>
              <a:buClr>
                <a:schemeClr val="accent1"/>
              </a:buClr>
              <a:buSzPct val="75000"/>
              <a:buFont typeface="Wingdings" pitchFamily="2" charset="2"/>
              <a:buChar char="l"/>
              <a:defRPr/>
            </a:pPr>
            <a:endParaRPr lang="es-ES" sz="2600" u="none" kern="0" dirty="0">
              <a:solidFill>
                <a:schemeClr val="tx2"/>
              </a:solidFill>
              <a:latin typeface="Trebuchet MS" pitchFamily="34" charset="0"/>
            </a:endParaRPr>
          </a:p>
          <a:p>
            <a:pPr marL="742950" lvl="1" indent="-285750" eaLnBrk="0" hangingPunct="0">
              <a:spcBef>
                <a:spcPct val="20000"/>
              </a:spcBef>
              <a:buClr>
                <a:schemeClr val="accent1"/>
              </a:buClr>
              <a:buSzPct val="75000"/>
              <a:buFont typeface="Wingdings" pitchFamily="2" charset="2"/>
              <a:buChar char="l"/>
              <a:defRPr/>
            </a:pPr>
            <a:endParaRPr lang="es-ES" sz="2600" u="none" kern="0" dirty="0">
              <a:solidFill>
                <a:schemeClr val="tx2"/>
              </a:solidFill>
              <a:latin typeface="Trebuchet MS" pitchFamily="34" charset="0"/>
            </a:endParaRPr>
          </a:p>
        </p:txBody>
      </p:sp>
      <p:sp>
        <p:nvSpPr>
          <p:cNvPr id="8" name="Line 4"/>
          <p:cNvSpPr>
            <a:spLocks noChangeShapeType="1"/>
          </p:cNvSpPr>
          <p:nvPr/>
        </p:nvSpPr>
        <p:spPr bwMode="auto">
          <a:xfrm flipV="1">
            <a:off x="2007102" y="3212975"/>
            <a:ext cx="5408091" cy="383157"/>
          </a:xfrm>
          <a:custGeom>
            <a:avLst/>
            <a:gdLst>
              <a:gd name="connsiteX0" fmla="*/ 0 w 3263900"/>
              <a:gd name="connsiteY0" fmla="*/ 0 h 774700"/>
              <a:gd name="connsiteX1" fmla="*/ 3263900 w 3263900"/>
              <a:gd name="connsiteY1" fmla="*/ 774700 h 774700"/>
              <a:gd name="connsiteX0" fmla="*/ 0 w 3375412"/>
              <a:gd name="connsiteY0" fmla="*/ 0 h 797002"/>
              <a:gd name="connsiteX1" fmla="*/ 3375412 w 3375412"/>
              <a:gd name="connsiteY1" fmla="*/ 797002 h 797002"/>
            </a:gdLst>
            <a:ahLst/>
            <a:cxnLst>
              <a:cxn ang="0">
                <a:pos x="connsiteX0" y="connsiteY0"/>
              </a:cxn>
              <a:cxn ang="0">
                <a:pos x="connsiteX1" y="connsiteY1"/>
              </a:cxn>
            </a:cxnLst>
            <a:rect l="l" t="t" r="r" b="b"/>
            <a:pathLst>
              <a:path w="3375412" h="797002">
                <a:moveTo>
                  <a:pt x="0" y="0"/>
                </a:moveTo>
                <a:lnTo>
                  <a:pt x="3375412" y="797002"/>
                </a:lnTo>
              </a:path>
            </a:pathLst>
          </a:custGeom>
          <a:noFill/>
          <a:ln w="57150">
            <a:solidFill>
              <a:srgbClr val="FF0000"/>
            </a:solidFill>
            <a:round/>
            <a:headEnd type="oval"/>
            <a:tailEnd type="oval" w="med" len="med"/>
          </a:ln>
        </p:spPr>
        <p:txBody>
          <a:bodyPr/>
          <a:lstStyle/>
          <a:p>
            <a:endParaRPr lang="es-CO"/>
          </a:p>
        </p:txBody>
      </p:sp>
      <p:sp>
        <p:nvSpPr>
          <p:cNvPr id="9" name="Line 7"/>
          <p:cNvSpPr>
            <a:spLocks noChangeShapeType="1"/>
          </p:cNvSpPr>
          <p:nvPr/>
        </p:nvSpPr>
        <p:spPr bwMode="auto">
          <a:xfrm flipV="1">
            <a:off x="2012190" y="3673605"/>
            <a:ext cx="5403003" cy="428625"/>
          </a:xfrm>
          <a:prstGeom prst="line">
            <a:avLst/>
          </a:prstGeom>
          <a:noFill/>
          <a:ln w="57150">
            <a:solidFill>
              <a:srgbClr val="FF0000"/>
            </a:solidFill>
            <a:round/>
            <a:headEnd type="oval"/>
            <a:tailEnd type="oval" w="med" len="med"/>
          </a:ln>
        </p:spPr>
        <p:txBody>
          <a:bodyPr/>
          <a:lstStyle/>
          <a:p>
            <a:endParaRPr lang="es-CO"/>
          </a:p>
        </p:txBody>
      </p:sp>
      <p:sp>
        <p:nvSpPr>
          <p:cNvPr id="10" name="Line 10"/>
          <p:cNvSpPr>
            <a:spLocks noChangeShapeType="1"/>
          </p:cNvSpPr>
          <p:nvPr/>
        </p:nvSpPr>
        <p:spPr bwMode="auto">
          <a:xfrm flipV="1">
            <a:off x="2045644" y="4379371"/>
            <a:ext cx="5403003" cy="1287463"/>
          </a:xfrm>
          <a:prstGeom prst="line">
            <a:avLst/>
          </a:prstGeom>
          <a:noFill/>
          <a:ln w="57150">
            <a:solidFill>
              <a:srgbClr val="FF0000"/>
            </a:solidFill>
            <a:round/>
            <a:headEnd type="oval"/>
            <a:tailEnd type="oval" w="med" len="med"/>
          </a:ln>
        </p:spPr>
        <p:txBody>
          <a:bodyPr/>
          <a:lstStyle/>
          <a:p>
            <a:endParaRPr lang="es-CO"/>
          </a:p>
        </p:txBody>
      </p:sp>
      <p:pic>
        <p:nvPicPr>
          <p:cNvPr id="7" name="14 Imagen"/>
          <p:cNvPicPr>
            <a:picLocks noChangeAspect="1"/>
          </p:cNvPicPr>
          <p:nvPr/>
        </p:nvPicPr>
        <p:blipFill rotWithShape="1">
          <a:blip r:embed="rId3" cstate="print">
            <a:extLst>
              <a:ext uri="{28A0092B-C50C-407E-A947-70E740481C1C}">
                <a14:useLocalDpi xmlns:a14="http://schemas.microsoft.com/office/drawing/2010/main" val="0"/>
              </a:ext>
            </a:extLst>
          </a:blip>
          <a:srcRect l="7722" t="34483" r="7437" b="38161"/>
          <a:stretch/>
        </p:blipFill>
        <p:spPr>
          <a:xfrm>
            <a:off x="4197707" y="6324610"/>
            <a:ext cx="1672510" cy="416722"/>
          </a:xfrm>
          <a:prstGeom prst="rect">
            <a:avLst/>
          </a:prstGeom>
        </p:spPr>
      </p:pic>
      <p:pic>
        <p:nvPicPr>
          <p:cNvPr id="11" name="Imagen 10"/>
          <p:cNvPicPr>
            <a:picLocks noChangeAspect="1"/>
          </p:cNvPicPr>
          <p:nvPr/>
        </p:nvPicPr>
        <p:blipFill rotWithShape="1">
          <a:blip r:embed="rId4" cstate="print">
            <a:extLst>
              <a:ext uri="{28A0092B-C50C-407E-A947-70E740481C1C}">
                <a14:useLocalDpi xmlns:a14="http://schemas.microsoft.com/office/drawing/2010/main" val="0"/>
              </a:ext>
            </a:extLst>
          </a:blip>
          <a:srcRect t="37959" b="38844"/>
          <a:stretch/>
        </p:blipFill>
        <p:spPr>
          <a:xfrm>
            <a:off x="5996455" y="6324610"/>
            <a:ext cx="3114017" cy="416768"/>
          </a:xfrm>
          <a:prstGeom prst="rect">
            <a:avLst/>
          </a:prstGeom>
        </p:spPr>
      </p:pic>
    </p:spTree>
    <p:extLst>
      <p:ext uri="{BB962C8B-B14F-4D97-AF65-F5344CB8AC3E}">
        <p14:creationId xmlns:p14="http://schemas.microsoft.com/office/powerpoint/2010/main" val="6898749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Picture 2"/>
          <p:cNvPicPr>
            <a:picLocks noChangeAspect="1" noChangeArrowheads="1"/>
          </p:cNvPicPr>
          <p:nvPr/>
        </p:nvPicPr>
        <p:blipFill rotWithShape="1">
          <a:blip r:embed="rId2" cstate="print">
            <a:extLst>
              <a:ext uri="{28A0092B-C50C-407E-A947-70E740481C1C}">
                <a14:useLocalDpi xmlns:a14="http://schemas.microsoft.com/office/drawing/2010/main"/>
              </a:ext>
            </a:extLst>
          </a:blip>
          <a:srcRect/>
          <a:stretch/>
        </p:blipFill>
        <p:spPr bwMode="auto">
          <a:xfrm>
            <a:off x="0" y="276778"/>
            <a:ext cx="9144000" cy="1049946"/>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pic>
      <p:sp>
        <p:nvSpPr>
          <p:cNvPr id="29698" name="Rectangle 2"/>
          <p:cNvSpPr>
            <a:spLocks noGrp="1" noChangeArrowheads="1"/>
          </p:cNvSpPr>
          <p:nvPr>
            <p:ph type="title"/>
          </p:nvPr>
        </p:nvSpPr>
        <p:spPr/>
        <p:txBody>
          <a:bodyPr/>
          <a:lstStyle/>
          <a:p>
            <a:pPr eaLnBrk="1" hangingPunct="1"/>
            <a:r>
              <a:rPr lang="es-CO" sz="3600" dirty="0" smtClean="0">
                <a:solidFill>
                  <a:schemeClr val="bg1"/>
                </a:solidFill>
              </a:rPr>
              <a:t>Movilidad intergeneracional </a:t>
            </a:r>
          </a:p>
        </p:txBody>
      </p:sp>
      <p:sp>
        <p:nvSpPr>
          <p:cNvPr id="5" name="Rectangle 3"/>
          <p:cNvSpPr txBox="1">
            <a:spLocks noChangeArrowheads="1"/>
          </p:cNvSpPr>
          <p:nvPr/>
        </p:nvSpPr>
        <p:spPr bwMode="auto">
          <a:xfrm>
            <a:off x="251520" y="1327820"/>
            <a:ext cx="7906072" cy="4500066"/>
          </a:xfrm>
          <a:prstGeom prst="rect">
            <a:avLst/>
          </a:prstGeom>
          <a:noFill/>
          <a:ln w="9525">
            <a:noFill/>
            <a:miter lim="800000"/>
            <a:headEnd/>
            <a:tailEnd/>
          </a:ln>
        </p:spPr>
        <p:txBody>
          <a:bodyPr/>
          <a:lstStyle/>
          <a:p>
            <a:pPr algn="ctr">
              <a:spcBef>
                <a:spcPct val="50000"/>
              </a:spcBef>
              <a:defRPr/>
            </a:pPr>
            <a:r>
              <a:rPr lang="es-CO" sz="2800" u="sng" dirty="0" smtClean="0">
                <a:latin typeface="Trebuchet MS" pitchFamily="34" charset="0"/>
              </a:rPr>
              <a:t>Caso 1</a:t>
            </a:r>
            <a:endParaRPr lang="es-CO" sz="2800" u="sng" dirty="0">
              <a:latin typeface="Trebuchet MS" pitchFamily="34" charset="0"/>
            </a:endParaRPr>
          </a:p>
          <a:p>
            <a:pPr marL="742950" lvl="1" indent="-285750" eaLnBrk="0" hangingPunct="0">
              <a:spcBef>
                <a:spcPct val="20000"/>
              </a:spcBef>
              <a:buClr>
                <a:schemeClr val="accent1"/>
              </a:buClr>
              <a:buSzPct val="75000"/>
              <a:buFont typeface="Wingdings" pitchFamily="2" charset="2"/>
              <a:buChar char="l"/>
              <a:defRPr/>
            </a:pPr>
            <a:endParaRPr lang="es-ES" sz="2600" u="none" kern="0" dirty="0">
              <a:solidFill>
                <a:schemeClr val="tx2"/>
              </a:solidFill>
              <a:latin typeface="Trebuchet MS" pitchFamily="34" charset="0"/>
            </a:endParaRPr>
          </a:p>
          <a:p>
            <a:pPr marL="742950" lvl="1" indent="-285750" eaLnBrk="0" hangingPunct="0">
              <a:spcBef>
                <a:spcPct val="20000"/>
              </a:spcBef>
              <a:buClr>
                <a:schemeClr val="accent1"/>
              </a:buClr>
              <a:buSzPct val="75000"/>
              <a:buFont typeface="Wingdings" pitchFamily="2" charset="2"/>
              <a:buChar char="l"/>
              <a:defRPr/>
            </a:pPr>
            <a:endParaRPr lang="es-ES" sz="2600" u="none" kern="0" dirty="0">
              <a:solidFill>
                <a:schemeClr val="tx2"/>
              </a:solidFill>
              <a:latin typeface="Trebuchet MS" pitchFamily="34" charset="0"/>
            </a:endParaRPr>
          </a:p>
          <a:p>
            <a:pPr marL="742950" lvl="1" indent="-285750" eaLnBrk="0" hangingPunct="0">
              <a:spcBef>
                <a:spcPct val="20000"/>
              </a:spcBef>
              <a:buClr>
                <a:schemeClr val="accent1"/>
              </a:buClr>
              <a:buSzPct val="75000"/>
              <a:buFont typeface="Wingdings" pitchFamily="2" charset="2"/>
              <a:buChar char="l"/>
              <a:defRPr/>
            </a:pPr>
            <a:endParaRPr lang="es-ES" sz="2600" u="none" kern="0" dirty="0">
              <a:solidFill>
                <a:schemeClr val="tx2"/>
              </a:solidFill>
              <a:latin typeface="Trebuchet MS" pitchFamily="34" charset="0"/>
            </a:endParaRPr>
          </a:p>
        </p:txBody>
      </p:sp>
      <p:grpSp>
        <p:nvGrpSpPr>
          <p:cNvPr id="2" name="Group 3"/>
          <p:cNvGrpSpPr>
            <a:grpSpLocks/>
          </p:cNvGrpSpPr>
          <p:nvPr/>
        </p:nvGrpSpPr>
        <p:grpSpPr bwMode="auto">
          <a:xfrm>
            <a:off x="1497347" y="2780928"/>
            <a:ext cx="5408091" cy="2919413"/>
            <a:chOff x="1966" y="1098"/>
            <a:chExt cx="2126" cy="1839"/>
          </a:xfrm>
        </p:grpSpPr>
        <p:sp>
          <p:nvSpPr>
            <p:cNvPr id="29701" name="Line 4"/>
            <p:cNvSpPr>
              <a:spLocks noChangeShapeType="1"/>
            </p:cNvSpPr>
            <p:nvPr/>
          </p:nvSpPr>
          <p:spPr bwMode="auto">
            <a:xfrm flipV="1">
              <a:off x="1966" y="1098"/>
              <a:ext cx="2126" cy="502"/>
            </a:xfrm>
            <a:custGeom>
              <a:avLst/>
              <a:gdLst>
                <a:gd name="connsiteX0" fmla="*/ 0 w 3263900"/>
                <a:gd name="connsiteY0" fmla="*/ 0 h 774700"/>
                <a:gd name="connsiteX1" fmla="*/ 3263900 w 3263900"/>
                <a:gd name="connsiteY1" fmla="*/ 774700 h 774700"/>
                <a:gd name="connsiteX0" fmla="*/ 0 w 3375412"/>
                <a:gd name="connsiteY0" fmla="*/ 0 h 797002"/>
                <a:gd name="connsiteX1" fmla="*/ 3375412 w 3375412"/>
                <a:gd name="connsiteY1" fmla="*/ 797002 h 797002"/>
              </a:gdLst>
              <a:ahLst/>
              <a:cxnLst>
                <a:cxn ang="0">
                  <a:pos x="connsiteX0" y="connsiteY0"/>
                </a:cxn>
                <a:cxn ang="0">
                  <a:pos x="connsiteX1" y="connsiteY1"/>
                </a:cxn>
              </a:cxnLst>
              <a:rect l="l" t="t" r="r" b="b"/>
              <a:pathLst>
                <a:path w="3375412" h="797002">
                  <a:moveTo>
                    <a:pt x="0" y="0"/>
                  </a:moveTo>
                  <a:lnTo>
                    <a:pt x="3375412" y="797002"/>
                  </a:lnTo>
                </a:path>
              </a:pathLst>
            </a:custGeom>
            <a:noFill/>
            <a:ln w="57150">
              <a:solidFill>
                <a:srgbClr val="FF0000"/>
              </a:solidFill>
              <a:round/>
              <a:headEnd type="oval"/>
              <a:tailEnd type="oval" w="med" len="med"/>
            </a:ln>
          </p:spPr>
          <p:txBody>
            <a:bodyPr/>
            <a:lstStyle/>
            <a:p>
              <a:endParaRPr lang="es-CO"/>
            </a:p>
          </p:txBody>
        </p:sp>
        <p:sp>
          <p:nvSpPr>
            <p:cNvPr id="29704" name="Line 7"/>
            <p:cNvSpPr>
              <a:spLocks noChangeShapeType="1"/>
            </p:cNvSpPr>
            <p:nvPr/>
          </p:nvSpPr>
          <p:spPr bwMode="auto">
            <a:xfrm flipV="1">
              <a:off x="1968" y="1728"/>
              <a:ext cx="2124" cy="270"/>
            </a:xfrm>
            <a:prstGeom prst="line">
              <a:avLst/>
            </a:prstGeom>
            <a:noFill/>
            <a:ln w="57150">
              <a:solidFill>
                <a:srgbClr val="FF0000"/>
              </a:solidFill>
              <a:round/>
              <a:headEnd type="oval"/>
              <a:tailEnd type="oval" w="med" len="med"/>
            </a:ln>
          </p:spPr>
          <p:txBody>
            <a:bodyPr/>
            <a:lstStyle/>
            <a:p>
              <a:endParaRPr lang="es-CO"/>
            </a:p>
          </p:txBody>
        </p:sp>
        <p:sp>
          <p:nvSpPr>
            <p:cNvPr id="29707" name="Line 10"/>
            <p:cNvSpPr>
              <a:spLocks noChangeShapeType="1"/>
            </p:cNvSpPr>
            <p:nvPr/>
          </p:nvSpPr>
          <p:spPr bwMode="auto">
            <a:xfrm flipV="1">
              <a:off x="1968" y="2763"/>
              <a:ext cx="2124" cy="174"/>
            </a:xfrm>
            <a:prstGeom prst="line">
              <a:avLst/>
            </a:prstGeom>
            <a:noFill/>
            <a:ln w="57150">
              <a:solidFill>
                <a:srgbClr val="FF0000"/>
              </a:solidFill>
              <a:round/>
              <a:headEnd type="oval"/>
              <a:tailEnd type="oval" w="med" len="med"/>
            </a:ln>
          </p:spPr>
          <p:txBody>
            <a:bodyPr/>
            <a:lstStyle/>
            <a:p>
              <a:endParaRPr lang="es-CO"/>
            </a:p>
          </p:txBody>
        </p:sp>
      </p:grpSp>
      <p:sp>
        <p:nvSpPr>
          <p:cNvPr id="3" name="CuadroTexto 2"/>
          <p:cNvSpPr txBox="1"/>
          <p:nvPr/>
        </p:nvSpPr>
        <p:spPr>
          <a:xfrm>
            <a:off x="7178761" y="2573530"/>
            <a:ext cx="1423788" cy="369332"/>
          </a:xfrm>
          <a:prstGeom prst="rect">
            <a:avLst/>
          </a:prstGeom>
          <a:noFill/>
        </p:spPr>
        <p:txBody>
          <a:bodyPr wrap="none" rtlCol="0">
            <a:spAutoFit/>
          </a:bodyPr>
          <a:lstStyle/>
          <a:p>
            <a:r>
              <a:rPr lang="es-CO" dirty="0" smtClean="0"/>
              <a:t>80% 15%  5%</a:t>
            </a:r>
            <a:endParaRPr lang="es-CO" dirty="0"/>
          </a:p>
        </p:txBody>
      </p:sp>
      <p:sp>
        <p:nvSpPr>
          <p:cNvPr id="9" name="CuadroTexto 8"/>
          <p:cNvSpPr txBox="1"/>
          <p:nvPr/>
        </p:nvSpPr>
        <p:spPr>
          <a:xfrm>
            <a:off x="7203606" y="3577853"/>
            <a:ext cx="1593706" cy="369332"/>
          </a:xfrm>
          <a:prstGeom prst="rect">
            <a:avLst/>
          </a:prstGeom>
          <a:noFill/>
        </p:spPr>
        <p:txBody>
          <a:bodyPr wrap="none" rtlCol="0">
            <a:spAutoFit/>
          </a:bodyPr>
          <a:lstStyle/>
          <a:p>
            <a:r>
              <a:rPr lang="es-CO" dirty="0" smtClean="0"/>
              <a:t>20%  70%  10%</a:t>
            </a:r>
            <a:endParaRPr lang="es-CO" dirty="0"/>
          </a:p>
        </p:txBody>
      </p:sp>
      <p:sp>
        <p:nvSpPr>
          <p:cNvPr id="10" name="CuadroTexto 9"/>
          <p:cNvSpPr txBox="1"/>
          <p:nvPr/>
        </p:nvSpPr>
        <p:spPr>
          <a:xfrm>
            <a:off x="7178761" y="4941168"/>
            <a:ext cx="1476686" cy="369332"/>
          </a:xfrm>
          <a:prstGeom prst="rect">
            <a:avLst/>
          </a:prstGeom>
          <a:noFill/>
        </p:spPr>
        <p:txBody>
          <a:bodyPr wrap="none" rtlCol="0">
            <a:spAutoFit/>
          </a:bodyPr>
          <a:lstStyle/>
          <a:p>
            <a:r>
              <a:rPr lang="es-CO" dirty="0"/>
              <a:t>0</a:t>
            </a:r>
            <a:r>
              <a:rPr lang="es-CO" dirty="0" smtClean="0"/>
              <a:t>%  15%  85%</a:t>
            </a:r>
            <a:endParaRPr lang="es-CO" dirty="0"/>
          </a:p>
        </p:txBody>
      </p:sp>
      <p:pic>
        <p:nvPicPr>
          <p:cNvPr id="11" name="14 Imagen"/>
          <p:cNvPicPr>
            <a:picLocks noChangeAspect="1"/>
          </p:cNvPicPr>
          <p:nvPr/>
        </p:nvPicPr>
        <p:blipFill rotWithShape="1">
          <a:blip r:embed="rId3" cstate="print">
            <a:extLst>
              <a:ext uri="{28A0092B-C50C-407E-A947-70E740481C1C}">
                <a14:useLocalDpi xmlns:a14="http://schemas.microsoft.com/office/drawing/2010/main" val="0"/>
              </a:ext>
            </a:extLst>
          </a:blip>
          <a:srcRect l="7722" t="34483" r="7437" b="38161"/>
          <a:stretch/>
        </p:blipFill>
        <p:spPr>
          <a:xfrm>
            <a:off x="4197707" y="6324610"/>
            <a:ext cx="1672510" cy="416722"/>
          </a:xfrm>
          <a:prstGeom prst="rect">
            <a:avLst/>
          </a:prstGeom>
        </p:spPr>
      </p:pic>
      <p:pic>
        <p:nvPicPr>
          <p:cNvPr id="12" name="Imagen 11"/>
          <p:cNvPicPr>
            <a:picLocks noChangeAspect="1"/>
          </p:cNvPicPr>
          <p:nvPr/>
        </p:nvPicPr>
        <p:blipFill rotWithShape="1">
          <a:blip r:embed="rId4" cstate="print">
            <a:extLst>
              <a:ext uri="{28A0092B-C50C-407E-A947-70E740481C1C}">
                <a14:useLocalDpi xmlns:a14="http://schemas.microsoft.com/office/drawing/2010/main" val="0"/>
              </a:ext>
            </a:extLst>
          </a:blip>
          <a:srcRect t="37959" b="38844"/>
          <a:stretch/>
        </p:blipFill>
        <p:spPr>
          <a:xfrm>
            <a:off x="5996455" y="6324610"/>
            <a:ext cx="3114017" cy="416768"/>
          </a:xfrm>
          <a:prstGeom prst="rect">
            <a:avLst/>
          </a:prstGeom>
        </p:spPr>
      </p:pic>
    </p:spTree>
    <p:extLst>
      <p:ext uri="{BB962C8B-B14F-4D97-AF65-F5344CB8AC3E}">
        <p14:creationId xmlns:p14="http://schemas.microsoft.com/office/powerpoint/2010/main" val="165676091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Picture 2"/>
          <p:cNvPicPr>
            <a:picLocks noChangeAspect="1" noChangeArrowheads="1"/>
          </p:cNvPicPr>
          <p:nvPr/>
        </p:nvPicPr>
        <p:blipFill rotWithShape="1">
          <a:blip r:embed="rId2" cstate="print">
            <a:extLst>
              <a:ext uri="{28A0092B-C50C-407E-A947-70E740481C1C}">
                <a14:useLocalDpi xmlns:a14="http://schemas.microsoft.com/office/drawing/2010/main"/>
              </a:ext>
            </a:extLst>
          </a:blip>
          <a:srcRect/>
          <a:stretch/>
        </p:blipFill>
        <p:spPr bwMode="auto">
          <a:xfrm>
            <a:off x="0" y="276778"/>
            <a:ext cx="9144000" cy="1049946"/>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pic>
      <p:sp>
        <p:nvSpPr>
          <p:cNvPr id="29698" name="Rectangle 2"/>
          <p:cNvSpPr>
            <a:spLocks noGrp="1" noChangeArrowheads="1"/>
          </p:cNvSpPr>
          <p:nvPr>
            <p:ph type="title"/>
          </p:nvPr>
        </p:nvSpPr>
        <p:spPr/>
        <p:txBody>
          <a:bodyPr/>
          <a:lstStyle/>
          <a:p>
            <a:pPr eaLnBrk="1" hangingPunct="1"/>
            <a:r>
              <a:rPr lang="es-CO" sz="3600" dirty="0" smtClean="0">
                <a:solidFill>
                  <a:schemeClr val="bg1"/>
                </a:solidFill>
              </a:rPr>
              <a:t>Movilidad intergeneracional </a:t>
            </a:r>
          </a:p>
        </p:txBody>
      </p:sp>
      <p:sp>
        <p:nvSpPr>
          <p:cNvPr id="5" name="Rectangle 3"/>
          <p:cNvSpPr txBox="1">
            <a:spLocks noChangeArrowheads="1"/>
          </p:cNvSpPr>
          <p:nvPr/>
        </p:nvSpPr>
        <p:spPr bwMode="auto">
          <a:xfrm>
            <a:off x="457200" y="1036266"/>
            <a:ext cx="8229600" cy="4525962"/>
          </a:xfrm>
          <a:prstGeom prst="rect">
            <a:avLst/>
          </a:prstGeom>
          <a:noFill/>
          <a:ln w="9525">
            <a:noFill/>
            <a:miter lim="800000"/>
            <a:headEnd/>
            <a:tailEnd/>
          </a:ln>
        </p:spPr>
        <p:txBody>
          <a:bodyPr/>
          <a:lstStyle/>
          <a:p>
            <a:pPr algn="ctr">
              <a:spcBef>
                <a:spcPct val="50000"/>
              </a:spcBef>
              <a:defRPr/>
            </a:pPr>
            <a:endParaRPr lang="es-CO" sz="2800" u="sng" dirty="0" smtClean="0">
              <a:latin typeface="Trebuchet MS" pitchFamily="34" charset="0"/>
            </a:endParaRPr>
          </a:p>
          <a:p>
            <a:pPr algn="ctr">
              <a:spcBef>
                <a:spcPct val="50000"/>
              </a:spcBef>
              <a:defRPr/>
            </a:pPr>
            <a:r>
              <a:rPr lang="es-CO" sz="2800" u="sng" dirty="0" smtClean="0">
                <a:latin typeface="Trebuchet MS" pitchFamily="34" charset="0"/>
              </a:rPr>
              <a:t>Caso 2</a:t>
            </a:r>
            <a:endParaRPr lang="es-CO" sz="2800" u="sng" dirty="0">
              <a:latin typeface="Trebuchet MS" pitchFamily="34" charset="0"/>
            </a:endParaRPr>
          </a:p>
          <a:p>
            <a:pPr marL="742950" lvl="1" indent="-285750" eaLnBrk="0" hangingPunct="0">
              <a:spcBef>
                <a:spcPct val="20000"/>
              </a:spcBef>
              <a:buClr>
                <a:schemeClr val="accent1"/>
              </a:buClr>
              <a:buSzPct val="75000"/>
              <a:buFont typeface="Wingdings" pitchFamily="2" charset="2"/>
              <a:buChar char="l"/>
              <a:defRPr/>
            </a:pPr>
            <a:endParaRPr lang="es-ES" sz="2600" u="none" kern="0" dirty="0">
              <a:solidFill>
                <a:schemeClr val="tx2"/>
              </a:solidFill>
              <a:latin typeface="Trebuchet MS" pitchFamily="34" charset="0"/>
            </a:endParaRPr>
          </a:p>
          <a:p>
            <a:pPr marL="742950" lvl="1" indent="-285750" eaLnBrk="0" hangingPunct="0">
              <a:spcBef>
                <a:spcPct val="20000"/>
              </a:spcBef>
              <a:buClr>
                <a:schemeClr val="accent1"/>
              </a:buClr>
              <a:buSzPct val="75000"/>
              <a:buFont typeface="Wingdings" pitchFamily="2" charset="2"/>
              <a:buChar char="l"/>
              <a:defRPr/>
            </a:pPr>
            <a:endParaRPr lang="es-ES" sz="2600" u="none" kern="0" dirty="0">
              <a:solidFill>
                <a:schemeClr val="tx2"/>
              </a:solidFill>
              <a:latin typeface="Trebuchet MS" pitchFamily="34" charset="0"/>
            </a:endParaRPr>
          </a:p>
          <a:p>
            <a:pPr marL="742950" lvl="1" indent="-285750" eaLnBrk="0" hangingPunct="0">
              <a:spcBef>
                <a:spcPct val="20000"/>
              </a:spcBef>
              <a:buClr>
                <a:schemeClr val="accent1"/>
              </a:buClr>
              <a:buSzPct val="75000"/>
              <a:buFont typeface="Wingdings" pitchFamily="2" charset="2"/>
              <a:buChar char="l"/>
              <a:defRPr/>
            </a:pPr>
            <a:endParaRPr lang="es-ES" sz="2600" u="none" kern="0" dirty="0">
              <a:solidFill>
                <a:schemeClr val="tx2"/>
              </a:solidFill>
              <a:latin typeface="Trebuchet MS" pitchFamily="34" charset="0"/>
            </a:endParaRPr>
          </a:p>
        </p:txBody>
      </p:sp>
      <p:grpSp>
        <p:nvGrpSpPr>
          <p:cNvPr id="2" name="Group 3"/>
          <p:cNvGrpSpPr>
            <a:grpSpLocks/>
          </p:cNvGrpSpPr>
          <p:nvPr/>
        </p:nvGrpSpPr>
        <p:grpSpPr bwMode="auto">
          <a:xfrm>
            <a:off x="1767561" y="2780928"/>
            <a:ext cx="5408091" cy="2919413"/>
            <a:chOff x="1966" y="1098"/>
            <a:chExt cx="2126" cy="1839"/>
          </a:xfrm>
        </p:grpSpPr>
        <p:sp>
          <p:nvSpPr>
            <p:cNvPr id="29701" name="Line 4"/>
            <p:cNvSpPr>
              <a:spLocks noChangeShapeType="1"/>
            </p:cNvSpPr>
            <p:nvPr/>
          </p:nvSpPr>
          <p:spPr bwMode="auto">
            <a:xfrm flipV="1">
              <a:off x="1966" y="1098"/>
              <a:ext cx="2126" cy="502"/>
            </a:xfrm>
            <a:custGeom>
              <a:avLst/>
              <a:gdLst>
                <a:gd name="connsiteX0" fmla="*/ 0 w 3263900"/>
                <a:gd name="connsiteY0" fmla="*/ 0 h 774700"/>
                <a:gd name="connsiteX1" fmla="*/ 3263900 w 3263900"/>
                <a:gd name="connsiteY1" fmla="*/ 774700 h 774700"/>
                <a:gd name="connsiteX0" fmla="*/ 0 w 3375412"/>
                <a:gd name="connsiteY0" fmla="*/ 0 h 797002"/>
                <a:gd name="connsiteX1" fmla="*/ 3375412 w 3375412"/>
                <a:gd name="connsiteY1" fmla="*/ 797002 h 797002"/>
              </a:gdLst>
              <a:ahLst/>
              <a:cxnLst>
                <a:cxn ang="0">
                  <a:pos x="connsiteX0" y="connsiteY0"/>
                </a:cxn>
                <a:cxn ang="0">
                  <a:pos x="connsiteX1" y="connsiteY1"/>
                </a:cxn>
              </a:cxnLst>
              <a:rect l="l" t="t" r="r" b="b"/>
              <a:pathLst>
                <a:path w="3375412" h="797002">
                  <a:moveTo>
                    <a:pt x="0" y="0"/>
                  </a:moveTo>
                  <a:lnTo>
                    <a:pt x="3375412" y="797002"/>
                  </a:lnTo>
                </a:path>
              </a:pathLst>
            </a:custGeom>
            <a:noFill/>
            <a:ln w="57150">
              <a:solidFill>
                <a:srgbClr val="FF0000"/>
              </a:solidFill>
              <a:round/>
              <a:headEnd type="oval"/>
              <a:tailEnd type="oval" w="med" len="med"/>
            </a:ln>
          </p:spPr>
          <p:txBody>
            <a:bodyPr/>
            <a:lstStyle/>
            <a:p>
              <a:endParaRPr lang="es-CO"/>
            </a:p>
          </p:txBody>
        </p:sp>
        <p:sp>
          <p:nvSpPr>
            <p:cNvPr id="29704" name="Line 7"/>
            <p:cNvSpPr>
              <a:spLocks noChangeShapeType="1"/>
            </p:cNvSpPr>
            <p:nvPr/>
          </p:nvSpPr>
          <p:spPr bwMode="auto">
            <a:xfrm flipV="1">
              <a:off x="1968" y="1728"/>
              <a:ext cx="2124" cy="270"/>
            </a:xfrm>
            <a:prstGeom prst="line">
              <a:avLst/>
            </a:prstGeom>
            <a:noFill/>
            <a:ln w="57150">
              <a:solidFill>
                <a:srgbClr val="FF0000"/>
              </a:solidFill>
              <a:round/>
              <a:headEnd type="oval"/>
              <a:tailEnd type="oval" w="med" len="med"/>
            </a:ln>
          </p:spPr>
          <p:txBody>
            <a:bodyPr/>
            <a:lstStyle/>
            <a:p>
              <a:endParaRPr lang="es-CO"/>
            </a:p>
          </p:txBody>
        </p:sp>
        <p:sp>
          <p:nvSpPr>
            <p:cNvPr id="29707" name="Line 10"/>
            <p:cNvSpPr>
              <a:spLocks noChangeShapeType="1"/>
            </p:cNvSpPr>
            <p:nvPr/>
          </p:nvSpPr>
          <p:spPr bwMode="auto">
            <a:xfrm flipV="1">
              <a:off x="1968" y="2763"/>
              <a:ext cx="2124" cy="174"/>
            </a:xfrm>
            <a:prstGeom prst="line">
              <a:avLst/>
            </a:prstGeom>
            <a:noFill/>
            <a:ln w="57150">
              <a:solidFill>
                <a:srgbClr val="FF0000"/>
              </a:solidFill>
              <a:round/>
              <a:headEnd type="oval"/>
              <a:tailEnd type="oval" w="med" len="med"/>
            </a:ln>
          </p:spPr>
          <p:txBody>
            <a:bodyPr/>
            <a:lstStyle/>
            <a:p>
              <a:endParaRPr lang="es-CO"/>
            </a:p>
          </p:txBody>
        </p:sp>
      </p:grpSp>
      <p:sp>
        <p:nvSpPr>
          <p:cNvPr id="3" name="CuadroTexto 2"/>
          <p:cNvSpPr txBox="1"/>
          <p:nvPr/>
        </p:nvSpPr>
        <p:spPr>
          <a:xfrm>
            <a:off x="7358407" y="2596262"/>
            <a:ext cx="1593706" cy="369332"/>
          </a:xfrm>
          <a:prstGeom prst="rect">
            <a:avLst/>
          </a:prstGeom>
          <a:noFill/>
        </p:spPr>
        <p:txBody>
          <a:bodyPr wrap="none" rtlCol="0">
            <a:spAutoFit/>
          </a:bodyPr>
          <a:lstStyle/>
          <a:p>
            <a:r>
              <a:rPr lang="es-CO" dirty="0" smtClean="0"/>
              <a:t>60%  20%  20%</a:t>
            </a:r>
            <a:endParaRPr lang="es-CO" dirty="0"/>
          </a:p>
        </p:txBody>
      </p:sp>
      <p:sp>
        <p:nvSpPr>
          <p:cNvPr id="9" name="CuadroTexto 8"/>
          <p:cNvSpPr txBox="1"/>
          <p:nvPr/>
        </p:nvSpPr>
        <p:spPr>
          <a:xfrm>
            <a:off x="7358407" y="3577853"/>
            <a:ext cx="1646605" cy="369332"/>
          </a:xfrm>
          <a:prstGeom prst="rect">
            <a:avLst/>
          </a:prstGeom>
          <a:noFill/>
        </p:spPr>
        <p:txBody>
          <a:bodyPr wrap="none" rtlCol="0">
            <a:spAutoFit/>
          </a:bodyPr>
          <a:lstStyle/>
          <a:p>
            <a:r>
              <a:rPr lang="es-CO" dirty="0" smtClean="0"/>
              <a:t>30%  50%  20% </a:t>
            </a:r>
            <a:endParaRPr lang="es-CO" dirty="0"/>
          </a:p>
        </p:txBody>
      </p:sp>
      <p:sp>
        <p:nvSpPr>
          <p:cNvPr id="10" name="CuadroTexto 9"/>
          <p:cNvSpPr txBox="1"/>
          <p:nvPr/>
        </p:nvSpPr>
        <p:spPr>
          <a:xfrm>
            <a:off x="7384856" y="5192896"/>
            <a:ext cx="1593706" cy="369332"/>
          </a:xfrm>
          <a:prstGeom prst="rect">
            <a:avLst/>
          </a:prstGeom>
          <a:noFill/>
        </p:spPr>
        <p:txBody>
          <a:bodyPr wrap="none" rtlCol="0">
            <a:spAutoFit/>
          </a:bodyPr>
          <a:lstStyle/>
          <a:p>
            <a:r>
              <a:rPr lang="es-CO" dirty="0" smtClean="0"/>
              <a:t>10%  30%  60%</a:t>
            </a:r>
            <a:endParaRPr lang="es-CO" dirty="0"/>
          </a:p>
        </p:txBody>
      </p:sp>
      <p:pic>
        <p:nvPicPr>
          <p:cNvPr id="11" name="14 Imagen"/>
          <p:cNvPicPr>
            <a:picLocks noChangeAspect="1"/>
          </p:cNvPicPr>
          <p:nvPr/>
        </p:nvPicPr>
        <p:blipFill rotWithShape="1">
          <a:blip r:embed="rId3" cstate="print">
            <a:extLst>
              <a:ext uri="{28A0092B-C50C-407E-A947-70E740481C1C}">
                <a14:useLocalDpi xmlns:a14="http://schemas.microsoft.com/office/drawing/2010/main" val="0"/>
              </a:ext>
            </a:extLst>
          </a:blip>
          <a:srcRect l="7722" t="34483" r="7437" b="38161"/>
          <a:stretch/>
        </p:blipFill>
        <p:spPr>
          <a:xfrm>
            <a:off x="4197707" y="6324610"/>
            <a:ext cx="1672510" cy="416722"/>
          </a:xfrm>
          <a:prstGeom prst="rect">
            <a:avLst/>
          </a:prstGeom>
        </p:spPr>
      </p:pic>
      <p:pic>
        <p:nvPicPr>
          <p:cNvPr id="12" name="Imagen 11"/>
          <p:cNvPicPr>
            <a:picLocks noChangeAspect="1"/>
          </p:cNvPicPr>
          <p:nvPr/>
        </p:nvPicPr>
        <p:blipFill rotWithShape="1">
          <a:blip r:embed="rId4" cstate="print">
            <a:extLst>
              <a:ext uri="{28A0092B-C50C-407E-A947-70E740481C1C}">
                <a14:useLocalDpi xmlns:a14="http://schemas.microsoft.com/office/drawing/2010/main" val="0"/>
              </a:ext>
            </a:extLst>
          </a:blip>
          <a:srcRect t="37959" b="38844"/>
          <a:stretch/>
        </p:blipFill>
        <p:spPr>
          <a:xfrm>
            <a:off x="5996455" y="6324610"/>
            <a:ext cx="3114017" cy="416768"/>
          </a:xfrm>
          <a:prstGeom prst="rect">
            <a:avLst/>
          </a:prstGeom>
        </p:spPr>
      </p:pic>
    </p:spTree>
    <p:extLst>
      <p:ext uri="{BB962C8B-B14F-4D97-AF65-F5344CB8AC3E}">
        <p14:creationId xmlns:p14="http://schemas.microsoft.com/office/powerpoint/2010/main" val="222885742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Picture 2"/>
          <p:cNvPicPr>
            <a:picLocks noChangeAspect="1" noChangeArrowheads="1"/>
          </p:cNvPicPr>
          <p:nvPr/>
        </p:nvPicPr>
        <p:blipFill rotWithShape="1">
          <a:blip r:embed="rId2" cstate="print">
            <a:extLst>
              <a:ext uri="{28A0092B-C50C-407E-A947-70E740481C1C}">
                <a14:useLocalDpi xmlns:a14="http://schemas.microsoft.com/office/drawing/2010/main"/>
              </a:ext>
            </a:extLst>
          </a:blip>
          <a:srcRect/>
          <a:stretch/>
        </p:blipFill>
        <p:spPr bwMode="auto">
          <a:xfrm>
            <a:off x="0" y="276778"/>
            <a:ext cx="9144000" cy="1049946"/>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pic>
      <p:sp>
        <p:nvSpPr>
          <p:cNvPr id="2" name="Título 1"/>
          <p:cNvSpPr>
            <a:spLocks noGrp="1"/>
          </p:cNvSpPr>
          <p:nvPr>
            <p:ph type="title"/>
          </p:nvPr>
        </p:nvSpPr>
        <p:spPr/>
        <p:txBody>
          <a:bodyPr/>
          <a:lstStyle/>
          <a:p>
            <a:r>
              <a:rPr lang="es-CO" dirty="0" smtClean="0">
                <a:solidFill>
                  <a:schemeClr val="bg1"/>
                </a:solidFill>
              </a:rPr>
              <a:t>Correlación intergeneracional </a:t>
            </a:r>
            <a:endParaRPr lang="es-CO" dirty="0">
              <a:solidFill>
                <a:schemeClr val="bg1"/>
              </a:solidFill>
            </a:endParaRPr>
          </a:p>
        </p:txBody>
      </p:sp>
      <p:pic>
        <p:nvPicPr>
          <p:cNvPr id="8" name="Imagen 7"/>
          <p:cNvPicPr>
            <a:picLocks noChangeAspect="1"/>
          </p:cNvPicPr>
          <p:nvPr/>
        </p:nvPicPr>
        <p:blipFill>
          <a:blip r:embed="rId3"/>
          <a:stretch>
            <a:fillRect/>
          </a:stretch>
        </p:blipFill>
        <p:spPr>
          <a:xfrm>
            <a:off x="200664" y="1995726"/>
            <a:ext cx="4117749" cy="3483900"/>
          </a:xfrm>
          <a:prstGeom prst="rect">
            <a:avLst/>
          </a:prstGeom>
          <a:ln>
            <a:solidFill>
              <a:srgbClr val="00B0F0"/>
            </a:solidFill>
          </a:ln>
        </p:spPr>
      </p:pic>
      <p:pic>
        <p:nvPicPr>
          <p:cNvPr id="9" name="Imagen 8"/>
          <p:cNvPicPr>
            <a:picLocks noChangeAspect="1"/>
          </p:cNvPicPr>
          <p:nvPr/>
        </p:nvPicPr>
        <p:blipFill>
          <a:blip r:embed="rId4"/>
          <a:stretch>
            <a:fillRect/>
          </a:stretch>
        </p:blipFill>
        <p:spPr>
          <a:xfrm>
            <a:off x="4572000" y="1995726"/>
            <a:ext cx="4160455" cy="3483900"/>
          </a:xfrm>
          <a:prstGeom prst="rect">
            <a:avLst/>
          </a:prstGeom>
          <a:ln>
            <a:solidFill>
              <a:srgbClr val="00B0F0"/>
            </a:solidFill>
          </a:ln>
        </p:spPr>
      </p:pic>
      <p:sp>
        <p:nvSpPr>
          <p:cNvPr id="3" name="CuadroTexto 2"/>
          <p:cNvSpPr txBox="1"/>
          <p:nvPr/>
        </p:nvSpPr>
        <p:spPr>
          <a:xfrm>
            <a:off x="1946059" y="1544932"/>
            <a:ext cx="2232248" cy="369332"/>
          </a:xfrm>
          <a:prstGeom prst="rect">
            <a:avLst/>
          </a:prstGeom>
          <a:noFill/>
        </p:spPr>
        <p:txBody>
          <a:bodyPr wrap="square" rtlCol="0">
            <a:spAutoFit/>
          </a:bodyPr>
          <a:lstStyle/>
          <a:p>
            <a:r>
              <a:rPr lang="es-CO" b="1" dirty="0" smtClean="0"/>
              <a:t>Caso 1</a:t>
            </a:r>
            <a:r>
              <a:rPr lang="es-CO" dirty="0" smtClean="0"/>
              <a:t> </a:t>
            </a:r>
            <a:endParaRPr lang="es-CO" dirty="0"/>
          </a:p>
        </p:txBody>
      </p:sp>
      <p:sp>
        <p:nvSpPr>
          <p:cNvPr id="4" name="CuadroTexto 3"/>
          <p:cNvSpPr txBox="1"/>
          <p:nvPr/>
        </p:nvSpPr>
        <p:spPr>
          <a:xfrm>
            <a:off x="6257319" y="1543756"/>
            <a:ext cx="1296144" cy="369332"/>
          </a:xfrm>
          <a:prstGeom prst="rect">
            <a:avLst/>
          </a:prstGeom>
          <a:noFill/>
        </p:spPr>
        <p:txBody>
          <a:bodyPr wrap="square" rtlCol="0">
            <a:spAutoFit/>
          </a:bodyPr>
          <a:lstStyle/>
          <a:p>
            <a:r>
              <a:rPr lang="es-CO" b="1" dirty="0" smtClean="0"/>
              <a:t>Caso 2</a:t>
            </a:r>
            <a:endParaRPr lang="es-CO" b="1" dirty="0"/>
          </a:p>
        </p:txBody>
      </p:sp>
      <p:pic>
        <p:nvPicPr>
          <p:cNvPr id="7" name="14 Imagen"/>
          <p:cNvPicPr>
            <a:picLocks noChangeAspect="1"/>
          </p:cNvPicPr>
          <p:nvPr/>
        </p:nvPicPr>
        <p:blipFill rotWithShape="1">
          <a:blip r:embed="rId5" cstate="print">
            <a:extLst>
              <a:ext uri="{28A0092B-C50C-407E-A947-70E740481C1C}">
                <a14:useLocalDpi xmlns:a14="http://schemas.microsoft.com/office/drawing/2010/main" val="0"/>
              </a:ext>
            </a:extLst>
          </a:blip>
          <a:srcRect l="7722" t="34483" r="7437" b="38161"/>
          <a:stretch/>
        </p:blipFill>
        <p:spPr>
          <a:xfrm>
            <a:off x="4197707" y="6324610"/>
            <a:ext cx="1672510" cy="416722"/>
          </a:xfrm>
          <a:prstGeom prst="rect">
            <a:avLst/>
          </a:prstGeom>
        </p:spPr>
      </p:pic>
      <p:pic>
        <p:nvPicPr>
          <p:cNvPr id="10" name="Imagen 9"/>
          <p:cNvPicPr>
            <a:picLocks noChangeAspect="1"/>
          </p:cNvPicPr>
          <p:nvPr/>
        </p:nvPicPr>
        <p:blipFill rotWithShape="1">
          <a:blip r:embed="rId6" cstate="print">
            <a:extLst>
              <a:ext uri="{28A0092B-C50C-407E-A947-70E740481C1C}">
                <a14:useLocalDpi xmlns:a14="http://schemas.microsoft.com/office/drawing/2010/main" val="0"/>
              </a:ext>
            </a:extLst>
          </a:blip>
          <a:srcRect t="37959" b="38844"/>
          <a:stretch/>
        </p:blipFill>
        <p:spPr>
          <a:xfrm>
            <a:off x="5996455" y="6324610"/>
            <a:ext cx="3114017" cy="416768"/>
          </a:xfrm>
          <a:prstGeom prst="rect">
            <a:avLst/>
          </a:prstGeom>
        </p:spPr>
      </p:pic>
    </p:spTree>
    <p:extLst>
      <p:ext uri="{BB962C8B-B14F-4D97-AF65-F5344CB8AC3E}">
        <p14:creationId xmlns:p14="http://schemas.microsoft.com/office/powerpoint/2010/main" val="144075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2"/>
          <p:cNvPicPr>
            <a:picLocks noChangeAspect="1" noChangeArrowheads="1"/>
          </p:cNvPicPr>
          <p:nvPr/>
        </p:nvPicPr>
        <p:blipFill rotWithShape="1">
          <a:blip r:embed="rId2" cstate="print">
            <a:extLst>
              <a:ext uri="{28A0092B-C50C-407E-A947-70E740481C1C}">
                <a14:useLocalDpi xmlns:a14="http://schemas.microsoft.com/office/drawing/2010/main"/>
              </a:ext>
            </a:extLst>
          </a:blip>
          <a:srcRect/>
          <a:stretch/>
        </p:blipFill>
        <p:spPr bwMode="auto">
          <a:xfrm>
            <a:off x="0" y="276778"/>
            <a:ext cx="9144000" cy="1049946"/>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pic>
      <p:sp>
        <p:nvSpPr>
          <p:cNvPr id="20482" name="1 Título"/>
          <p:cNvSpPr>
            <a:spLocks noGrp="1"/>
          </p:cNvSpPr>
          <p:nvPr>
            <p:ph type="title"/>
          </p:nvPr>
        </p:nvSpPr>
        <p:spPr/>
        <p:txBody>
          <a:bodyPr/>
          <a:lstStyle/>
          <a:p>
            <a:r>
              <a:rPr lang="es-CO" sz="3200" dirty="0" smtClean="0">
                <a:solidFill>
                  <a:schemeClr val="bg1"/>
                </a:solidFill>
              </a:rPr>
              <a:t>Tasas de pobreza monetaria </a:t>
            </a:r>
          </a:p>
        </p:txBody>
      </p:sp>
      <p:pic>
        <p:nvPicPr>
          <p:cNvPr id="2" name="Imagen 1"/>
          <p:cNvPicPr>
            <a:picLocks noChangeAspect="1"/>
          </p:cNvPicPr>
          <p:nvPr/>
        </p:nvPicPr>
        <p:blipFill>
          <a:blip r:embed="rId3"/>
          <a:stretch>
            <a:fillRect/>
          </a:stretch>
        </p:blipFill>
        <p:spPr>
          <a:xfrm>
            <a:off x="611560" y="1628800"/>
            <a:ext cx="7863253" cy="4320480"/>
          </a:xfrm>
          <a:prstGeom prst="rect">
            <a:avLst/>
          </a:prstGeom>
          <a:ln w="28575">
            <a:solidFill>
              <a:srgbClr val="00B0F0"/>
            </a:solidFill>
          </a:ln>
        </p:spPr>
      </p:pic>
      <p:pic>
        <p:nvPicPr>
          <p:cNvPr id="4" name="14 Imagen"/>
          <p:cNvPicPr>
            <a:picLocks noChangeAspect="1"/>
          </p:cNvPicPr>
          <p:nvPr/>
        </p:nvPicPr>
        <p:blipFill rotWithShape="1">
          <a:blip r:embed="rId4" cstate="print">
            <a:extLst>
              <a:ext uri="{28A0092B-C50C-407E-A947-70E740481C1C}">
                <a14:useLocalDpi xmlns:a14="http://schemas.microsoft.com/office/drawing/2010/main" val="0"/>
              </a:ext>
            </a:extLst>
          </a:blip>
          <a:srcRect l="7722" t="34483" r="7437" b="38161"/>
          <a:stretch/>
        </p:blipFill>
        <p:spPr>
          <a:xfrm>
            <a:off x="4197707" y="6324610"/>
            <a:ext cx="1672510" cy="416722"/>
          </a:xfrm>
          <a:prstGeom prst="rect">
            <a:avLst/>
          </a:prstGeom>
        </p:spPr>
      </p:pic>
      <p:pic>
        <p:nvPicPr>
          <p:cNvPr id="5" name="Imagen 4"/>
          <p:cNvPicPr>
            <a:picLocks noChangeAspect="1"/>
          </p:cNvPicPr>
          <p:nvPr/>
        </p:nvPicPr>
        <p:blipFill rotWithShape="1">
          <a:blip r:embed="rId5" cstate="print">
            <a:extLst>
              <a:ext uri="{28A0092B-C50C-407E-A947-70E740481C1C}">
                <a14:useLocalDpi xmlns:a14="http://schemas.microsoft.com/office/drawing/2010/main" val="0"/>
              </a:ext>
            </a:extLst>
          </a:blip>
          <a:srcRect t="37959" b="38844"/>
          <a:stretch/>
        </p:blipFill>
        <p:spPr>
          <a:xfrm>
            <a:off x="5996455" y="6324610"/>
            <a:ext cx="3114017" cy="416768"/>
          </a:xfrm>
          <a:prstGeom prst="rect">
            <a:avLst/>
          </a:prstGeom>
        </p:spPr>
      </p:pic>
    </p:spTree>
    <p:extLst>
      <p:ext uri="{BB962C8B-B14F-4D97-AF65-F5344CB8AC3E}">
        <p14:creationId xmlns:p14="http://schemas.microsoft.com/office/powerpoint/2010/main" val="516191337"/>
      </p:ext>
    </p:extLst>
  </p:cSld>
  <p:clrMapOvr>
    <a:masterClrMapping/>
  </p:clrMapOvr>
  <p:timing>
    <p:tnLst>
      <p:par>
        <p:cTn id="1" dur="indefinite" restart="never" nodeType="tmRoot"/>
      </p:par>
    </p:tnLst>
  </p:timing>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2406</TotalTime>
  <Words>809</Words>
  <Application>Microsoft Office PowerPoint</Application>
  <PresentationFormat>Presentación en pantalla (4:3)</PresentationFormat>
  <Paragraphs>190</Paragraphs>
  <Slides>19</Slides>
  <Notes>0</Notes>
  <HiddenSlides>0</HiddenSlides>
  <MMClips>0</MMClips>
  <ScaleCrop>false</ScaleCrop>
  <HeadingPairs>
    <vt:vector size="6" baseType="variant">
      <vt:variant>
        <vt:lpstr>Fuentes usadas</vt:lpstr>
      </vt:variant>
      <vt:variant>
        <vt:i4>6</vt:i4>
      </vt:variant>
      <vt:variant>
        <vt:lpstr>Tema</vt:lpstr>
      </vt:variant>
      <vt:variant>
        <vt:i4>1</vt:i4>
      </vt:variant>
      <vt:variant>
        <vt:lpstr>Títulos de diapositiva</vt:lpstr>
      </vt:variant>
      <vt:variant>
        <vt:i4>19</vt:i4>
      </vt:variant>
    </vt:vector>
  </HeadingPairs>
  <TitlesOfParts>
    <vt:vector size="26" baseType="lpstr">
      <vt:lpstr>Arial</vt:lpstr>
      <vt:lpstr>Calibri</vt:lpstr>
      <vt:lpstr>Cambria Math</vt:lpstr>
      <vt:lpstr>Times New Roman</vt:lpstr>
      <vt:lpstr>Trebuchet MS</vt:lpstr>
      <vt:lpstr>Wingdings</vt:lpstr>
      <vt:lpstr>Tema de Office</vt:lpstr>
      <vt:lpstr>Desarrollo social:  Pobreza, desigualdad y movilidad  </vt:lpstr>
      <vt:lpstr>Cálculo de la línea de pobreza </vt:lpstr>
      <vt:lpstr>Tasa de pobreza y línea de pobreza </vt:lpstr>
      <vt:lpstr>Cambio en la desigualdad</vt:lpstr>
      <vt:lpstr>Cambio en la desigualdad</vt:lpstr>
      <vt:lpstr>Movilidad intergeneracional </vt:lpstr>
      <vt:lpstr>Movilidad intergeneracional </vt:lpstr>
      <vt:lpstr>Correlación intergeneracional </vt:lpstr>
      <vt:lpstr>Tasas de pobreza monetaria </vt:lpstr>
      <vt:lpstr>Tasas de pobreza extrema </vt:lpstr>
      <vt:lpstr>Presentación de PowerPoint</vt:lpstr>
      <vt:lpstr>Movilidad intergeneracional en Colombia </vt:lpstr>
      <vt:lpstr>Datos: </vt:lpstr>
      <vt:lpstr>Datos de educación: países y cohortes  </vt:lpstr>
      <vt:lpstr>Índice de nivel socioeconómico: variables </vt:lpstr>
      <vt:lpstr>Matrices de transición </vt:lpstr>
      <vt:lpstr>Resultados de movilidad: educación </vt:lpstr>
      <vt:lpstr>Resultados de movilidad: índice de nivel socioeconómico  </vt:lpstr>
      <vt:lpstr>Conclusiones </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Diapositiva 1</dc:title>
  <dc:creator>Alejandro Gaviria</dc:creator>
  <cp:lastModifiedBy>Viviana  Angel Corey</cp:lastModifiedBy>
  <cp:revision>72</cp:revision>
  <dcterms:created xsi:type="dcterms:W3CDTF">2010-08-03T02:35:55Z</dcterms:created>
  <dcterms:modified xsi:type="dcterms:W3CDTF">2018-04-13T16:32:33Z</dcterms:modified>
</cp:coreProperties>
</file>