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6" r:id="rId3"/>
    <p:sldId id="304" r:id="rId4"/>
    <p:sldId id="300" r:id="rId5"/>
    <p:sldId id="302" r:id="rId6"/>
    <p:sldId id="268" r:id="rId7"/>
    <p:sldId id="260" r:id="rId8"/>
    <p:sldId id="279" r:id="rId9"/>
    <p:sldId id="281" r:id="rId10"/>
    <p:sldId id="305" r:id="rId11"/>
    <p:sldId id="308" r:id="rId12"/>
    <p:sldId id="285" r:id="rId13"/>
    <p:sldId id="299" r:id="rId14"/>
    <p:sldId id="311" r:id="rId15"/>
    <p:sldId id="310" r:id="rId16"/>
    <p:sldId id="306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Falla" initials="SF" lastIdx="6" clrIdx="0">
    <p:extLst>
      <p:ext uri="{19B8F6BF-5375-455C-9EA6-DF929625EA0E}">
        <p15:presenceInfo xmlns:p15="http://schemas.microsoft.com/office/powerpoint/2012/main" userId="S-1-5-21-3704448280-3854041100-3096138813-2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hernan\Documents\informes\diapositivas_rectoria\datos_posgrado_actualizados_2018_presentacion_rector.xlsx" TargetMode="Externa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oleObject" Target="file:///C:\Users\sfalla\Documents\Vicerrector&#237;a%20Acad&#233;mica\Poblaci&#243;n%20Estudiantil%20y%20Profesores%202018-1.xlsx" TargetMode="Externa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 /><Relationship Id="rId2" Type="http://schemas.microsoft.com/office/2011/relationships/chartColorStyle" Target="colors2.xml" /><Relationship Id="rId1" Type="http://schemas.microsoft.com/office/2011/relationships/chartStyle" Target="style2.xml" /><Relationship Id="rId4" Type="http://schemas.openxmlformats.org/officeDocument/2006/relationships/package" Target="../embeddings/Hoja_de_c_lculo_de_Microsoft_Excel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Evolución Estudiantes de Pregrado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498576"/>
        <c:axId val="356502496"/>
        <c:axId val="0"/>
      </c:bar3DChart>
      <c:catAx>
        <c:axId val="3564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356502496"/>
        <c:crosses val="autoZero"/>
        <c:auto val="1"/>
        <c:lblAlgn val="ctr"/>
        <c:lblOffset val="100"/>
        <c:noMultiLvlLbl val="0"/>
      </c:catAx>
      <c:valAx>
        <c:axId val="3565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356498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ES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s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Matrícula estudiantes de pregrado</a:t>
            </a:r>
          </a:p>
        </c:rich>
      </c:tx>
      <c:layout>
        <c:manualLayout>
          <c:xMode val="edge"/>
          <c:yMode val="edge"/>
          <c:x val="0.2922756733330415"/>
          <c:y val="7.2249589490968796E-2"/>
        </c:manualLayout>
      </c:layout>
      <c:overlay val="0"/>
    </c:title>
    <c:autoTitleDeleted val="0"/>
    <c:view3D>
      <c:rotX val="15"/>
      <c:rotY val="2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Matriculados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737167594310471E-3"/>
                  <c:y val="2.62720608199837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211502782931382E-3"/>
                  <c:y val="3.380282689817807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211502782931824E-3"/>
                  <c:y val="1.787291201742250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211502782931382E-3"/>
                  <c:y val="1.507878158405429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474335188620924E-3"/>
                  <c:y val="-4.046993914308208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474335188621826E-3"/>
                  <c:y val="-1.776910806080598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4211502782931382E-3"/>
                  <c:y val="-8.404009730955520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4211502782931382E-3"/>
                  <c:y val="-0.1231469810792891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Hoja1!$J$11:$Q$11</c:f>
              <c:strCache>
                <c:ptCount val="8"/>
                <c:pt idx="0">
                  <c:v>2011-1</c:v>
                </c:pt>
                <c:pt idx="1">
                  <c:v>2012-1</c:v>
                </c:pt>
                <c:pt idx="2">
                  <c:v>2013-1</c:v>
                </c:pt>
                <c:pt idx="3">
                  <c:v>2014-1</c:v>
                </c:pt>
                <c:pt idx="4">
                  <c:v>2015-1</c:v>
                </c:pt>
                <c:pt idx="5">
                  <c:v>2016-1</c:v>
                </c:pt>
                <c:pt idx="6">
                  <c:v>2017-1</c:v>
                </c:pt>
                <c:pt idx="7">
                  <c:v>2018-1</c:v>
                </c:pt>
              </c:strCache>
            </c:strRef>
          </c:cat>
          <c:val>
            <c:numRef>
              <c:f>Hoja1!$J$12:$Q$12</c:f>
              <c:numCache>
                <c:formatCode>#,##0</c:formatCode>
                <c:ptCount val="8"/>
                <c:pt idx="0">
                  <c:v>11918</c:v>
                </c:pt>
                <c:pt idx="1">
                  <c:v>12363</c:v>
                </c:pt>
                <c:pt idx="2">
                  <c:v>12781</c:v>
                </c:pt>
                <c:pt idx="3">
                  <c:v>13314</c:v>
                </c:pt>
                <c:pt idx="4">
                  <c:v>13413</c:v>
                </c:pt>
                <c:pt idx="5" formatCode="#,##0;[Red]#,##0">
                  <c:v>13974</c:v>
                </c:pt>
                <c:pt idx="6" formatCode="#,##0;[Red]#,##0">
                  <c:v>13925</c:v>
                </c:pt>
                <c:pt idx="7">
                  <c:v>13860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E-DB44-8250-3E625D0AA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56503280"/>
        <c:axId val="356501712"/>
        <c:axId val="0"/>
      </c:bar3DChart>
      <c:catAx>
        <c:axId val="356503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6501712"/>
        <c:crosses val="autoZero"/>
        <c:auto val="1"/>
        <c:lblAlgn val="ctr"/>
        <c:lblOffset val="100"/>
        <c:noMultiLvlLbl val="0"/>
      </c:catAx>
      <c:valAx>
        <c:axId val="3565017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565032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itchFamily="34" charset="0"/>
        </a:defRPr>
      </a:pPr>
      <a:endParaRPr lang="es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Estudiantes según estrato socioeconómico USB Barranquilla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>
        <c:manualLayout>
          <c:layoutTarget val="inner"/>
          <c:xMode val="edge"/>
          <c:yMode val="edge"/>
          <c:x val="0.20444773583062253"/>
          <c:y val="0.20135665049872162"/>
          <c:w val="0.67761012529690556"/>
          <c:h val="0.60992269272497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'Institucional 2018-1'!$Q$34</c:f>
              <c:strCache>
                <c:ptCount val="1"/>
                <c:pt idx="0">
                  <c:v>Pregrado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'Institucional 2018-1'!$R$33:$W$33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'Institucional 2018-1'!$R$34:$W$34</c:f>
              <c:numCache>
                <c:formatCode>0.0%</c:formatCode>
                <c:ptCount val="6"/>
                <c:pt idx="0">
                  <c:v>0.33400000000000002</c:v>
                </c:pt>
                <c:pt idx="1">
                  <c:v>0.38200000000000001</c:v>
                </c:pt>
                <c:pt idx="2">
                  <c:v>0.20699999999999999</c:v>
                </c:pt>
                <c:pt idx="3">
                  <c:v>6.2E-2</c:v>
                </c:pt>
                <c:pt idx="4">
                  <c:v>1.0999999999999999E-2</c:v>
                </c:pt>
                <c:pt idx="5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6-BA44-9A58-C4430DC1ADC2}"/>
            </c:ext>
          </c:extLst>
        </c:ser>
        <c:ser>
          <c:idx val="1"/>
          <c:order val="1"/>
          <c:tx>
            <c:strRef>
              <c:f>'Institucional 2018-1'!$Q$35</c:f>
              <c:strCache>
                <c:ptCount val="1"/>
                <c:pt idx="0">
                  <c:v>Posgrado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'Institucional 2018-1'!$R$33:$W$33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'Institucional 2018-1'!$R$35:$W$35</c:f>
              <c:numCache>
                <c:formatCode>0.0%</c:formatCode>
                <c:ptCount val="6"/>
                <c:pt idx="0">
                  <c:v>9.2999999999999999E-2</c:v>
                </c:pt>
                <c:pt idx="1">
                  <c:v>0.29499999999999998</c:v>
                </c:pt>
                <c:pt idx="2">
                  <c:v>0.30399999999999999</c:v>
                </c:pt>
                <c:pt idx="3">
                  <c:v>0.214</c:v>
                </c:pt>
                <c:pt idx="4">
                  <c:v>7.4999999999999997E-2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6-BA44-9A58-C4430DC1AD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498968"/>
        <c:axId val="356504848"/>
      </c:barChart>
      <c:catAx>
        <c:axId val="356498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Estrato socioeconómico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356504848"/>
        <c:crosses val="autoZero"/>
        <c:auto val="1"/>
        <c:lblAlgn val="ctr"/>
        <c:lblOffset val="100"/>
        <c:noMultiLvlLbl val="0"/>
      </c:catAx>
      <c:valAx>
        <c:axId val="35650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estudiantes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35649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 sz="1400"/>
      </a:pPr>
      <a:endParaRPr lang="es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Estudiantes según estrato socioeconómico</a:t>
            </a:r>
          </a:p>
          <a:p>
            <a:pPr>
              <a:defRPr/>
            </a:pPr>
            <a:r>
              <a:rPr lang="en-US"/>
              <a:t>USB Cúcuta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>
        <c:manualLayout>
          <c:layoutTarget val="inner"/>
          <c:xMode val="edge"/>
          <c:yMode val="edge"/>
          <c:x val="0.20380545471926798"/>
          <c:y val="0.20135665049872162"/>
          <c:w val="0.67355367035105795"/>
          <c:h val="0.61309092142817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'Institucional 2018-1'!$Q$39</c:f>
              <c:strCache>
                <c:ptCount val="1"/>
                <c:pt idx="0">
                  <c:v>Pregrado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'Institucional 2018-1'!$R$38:$W$38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'Institucional 2018-1'!$R$39:$W$39</c:f>
              <c:numCache>
                <c:formatCode>0.0%</c:formatCode>
                <c:ptCount val="6"/>
                <c:pt idx="0">
                  <c:v>0.19857936998147005</c:v>
                </c:pt>
                <c:pt idx="1">
                  <c:v>0.48455836936380481</c:v>
                </c:pt>
                <c:pt idx="2">
                  <c:v>0.24212476837554045</c:v>
                </c:pt>
                <c:pt idx="3">
                  <c:v>6.6399011735639279E-2</c:v>
                </c:pt>
                <c:pt idx="4">
                  <c:v>6.7943174799258805E-3</c:v>
                </c:pt>
                <c:pt idx="5">
                  <c:v>1.5441630636195182E-3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4-D64A-82A6-75B6FCCA2D0F}"/>
            </c:ext>
          </c:extLst>
        </c:ser>
        <c:ser>
          <c:idx val="1"/>
          <c:order val="1"/>
          <c:tx>
            <c:strRef>
              <c:f>'Institucional 2018-1'!$Q$40</c:f>
              <c:strCache>
                <c:ptCount val="1"/>
                <c:pt idx="0">
                  <c:v>Posgrado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'Institucional 2018-1'!$R$38:$W$38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'Institucional 2018-1'!$R$40:$W$40</c:f>
              <c:numCache>
                <c:formatCode>0.0%</c:formatCode>
                <c:ptCount val="6"/>
                <c:pt idx="0">
                  <c:v>6.4516129032258063E-2</c:v>
                </c:pt>
                <c:pt idx="1">
                  <c:v>0.27419354838709675</c:v>
                </c:pt>
                <c:pt idx="2">
                  <c:v>0.35483870967741937</c:v>
                </c:pt>
                <c:pt idx="3">
                  <c:v>0.27419354838709675</c:v>
                </c:pt>
                <c:pt idx="4">
                  <c:v>3.2258064516129031E-2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4-D64A-82A6-75B6FCCA2D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500144"/>
        <c:axId val="356500536"/>
      </c:barChart>
      <c:catAx>
        <c:axId val="356500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Estrato socioeconómico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356500536"/>
        <c:crosses val="autoZero"/>
        <c:auto val="1"/>
        <c:lblAlgn val="ctr"/>
        <c:lblOffset val="100"/>
        <c:noMultiLvlLbl val="0"/>
      </c:catAx>
      <c:valAx>
        <c:axId val="35650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estudiantes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35650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solidFill>
        <a:srgbClr val="C0504D"/>
      </a:solidFill>
    </a:ln>
    <a:effectLst/>
  </c:spPr>
  <c:txPr>
    <a:bodyPr/>
    <a:lstStyle/>
    <a:p>
      <a:pPr>
        <a:defRPr sz="1400"/>
      </a:pPr>
      <a:endParaRPr lang="es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8T12:27:36.900" idx="3">
    <p:pos x="10" y="10"/>
    <p:text>El HPSC en este marco de referencia se sustenta en el equilibrio entre dos categorías: El lenguaje de la crítica (que analiza las diversas y complejas relaciones de poder, intereses, discursos, estructuras, tensiones y contradicciones que operan al interior y fuera de la IES y que provocan situaciones de injusticia, opresión y desigualdad) y el lenguaje de la posibilidad (que da confianza y abre ventanas a la mediación y a la acción humana para generar experiencias culturales alternativas y espacios encaminados a la transformación y emancipación social, pensando siempre en las poblaciones menos favorecidas y más vulnerables)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image" Target="../media/image12.png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7.png" /><Relationship Id="rId1" Type="http://schemas.openxmlformats.org/officeDocument/2006/relationships/image" Target="../media/image15.png" /><Relationship Id="rId6" Type="http://schemas.openxmlformats.org/officeDocument/2006/relationships/image" Target="../media/image16.png" /><Relationship Id="rId5" Type="http://schemas.openxmlformats.org/officeDocument/2006/relationships/image" Target="../media/image13.png" /><Relationship Id="rId4" Type="http://schemas.openxmlformats.org/officeDocument/2006/relationships/image" Target="../media/image14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F36E9-3B81-454D-A69B-DFC9A3F1655A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0EE4324-F783-41ED-8935-28AEDDE5BE7B}">
      <dgm:prSet custT="1"/>
      <dgm:spPr/>
      <dgm:t>
        <a:bodyPr/>
        <a:lstStyle/>
        <a:p>
          <a:r>
            <a:rPr lang="es-CO" sz="1200" dirty="0" err="1"/>
            <a:t>Nivelatorios</a:t>
          </a:r>
          <a:r>
            <a:rPr lang="es-CO" sz="1200" dirty="0"/>
            <a:t> (</a:t>
          </a:r>
          <a:r>
            <a:rPr lang="es-CO" sz="1200" dirty="0" err="1"/>
            <a:t>Math</a:t>
          </a:r>
          <a:r>
            <a:rPr lang="es-CO" sz="1200" dirty="0"/>
            <a:t>, Lectura, Inglés)</a:t>
          </a:r>
        </a:p>
      </dgm:t>
    </dgm:pt>
    <dgm:pt modelId="{118C4F04-E115-409A-B6BE-F11D3C3A3E8F}" type="parTrans" cxnId="{A002DAFD-CC84-4F79-A6AF-0E041F0A1A25}">
      <dgm:prSet/>
      <dgm:spPr/>
      <dgm:t>
        <a:bodyPr/>
        <a:lstStyle/>
        <a:p>
          <a:endParaRPr lang="es-CO" sz="1400"/>
        </a:p>
      </dgm:t>
    </dgm:pt>
    <dgm:pt modelId="{61101D8E-5C2B-4211-AB25-E65EC028B649}" type="sibTrans" cxnId="{A002DAFD-CC84-4F79-A6AF-0E041F0A1A25}">
      <dgm:prSet/>
      <dgm:spPr/>
      <dgm:t>
        <a:bodyPr/>
        <a:lstStyle/>
        <a:p>
          <a:endParaRPr lang="es-CO" sz="1400"/>
        </a:p>
      </dgm:t>
    </dgm:pt>
    <dgm:pt modelId="{4514873D-EFA4-4A6C-BEBC-F49E43977D4C}">
      <dgm:prSet custT="1"/>
      <dgm:spPr/>
      <dgm:t>
        <a:bodyPr/>
        <a:lstStyle/>
        <a:p>
          <a:r>
            <a:rPr lang="es-CO" sz="1400" b="1" dirty="0"/>
            <a:t>Éxito Académico</a:t>
          </a:r>
        </a:p>
      </dgm:t>
    </dgm:pt>
    <dgm:pt modelId="{D96C712F-3133-45D4-89DE-36183277100B}" type="parTrans" cxnId="{1D264444-4FB7-4A07-8712-EAA3F8C8F3FC}">
      <dgm:prSet/>
      <dgm:spPr/>
      <dgm:t>
        <a:bodyPr/>
        <a:lstStyle/>
        <a:p>
          <a:endParaRPr lang="es-CO" sz="1400"/>
        </a:p>
      </dgm:t>
    </dgm:pt>
    <dgm:pt modelId="{F5558501-00A3-4573-A1A7-46E279D09FBE}" type="sibTrans" cxnId="{1D264444-4FB7-4A07-8712-EAA3F8C8F3F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 sz="1400"/>
        </a:p>
      </dgm:t>
    </dgm:pt>
    <dgm:pt modelId="{2C0A9593-050E-4C9C-9BAB-BE6800E35AEC}">
      <dgm:prSet custT="1"/>
      <dgm:spPr/>
      <dgm:t>
        <a:bodyPr/>
        <a:lstStyle/>
        <a:p>
          <a:r>
            <a:rPr lang="es-CO" sz="1050" dirty="0"/>
            <a:t>Asesorías Académicas</a:t>
          </a:r>
        </a:p>
      </dgm:t>
    </dgm:pt>
    <dgm:pt modelId="{91479AEF-D1E9-41F9-8D69-5D21394EB5D0}" type="parTrans" cxnId="{C927E77B-58EA-49AD-89CC-C09DD85B0251}">
      <dgm:prSet/>
      <dgm:spPr/>
      <dgm:t>
        <a:bodyPr/>
        <a:lstStyle/>
        <a:p>
          <a:endParaRPr lang="es-CO" sz="1400"/>
        </a:p>
      </dgm:t>
    </dgm:pt>
    <dgm:pt modelId="{78AC9DE8-01DD-46DD-9A48-35F6356B8961}" type="sibTrans" cxnId="{C927E77B-58EA-49AD-89CC-C09DD85B0251}">
      <dgm:prSet/>
      <dgm:spPr/>
      <dgm:t>
        <a:bodyPr/>
        <a:lstStyle/>
        <a:p>
          <a:endParaRPr lang="es-CO" sz="1400"/>
        </a:p>
      </dgm:t>
    </dgm:pt>
    <dgm:pt modelId="{3B8DB60E-42D3-4AB5-B13D-802D15401922}">
      <dgm:prSet phldrT="[Texto]" custT="1"/>
      <dgm:spPr/>
      <dgm:t>
        <a:bodyPr/>
        <a:lstStyle/>
        <a:p>
          <a:r>
            <a:rPr lang="es-CO" sz="1200" dirty="0"/>
            <a:t>Inducción a la vida universitaria</a:t>
          </a:r>
        </a:p>
      </dgm:t>
    </dgm:pt>
    <dgm:pt modelId="{23AB8D74-F44A-46D6-8B30-7EA95148DB27}" type="parTrans" cxnId="{17953E02-9866-4519-ABEE-2F74F121E8AA}">
      <dgm:prSet/>
      <dgm:spPr/>
      <dgm:t>
        <a:bodyPr/>
        <a:lstStyle/>
        <a:p>
          <a:endParaRPr lang="es-CO" sz="1400"/>
        </a:p>
      </dgm:t>
    </dgm:pt>
    <dgm:pt modelId="{358D1867-72BE-4003-8281-5541E61D1ED7}" type="sibTrans" cxnId="{17953E02-9866-4519-ABEE-2F74F121E8AA}">
      <dgm:prSet/>
      <dgm:spPr/>
      <dgm:t>
        <a:bodyPr/>
        <a:lstStyle/>
        <a:p>
          <a:endParaRPr lang="es-CO" sz="1400"/>
        </a:p>
      </dgm:t>
    </dgm:pt>
    <dgm:pt modelId="{4AB37C4F-20FA-45E9-B265-E236BEA0E654}">
      <dgm:prSet custT="1"/>
      <dgm:spPr/>
      <dgm:t>
        <a:bodyPr/>
        <a:lstStyle/>
        <a:p>
          <a:r>
            <a:rPr lang="es-CO" sz="1400" b="1" dirty="0"/>
            <a:t>Orientación Socio Ocupacional</a:t>
          </a:r>
        </a:p>
      </dgm:t>
    </dgm:pt>
    <dgm:pt modelId="{269FC2F6-21F2-4496-ABBE-BEE44956795F}" type="parTrans" cxnId="{FC057B35-7FA6-41C3-A29F-726FA7990DA2}">
      <dgm:prSet/>
      <dgm:spPr/>
      <dgm:t>
        <a:bodyPr/>
        <a:lstStyle/>
        <a:p>
          <a:endParaRPr lang="es-CO" sz="1400"/>
        </a:p>
      </dgm:t>
    </dgm:pt>
    <dgm:pt modelId="{37908C4B-C07C-4BCE-BBB6-E9BD9BF2A923}" type="sibTrans" cxnId="{FC057B35-7FA6-41C3-A29F-726FA7990DA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 sz="1400"/>
        </a:p>
      </dgm:t>
    </dgm:pt>
    <dgm:pt modelId="{6A863ED4-0B12-4BE3-9DC8-62617A1A3E8B}">
      <dgm:prSet custT="1"/>
      <dgm:spPr/>
      <dgm:t>
        <a:bodyPr/>
        <a:lstStyle/>
        <a:p>
          <a:r>
            <a:rPr lang="es-CO" sz="1400" b="1" dirty="0"/>
            <a:t>Consejerías</a:t>
          </a:r>
        </a:p>
      </dgm:t>
    </dgm:pt>
    <dgm:pt modelId="{78C95C29-DDB2-4FBA-B8D8-BB7F0B33AFB5}" type="parTrans" cxnId="{BE44D75B-BEDA-4BAB-A275-0F78E63BF64D}">
      <dgm:prSet/>
      <dgm:spPr/>
      <dgm:t>
        <a:bodyPr/>
        <a:lstStyle/>
        <a:p>
          <a:endParaRPr lang="es-CO"/>
        </a:p>
      </dgm:t>
    </dgm:pt>
    <dgm:pt modelId="{4AFDCAB5-8A4A-40F8-A595-CC11352D3D14}" type="sibTrans" cxnId="{BE44D75B-BEDA-4BAB-A275-0F78E63BF64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79837A9-A918-4A3D-9345-9CF7DABC2584}">
      <dgm:prSet phldrT="[Texto]" custT="1"/>
      <dgm:spPr/>
      <dgm:t>
        <a:bodyPr/>
        <a:lstStyle/>
        <a:p>
          <a:r>
            <a:rPr lang="es-CO" sz="1200" b="1" dirty="0"/>
            <a:t>Caracterización estudiantil</a:t>
          </a:r>
        </a:p>
      </dgm:t>
    </dgm:pt>
    <dgm:pt modelId="{3F84A20E-75B0-4C9D-9B9F-922FD79C64B1}" type="parTrans" cxnId="{A4F034D8-FACE-495E-B9C7-0919352D7C4E}">
      <dgm:prSet/>
      <dgm:spPr/>
      <dgm:t>
        <a:bodyPr/>
        <a:lstStyle/>
        <a:p>
          <a:endParaRPr lang="es-CO"/>
        </a:p>
      </dgm:t>
    </dgm:pt>
    <dgm:pt modelId="{46A5A3E2-B066-4C7E-972A-C73F5F38929D}" type="sibTrans" cxnId="{A4F034D8-FACE-495E-B9C7-0919352D7C4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C0C3837-7DCF-45BC-AAFF-1E623FFF0D3E}">
      <dgm:prSet custT="1"/>
      <dgm:spPr/>
      <dgm:t>
        <a:bodyPr/>
        <a:lstStyle/>
        <a:p>
          <a:r>
            <a:rPr lang="es-CO" sz="1050" dirty="0"/>
            <a:t>Monitoria: Grupos de estudio</a:t>
          </a:r>
        </a:p>
      </dgm:t>
    </dgm:pt>
    <dgm:pt modelId="{8B76A7E1-0121-4F31-B103-52E1C6FA5947}" type="parTrans" cxnId="{4A5299FE-6E61-49F1-B36D-6C5D8650B4C8}">
      <dgm:prSet/>
      <dgm:spPr/>
      <dgm:t>
        <a:bodyPr/>
        <a:lstStyle/>
        <a:p>
          <a:endParaRPr lang="es-CO"/>
        </a:p>
      </dgm:t>
    </dgm:pt>
    <dgm:pt modelId="{D338D254-8558-4E88-887A-F0F11E037C60}" type="sibTrans" cxnId="{4A5299FE-6E61-49F1-B36D-6C5D8650B4C8}">
      <dgm:prSet/>
      <dgm:spPr/>
      <dgm:t>
        <a:bodyPr/>
        <a:lstStyle/>
        <a:p>
          <a:endParaRPr lang="es-CO"/>
        </a:p>
      </dgm:t>
    </dgm:pt>
    <dgm:pt modelId="{FDA3250C-5EE6-4261-A889-31FF4274DEF2}">
      <dgm:prSet phldrT="[Texto]" custT="1"/>
      <dgm:spPr/>
      <dgm:t>
        <a:bodyPr/>
        <a:lstStyle/>
        <a:p>
          <a:r>
            <a:rPr lang="es-CO" sz="1050" dirty="0"/>
            <a:t>Diplomado Saber Pro</a:t>
          </a:r>
        </a:p>
      </dgm:t>
    </dgm:pt>
    <dgm:pt modelId="{FC6A3D69-F46F-4C32-B7A1-AE8E92C45A42}" type="parTrans" cxnId="{A7580AED-2E25-46BA-8612-19E2DB506FC3}">
      <dgm:prSet/>
      <dgm:spPr/>
      <dgm:t>
        <a:bodyPr/>
        <a:lstStyle/>
        <a:p>
          <a:endParaRPr lang="es-CO"/>
        </a:p>
      </dgm:t>
    </dgm:pt>
    <dgm:pt modelId="{FEBF2F09-1743-4E48-82D0-F13F3DC8565B}" type="sibTrans" cxnId="{A7580AED-2E25-46BA-8612-19E2DB506FC3}">
      <dgm:prSet/>
      <dgm:spPr/>
      <dgm:t>
        <a:bodyPr/>
        <a:lstStyle/>
        <a:p>
          <a:endParaRPr lang="es-CO"/>
        </a:p>
      </dgm:t>
    </dgm:pt>
    <dgm:pt modelId="{1ECB43A1-1C5E-44D4-A2C3-D5C30132B516}">
      <dgm:prSet custT="1"/>
      <dgm:spPr/>
      <dgm:t>
        <a:bodyPr/>
        <a:lstStyle/>
        <a:p>
          <a:r>
            <a:rPr lang="es-CO" sz="1200" dirty="0"/>
            <a:t>Financiera</a:t>
          </a:r>
        </a:p>
      </dgm:t>
    </dgm:pt>
    <dgm:pt modelId="{696143F6-67D1-441C-97A1-DC5E491683EB}" type="sibTrans" cxnId="{447F55DE-EF53-4042-AB72-2BCB907C1A4D}">
      <dgm:prSet/>
      <dgm:spPr/>
      <dgm:t>
        <a:bodyPr/>
        <a:lstStyle/>
        <a:p>
          <a:endParaRPr lang="es-CO" sz="1400"/>
        </a:p>
      </dgm:t>
    </dgm:pt>
    <dgm:pt modelId="{2B73D3E6-7609-4C31-A17F-27A1ACA01DFD}" type="parTrans" cxnId="{447F55DE-EF53-4042-AB72-2BCB907C1A4D}">
      <dgm:prSet/>
      <dgm:spPr/>
      <dgm:t>
        <a:bodyPr/>
        <a:lstStyle/>
        <a:p>
          <a:endParaRPr lang="es-CO" sz="1400"/>
        </a:p>
      </dgm:t>
    </dgm:pt>
    <dgm:pt modelId="{222DB458-2202-4A8A-8945-3CF55E211080}">
      <dgm:prSet custT="1"/>
      <dgm:spPr/>
      <dgm:t>
        <a:bodyPr/>
        <a:lstStyle/>
        <a:p>
          <a:r>
            <a:rPr lang="es-CO" sz="1200" dirty="0"/>
            <a:t>Académicas</a:t>
          </a:r>
        </a:p>
      </dgm:t>
    </dgm:pt>
    <dgm:pt modelId="{F6838546-2BC5-4B67-A875-AB3493C019B7}" type="parTrans" cxnId="{63A9B20B-D8D5-469A-BC71-CE410908BD29}">
      <dgm:prSet/>
      <dgm:spPr/>
      <dgm:t>
        <a:bodyPr/>
        <a:lstStyle/>
        <a:p>
          <a:endParaRPr lang="es-CO"/>
        </a:p>
      </dgm:t>
    </dgm:pt>
    <dgm:pt modelId="{29E41A40-8B71-42E9-83C5-48B3B9735DF5}" type="sibTrans" cxnId="{63A9B20B-D8D5-469A-BC71-CE410908BD29}">
      <dgm:prSet/>
      <dgm:spPr/>
      <dgm:t>
        <a:bodyPr/>
        <a:lstStyle/>
        <a:p>
          <a:endParaRPr lang="es-CO"/>
        </a:p>
      </dgm:t>
    </dgm:pt>
    <dgm:pt modelId="{62FC9A1C-8579-450F-9DB2-658C800BE331}">
      <dgm:prSet custT="1"/>
      <dgm:spPr/>
      <dgm:t>
        <a:bodyPr/>
        <a:lstStyle/>
        <a:p>
          <a:r>
            <a:rPr lang="es-CO" sz="1200" dirty="0"/>
            <a:t>Psicológicas</a:t>
          </a:r>
        </a:p>
      </dgm:t>
    </dgm:pt>
    <dgm:pt modelId="{6BEAEA1E-531D-450F-A770-2F3D301F423C}" type="parTrans" cxnId="{7C453668-4AB1-44F2-95D5-281A358842BB}">
      <dgm:prSet/>
      <dgm:spPr/>
      <dgm:t>
        <a:bodyPr/>
        <a:lstStyle/>
        <a:p>
          <a:endParaRPr lang="es-CO"/>
        </a:p>
      </dgm:t>
    </dgm:pt>
    <dgm:pt modelId="{E89BAA45-CCD4-490B-9749-0525F6A22D92}" type="sibTrans" cxnId="{7C453668-4AB1-44F2-95D5-281A358842BB}">
      <dgm:prSet/>
      <dgm:spPr/>
      <dgm:t>
        <a:bodyPr/>
        <a:lstStyle/>
        <a:p>
          <a:endParaRPr lang="es-CO"/>
        </a:p>
      </dgm:t>
    </dgm:pt>
    <dgm:pt modelId="{9223B64E-88F9-4F40-919B-1643F0D3F9DC}">
      <dgm:prSet custT="1"/>
      <dgm:spPr/>
      <dgm:t>
        <a:bodyPr/>
        <a:lstStyle/>
        <a:p>
          <a:r>
            <a:rPr lang="es-CO" sz="1400" b="1" dirty="0"/>
            <a:t>Escuela del Padre Bolivariano</a:t>
          </a:r>
        </a:p>
      </dgm:t>
    </dgm:pt>
    <dgm:pt modelId="{285B6459-7F7A-4645-BFF4-5F833D7A0C0D}" type="parTrans" cxnId="{9A30B6C0-700D-4D1C-A199-931276EBBECF}">
      <dgm:prSet/>
      <dgm:spPr/>
      <dgm:t>
        <a:bodyPr/>
        <a:lstStyle/>
        <a:p>
          <a:endParaRPr lang="es-CO"/>
        </a:p>
      </dgm:t>
    </dgm:pt>
    <dgm:pt modelId="{51ADB9DA-D732-4526-AFEA-D2F41ED581D5}" type="sibTrans" cxnId="{9A30B6C0-700D-4D1C-A199-931276EBBECF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81B33FD-AF34-47A8-A6F4-101060768174}">
      <dgm:prSet custT="1"/>
      <dgm:spPr/>
      <dgm:t>
        <a:bodyPr/>
        <a:lstStyle/>
        <a:p>
          <a:endParaRPr lang="es-CO" sz="1400" dirty="0"/>
        </a:p>
      </dgm:t>
    </dgm:pt>
    <dgm:pt modelId="{E075CD4D-71B3-48DF-BE35-2205F3F0BDA7}" type="parTrans" cxnId="{B4E8E1F7-944E-43D5-98E4-2930DE0876CB}">
      <dgm:prSet/>
      <dgm:spPr/>
      <dgm:t>
        <a:bodyPr/>
        <a:lstStyle/>
        <a:p>
          <a:endParaRPr lang="es-CO"/>
        </a:p>
      </dgm:t>
    </dgm:pt>
    <dgm:pt modelId="{DAF894B9-4291-4FF8-BB3F-694A8D0DD10E}" type="sibTrans" cxnId="{B4E8E1F7-944E-43D5-98E4-2930DE0876CB}">
      <dgm:prSet/>
      <dgm:spPr/>
      <dgm:t>
        <a:bodyPr/>
        <a:lstStyle/>
        <a:p>
          <a:endParaRPr lang="es-CO"/>
        </a:p>
      </dgm:t>
    </dgm:pt>
    <dgm:pt modelId="{EC64D1D8-E7B4-40CB-8E22-31D93A27D0FA}">
      <dgm:prSet custT="1"/>
      <dgm:spPr/>
      <dgm:t>
        <a:bodyPr/>
        <a:lstStyle/>
        <a:p>
          <a:endParaRPr lang="es-CO" sz="1400" dirty="0"/>
        </a:p>
      </dgm:t>
    </dgm:pt>
    <dgm:pt modelId="{65D14998-158C-4741-84EB-822FC4D6FA60}" type="parTrans" cxnId="{885C9655-905A-44A1-BC8A-B62CDF99300B}">
      <dgm:prSet/>
      <dgm:spPr/>
      <dgm:t>
        <a:bodyPr/>
        <a:lstStyle/>
        <a:p>
          <a:endParaRPr lang="es-CO"/>
        </a:p>
      </dgm:t>
    </dgm:pt>
    <dgm:pt modelId="{57B3B640-C989-4906-856F-7414A63FDD7D}" type="sibTrans" cxnId="{885C9655-905A-44A1-BC8A-B62CDF99300B}">
      <dgm:prSet/>
      <dgm:spPr/>
      <dgm:t>
        <a:bodyPr/>
        <a:lstStyle/>
        <a:p>
          <a:endParaRPr lang="es-CO"/>
        </a:p>
      </dgm:t>
    </dgm:pt>
    <dgm:pt modelId="{149453CD-5F64-43F0-8DCF-C69612E617E9}">
      <dgm:prSet custT="1"/>
      <dgm:spPr/>
      <dgm:t>
        <a:bodyPr/>
        <a:lstStyle/>
        <a:p>
          <a:r>
            <a:rPr lang="es-CO" sz="1050" dirty="0"/>
            <a:t>Tutorías (Apoyo en la carrera)</a:t>
          </a:r>
        </a:p>
      </dgm:t>
    </dgm:pt>
    <dgm:pt modelId="{7C5BA2E8-9B4F-458F-8FBE-B4E2AE40D5B3}" type="parTrans" cxnId="{CE521FAB-3AEC-4428-92A3-D82F43F5C9C0}">
      <dgm:prSet/>
      <dgm:spPr/>
      <dgm:t>
        <a:bodyPr/>
        <a:lstStyle/>
        <a:p>
          <a:endParaRPr lang="es-CO"/>
        </a:p>
      </dgm:t>
    </dgm:pt>
    <dgm:pt modelId="{EC91C41E-1553-4A7F-B40B-A24E5B6FC254}" type="sibTrans" cxnId="{CE521FAB-3AEC-4428-92A3-D82F43F5C9C0}">
      <dgm:prSet/>
      <dgm:spPr/>
      <dgm:t>
        <a:bodyPr/>
        <a:lstStyle/>
        <a:p>
          <a:endParaRPr lang="es-CO"/>
        </a:p>
      </dgm:t>
    </dgm:pt>
    <dgm:pt modelId="{63720EE4-0C55-4474-BF66-F30374D6ACBC}">
      <dgm:prSet custT="1"/>
      <dgm:spPr/>
      <dgm:t>
        <a:bodyPr/>
        <a:lstStyle/>
        <a:p>
          <a:endParaRPr lang="es-CO" sz="1200" dirty="0"/>
        </a:p>
      </dgm:t>
    </dgm:pt>
    <dgm:pt modelId="{96BD1E98-F6B7-450D-B60D-BB77DA497472}" type="parTrans" cxnId="{3C7BB5A8-7B61-4957-B7C6-B303DCEBFCD3}">
      <dgm:prSet/>
      <dgm:spPr/>
      <dgm:t>
        <a:bodyPr/>
        <a:lstStyle/>
        <a:p>
          <a:endParaRPr lang="es-CO"/>
        </a:p>
      </dgm:t>
    </dgm:pt>
    <dgm:pt modelId="{17DB4FF7-A6A5-404C-93F8-7BD99884E3C3}" type="sibTrans" cxnId="{3C7BB5A8-7B61-4957-B7C6-B303DCEBFCD3}">
      <dgm:prSet/>
      <dgm:spPr/>
      <dgm:t>
        <a:bodyPr/>
        <a:lstStyle/>
        <a:p>
          <a:endParaRPr lang="es-CO"/>
        </a:p>
      </dgm:t>
    </dgm:pt>
    <dgm:pt modelId="{A4A96323-9AE2-446D-A1DD-43A0DD7C3177}">
      <dgm:prSet custT="1"/>
      <dgm:spPr/>
      <dgm:t>
        <a:bodyPr/>
        <a:lstStyle/>
        <a:p>
          <a:r>
            <a:rPr lang="es-CO" sz="1200" dirty="0"/>
            <a:t>Promoción y Prevención Salud</a:t>
          </a:r>
        </a:p>
      </dgm:t>
    </dgm:pt>
    <dgm:pt modelId="{F2E49C0A-7A1B-48F9-9847-90DE24C5ECC9}" type="parTrans" cxnId="{59D364AA-DF98-488C-9049-6F6A443C71E2}">
      <dgm:prSet/>
      <dgm:spPr/>
      <dgm:t>
        <a:bodyPr/>
        <a:lstStyle/>
        <a:p>
          <a:endParaRPr lang="es-CO"/>
        </a:p>
      </dgm:t>
    </dgm:pt>
    <dgm:pt modelId="{A15FC90F-E0D3-4D04-AD6E-D42AA66A48B4}" type="sibTrans" cxnId="{59D364AA-DF98-488C-9049-6F6A443C71E2}">
      <dgm:prSet/>
      <dgm:spPr/>
      <dgm:t>
        <a:bodyPr/>
        <a:lstStyle/>
        <a:p>
          <a:endParaRPr lang="es-CO"/>
        </a:p>
      </dgm:t>
    </dgm:pt>
    <dgm:pt modelId="{BB920257-DD3A-4FB4-8DF9-03C86A9F273C}">
      <dgm:prSet custT="1"/>
      <dgm:spPr/>
      <dgm:t>
        <a:bodyPr/>
        <a:lstStyle/>
        <a:p>
          <a:r>
            <a:rPr lang="es-CO" sz="1200" dirty="0"/>
            <a:t>Cultura y deporte</a:t>
          </a:r>
        </a:p>
      </dgm:t>
    </dgm:pt>
    <dgm:pt modelId="{5D6F493D-1F08-4021-85A5-C4553579CCFE}" type="parTrans" cxnId="{2AB3E5B1-D01A-4554-BDD0-7812D582220E}">
      <dgm:prSet/>
      <dgm:spPr/>
      <dgm:t>
        <a:bodyPr/>
        <a:lstStyle/>
        <a:p>
          <a:endParaRPr lang="es-CO"/>
        </a:p>
      </dgm:t>
    </dgm:pt>
    <dgm:pt modelId="{3ABE2108-50C1-452D-AF06-55F2797F646C}" type="sibTrans" cxnId="{2AB3E5B1-D01A-4554-BDD0-7812D582220E}">
      <dgm:prSet/>
      <dgm:spPr/>
      <dgm:t>
        <a:bodyPr/>
        <a:lstStyle/>
        <a:p>
          <a:endParaRPr lang="es-CO"/>
        </a:p>
      </dgm:t>
    </dgm:pt>
    <dgm:pt modelId="{2C2745FE-6F80-4266-9E59-F7B78B39A272}">
      <dgm:prSet custT="1"/>
      <dgm:spPr/>
      <dgm:t>
        <a:bodyPr/>
        <a:lstStyle/>
        <a:p>
          <a:r>
            <a:rPr lang="es-CO" sz="1200" dirty="0"/>
            <a:t>Coaching</a:t>
          </a:r>
        </a:p>
      </dgm:t>
    </dgm:pt>
    <dgm:pt modelId="{C2551955-D65D-4FA2-B3D9-C28F1D3E1927}" type="parTrans" cxnId="{E33D04F0-9FC2-4B3B-91CC-428472BA5922}">
      <dgm:prSet/>
      <dgm:spPr/>
      <dgm:t>
        <a:bodyPr/>
        <a:lstStyle/>
        <a:p>
          <a:endParaRPr lang="es-CO"/>
        </a:p>
      </dgm:t>
    </dgm:pt>
    <dgm:pt modelId="{5732FAA4-0D8E-45BA-A520-CB2B40DC7F9C}" type="sibTrans" cxnId="{E33D04F0-9FC2-4B3B-91CC-428472BA5922}">
      <dgm:prSet/>
      <dgm:spPr/>
      <dgm:t>
        <a:bodyPr/>
        <a:lstStyle/>
        <a:p>
          <a:endParaRPr lang="es-CO"/>
        </a:p>
      </dgm:t>
    </dgm:pt>
    <dgm:pt modelId="{00663586-3C5C-408A-A66C-2F9C0C9F6DC8}">
      <dgm:prSet phldrT="[Texto]" custT="1"/>
      <dgm:spPr/>
      <dgm:t>
        <a:bodyPr/>
        <a:lstStyle/>
        <a:p>
          <a:r>
            <a:rPr lang="es-CO" sz="1400" b="1" dirty="0">
              <a:solidFill>
                <a:srgbClr val="00B050"/>
              </a:solidFill>
            </a:rPr>
            <a:t>Adaptación a IES</a:t>
          </a:r>
          <a:endParaRPr lang="es-CO" sz="1200" b="1" dirty="0">
            <a:solidFill>
              <a:srgbClr val="00B050"/>
            </a:solidFill>
          </a:endParaRPr>
        </a:p>
      </dgm:t>
    </dgm:pt>
    <dgm:pt modelId="{C396B3AB-AF81-4FB1-AED0-7F655A61A63B}" type="parTrans" cxnId="{789E899A-418C-43EF-98A4-52994414394F}">
      <dgm:prSet/>
      <dgm:spPr/>
      <dgm:t>
        <a:bodyPr/>
        <a:lstStyle/>
        <a:p>
          <a:endParaRPr lang="es-CO"/>
        </a:p>
      </dgm:t>
    </dgm:pt>
    <dgm:pt modelId="{E2327F8D-A0BB-4FE7-A555-2447EFEEB22A}" type="sibTrans" cxnId="{789E899A-418C-43EF-98A4-52994414394F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F08BAE4-1BCA-47FB-883A-0CCD88A7CD16}">
      <dgm:prSet custT="1"/>
      <dgm:spPr/>
      <dgm:t>
        <a:bodyPr/>
        <a:lstStyle/>
        <a:p>
          <a:r>
            <a:rPr lang="es-CO" sz="1050" dirty="0"/>
            <a:t>Seguimiento y acompañamiento</a:t>
          </a:r>
        </a:p>
      </dgm:t>
    </dgm:pt>
    <dgm:pt modelId="{57C5208E-0506-428F-8D49-C0A5CC1913C6}" type="parTrans" cxnId="{EC2833FA-2AC4-422E-A367-2051A1A21257}">
      <dgm:prSet/>
      <dgm:spPr/>
      <dgm:t>
        <a:bodyPr/>
        <a:lstStyle/>
        <a:p>
          <a:endParaRPr lang="es-CO"/>
        </a:p>
      </dgm:t>
    </dgm:pt>
    <dgm:pt modelId="{A571E43C-CF16-4AF9-A438-40989E9715DA}" type="sibTrans" cxnId="{EC2833FA-2AC4-422E-A367-2051A1A21257}">
      <dgm:prSet/>
      <dgm:spPr/>
      <dgm:t>
        <a:bodyPr/>
        <a:lstStyle/>
        <a:p>
          <a:endParaRPr lang="es-CO"/>
        </a:p>
      </dgm:t>
    </dgm:pt>
    <dgm:pt modelId="{09A8BB75-9EE3-4644-896B-AB702BA72FBC}" type="pres">
      <dgm:prSet presAssocID="{7F2F36E9-3B81-454D-A69B-DFC9A3F1655A}" presName="Name0" presStyleCnt="0">
        <dgm:presLayoutVars>
          <dgm:chMax val="7"/>
          <dgm:chPref val="7"/>
          <dgm:dir/>
        </dgm:presLayoutVars>
      </dgm:prSet>
      <dgm:spPr/>
    </dgm:pt>
    <dgm:pt modelId="{3F5FE025-1028-4E9D-A5C7-8C85FD7EBB24}" type="pres">
      <dgm:prSet presAssocID="{7F2F36E9-3B81-454D-A69B-DFC9A3F1655A}" presName="dot1" presStyleLbl="alignNode1" presStyleIdx="0" presStyleCnt="17"/>
      <dgm:spPr/>
    </dgm:pt>
    <dgm:pt modelId="{F140C0F9-83FF-4EF0-BE7E-5E0B703C1430}" type="pres">
      <dgm:prSet presAssocID="{7F2F36E9-3B81-454D-A69B-DFC9A3F1655A}" presName="dot2" presStyleLbl="alignNode1" presStyleIdx="1" presStyleCnt="17"/>
      <dgm:spPr/>
    </dgm:pt>
    <dgm:pt modelId="{8D424BB8-C367-4FAF-96CE-8FB436CC8859}" type="pres">
      <dgm:prSet presAssocID="{7F2F36E9-3B81-454D-A69B-DFC9A3F1655A}" presName="dot3" presStyleLbl="alignNode1" presStyleIdx="2" presStyleCnt="17"/>
      <dgm:spPr/>
    </dgm:pt>
    <dgm:pt modelId="{8520468F-17D7-4D79-ACD2-DB80F662AFC9}" type="pres">
      <dgm:prSet presAssocID="{7F2F36E9-3B81-454D-A69B-DFC9A3F1655A}" presName="dot4" presStyleLbl="alignNode1" presStyleIdx="3" presStyleCnt="17"/>
      <dgm:spPr/>
    </dgm:pt>
    <dgm:pt modelId="{F6BD57B1-EA25-476A-9EBB-D75AFDB9EE4B}" type="pres">
      <dgm:prSet presAssocID="{7F2F36E9-3B81-454D-A69B-DFC9A3F1655A}" presName="dot5" presStyleLbl="alignNode1" presStyleIdx="4" presStyleCnt="17"/>
      <dgm:spPr/>
    </dgm:pt>
    <dgm:pt modelId="{0850126D-55CE-4BBF-94B3-CB30042AB46C}" type="pres">
      <dgm:prSet presAssocID="{7F2F36E9-3B81-454D-A69B-DFC9A3F1655A}" presName="dot6" presStyleLbl="alignNode1" presStyleIdx="5" presStyleCnt="17"/>
      <dgm:spPr/>
    </dgm:pt>
    <dgm:pt modelId="{9DED8EA6-31B9-4800-A78D-D85EA785333B}" type="pres">
      <dgm:prSet presAssocID="{7F2F36E9-3B81-454D-A69B-DFC9A3F1655A}" presName="dot7" presStyleLbl="alignNode1" presStyleIdx="6" presStyleCnt="17"/>
      <dgm:spPr/>
    </dgm:pt>
    <dgm:pt modelId="{AA724C27-535B-4F65-BD9A-35CE05BEC51A}" type="pres">
      <dgm:prSet presAssocID="{7F2F36E9-3B81-454D-A69B-DFC9A3F1655A}" presName="dot8" presStyleLbl="alignNode1" presStyleIdx="7" presStyleCnt="17"/>
      <dgm:spPr/>
    </dgm:pt>
    <dgm:pt modelId="{F2CA4261-6838-4683-B8EA-C9A4060CFBFD}" type="pres">
      <dgm:prSet presAssocID="{7F2F36E9-3B81-454D-A69B-DFC9A3F1655A}" presName="dot9" presStyleLbl="alignNode1" presStyleIdx="8" presStyleCnt="17"/>
      <dgm:spPr/>
    </dgm:pt>
    <dgm:pt modelId="{87CF473B-BE81-453D-A1E2-B017D01EE172}" type="pres">
      <dgm:prSet presAssocID="{7F2F36E9-3B81-454D-A69B-DFC9A3F1655A}" presName="dot10" presStyleLbl="alignNode1" presStyleIdx="9" presStyleCnt="17"/>
      <dgm:spPr/>
    </dgm:pt>
    <dgm:pt modelId="{C88BA98F-AA1B-44D9-B19C-056C392983CA}" type="pres">
      <dgm:prSet presAssocID="{7F2F36E9-3B81-454D-A69B-DFC9A3F1655A}" presName="dotArrow1" presStyleLbl="alignNode1" presStyleIdx="10" presStyleCnt="17"/>
      <dgm:spPr/>
    </dgm:pt>
    <dgm:pt modelId="{C2D7A56B-2DCB-47FA-A73E-7E13F942A789}" type="pres">
      <dgm:prSet presAssocID="{7F2F36E9-3B81-454D-A69B-DFC9A3F1655A}" presName="dotArrow2" presStyleLbl="alignNode1" presStyleIdx="11" presStyleCnt="17"/>
      <dgm:spPr/>
    </dgm:pt>
    <dgm:pt modelId="{6D0C3D67-325F-4D94-8D27-FA6F7FE786FB}" type="pres">
      <dgm:prSet presAssocID="{7F2F36E9-3B81-454D-A69B-DFC9A3F1655A}" presName="dotArrow3" presStyleLbl="alignNode1" presStyleIdx="12" presStyleCnt="17"/>
      <dgm:spPr/>
    </dgm:pt>
    <dgm:pt modelId="{FA7B9D8C-4876-4E8E-85DC-CAA6700C3AB8}" type="pres">
      <dgm:prSet presAssocID="{7F2F36E9-3B81-454D-A69B-DFC9A3F1655A}" presName="dotArrow4" presStyleLbl="alignNode1" presStyleIdx="13" presStyleCnt="17"/>
      <dgm:spPr/>
    </dgm:pt>
    <dgm:pt modelId="{8B0EE538-A88F-44B4-94C5-D8A9EBF4BBB6}" type="pres">
      <dgm:prSet presAssocID="{7F2F36E9-3B81-454D-A69B-DFC9A3F1655A}" presName="dotArrow5" presStyleLbl="alignNode1" presStyleIdx="14" presStyleCnt="17"/>
      <dgm:spPr/>
    </dgm:pt>
    <dgm:pt modelId="{BBD543C5-08AA-4431-A781-1C27B5CF4090}" type="pres">
      <dgm:prSet presAssocID="{7F2F36E9-3B81-454D-A69B-DFC9A3F1655A}" presName="dotArrow6" presStyleLbl="alignNode1" presStyleIdx="15" presStyleCnt="17"/>
      <dgm:spPr/>
    </dgm:pt>
    <dgm:pt modelId="{03146477-668E-44FC-A74A-1DC34BCDDA54}" type="pres">
      <dgm:prSet presAssocID="{7F2F36E9-3B81-454D-A69B-DFC9A3F1655A}" presName="dotArrow7" presStyleLbl="alignNode1" presStyleIdx="16" presStyleCnt="17"/>
      <dgm:spPr/>
    </dgm:pt>
    <dgm:pt modelId="{9FF75BD1-15C2-4A17-832E-2C2CD8932670}" type="pres">
      <dgm:prSet presAssocID="{779837A9-A918-4A3D-9345-9CF7DABC2584}" presName="parTx1" presStyleLbl="node1" presStyleIdx="0" presStyleCnt="6"/>
      <dgm:spPr/>
    </dgm:pt>
    <dgm:pt modelId="{31CC8041-EAE9-4337-BC90-4BA1912FF2DC}" type="pres">
      <dgm:prSet presAssocID="{46A5A3E2-B066-4C7E-972A-C73F5F38929D}" presName="picture1" presStyleCnt="0"/>
      <dgm:spPr/>
    </dgm:pt>
    <dgm:pt modelId="{5E6B6AA7-7BE4-4B55-8331-7BFDB6F9F349}" type="pres">
      <dgm:prSet presAssocID="{46A5A3E2-B066-4C7E-972A-C73F5F38929D}" presName="imageRepeatNode" presStyleLbl="fgImgPlace1" presStyleIdx="0" presStyleCnt="6"/>
      <dgm:spPr/>
    </dgm:pt>
    <dgm:pt modelId="{CECE040C-0A75-41C4-B1C7-12F67C522611}" type="pres">
      <dgm:prSet presAssocID="{00663586-3C5C-408A-A66C-2F9C0C9F6DC8}" presName="parTx2" presStyleLbl="node1" presStyleIdx="1" presStyleCnt="6"/>
      <dgm:spPr/>
    </dgm:pt>
    <dgm:pt modelId="{C65814FC-DEEF-45E3-837D-A33DEF6E88D0}" type="pres">
      <dgm:prSet presAssocID="{00663586-3C5C-408A-A66C-2F9C0C9F6DC8}" presName="desTx2" presStyleLbl="revTx" presStyleIdx="0" presStyleCnt="4">
        <dgm:presLayoutVars>
          <dgm:bulletEnabled val="1"/>
        </dgm:presLayoutVars>
      </dgm:prSet>
      <dgm:spPr/>
    </dgm:pt>
    <dgm:pt modelId="{DE0CDB5E-1BC3-4EF5-AFEA-11EF7A446EC5}" type="pres">
      <dgm:prSet presAssocID="{E2327F8D-A0BB-4FE7-A555-2447EFEEB22A}" presName="picture2" presStyleCnt="0"/>
      <dgm:spPr/>
    </dgm:pt>
    <dgm:pt modelId="{0B468920-7868-4027-AAA3-560B017DDE91}" type="pres">
      <dgm:prSet presAssocID="{E2327F8D-A0BB-4FE7-A555-2447EFEEB22A}" presName="imageRepeatNode" presStyleLbl="fgImgPlace1" presStyleIdx="1" presStyleCnt="6"/>
      <dgm:spPr/>
    </dgm:pt>
    <dgm:pt modelId="{B2632C99-F029-4E8A-B3F0-71239E9994D3}" type="pres">
      <dgm:prSet presAssocID="{4514873D-EFA4-4A6C-BEBC-F49E43977D4C}" presName="parTx3" presStyleLbl="node1" presStyleIdx="2" presStyleCnt="6"/>
      <dgm:spPr/>
    </dgm:pt>
    <dgm:pt modelId="{2248B77F-C2DC-4A13-920F-6D79E27871F9}" type="pres">
      <dgm:prSet presAssocID="{4514873D-EFA4-4A6C-BEBC-F49E43977D4C}" presName="desTx3" presStyleLbl="revTx" presStyleIdx="1" presStyleCnt="4" custScaleX="131165" custLinFactNeighborX="13528" custLinFactNeighborY="-22199">
        <dgm:presLayoutVars>
          <dgm:bulletEnabled val="1"/>
        </dgm:presLayoutVars>
      </dgm:prSet>
      <dgm:spPr/>
    </dgm:pt>
    <dgm:pt modelId="{6E2876A4-B10E-4405-8D9D-EBA61587E623}" type="pres">
      <dgm:prSet presAssocID="{F5558501-00A3-4573-A1A7-46E279D09FBE}" presName="picture3" presStyleCnt="0"/>
      <dgm:spPr/>
    </dgm:pt>
    <dgm:pt modelId="{927F2717-5FA3-4C22-B9DA-E67D5BA502CA}" type="pres">
      <dgm:prSet presAssocID="{F5558501-00A3-4573-A1A7-46E279D09FBE}" presName="imageRepeatNode" presStyleLbl="fgImgPlace1" presStyleIdx="2" presStyleCnt="6"/>
      <dgm:spPr/>
    </dgm:pt>
    <dgm:pt modelId="{A28EC647-DEC9-4443-B82E-0B8F81E128BC}" type="pres">
      <dgm:prSet presAssocID="{6A863ED4-0B12-4BE3-9DC8-62617A1A3E8B}" presName="parTx4" presStyleLbl="node1" presStyleIdx="3" presStyleCnt="6"/>
      <dgm:spPr/>
    </dgm:pt>
    <dgm:pt modelId="{5F53F7A5-96F2-4D25-9DFC-A52B43B08D1A}" type="pres">
      <dgm:prSet presAssocID="{6A863ED4-0B12-4BE3-9DC8-62617A1A3E8B}" presName="desTx4" presStyleLbl="revTx" presStyleIdx="2" presStyleCnt="4" custLinFactNeighborY="-24971">
        <dgm:presLayoutVars>
          <dgm:bulletEnabled val="1"/>
        </dgm:presLayoutVars>
      </dgm:prSet>
      <dgm:spPr/>
    </dgm:pt>
    <dgm:pt modelId="{56E3A856-2685-4273-96EA-C1B506394FAF}" type="pres">
      <dgm:prSet presAssocID="{4AFDCAB5-8A4A-40F8-A595-CC11352D3D14}" presName="picture4" presStyleCnt="0"/>
      <dgm:spPr/>
    </dgm:pt>
    <dgm:pt modelId="{D8544643-DC54-4DC8-A892-D740ECAA97F2}" type="pres">
      <dgm:prSet presAssocID="{4AFDCAB5-8A4A-40F8-A595-CC11352D3D14}" presName="imageRepeatNode" presStyleLbl="fgImgPlace1" presStyleIdx="3" presStyleCnt="6"/>
      <dgm:spPr/>
    </dgm:pt>
    <dgm:pt modelId="{3591BDBE-6B4C-4A5E-A204-0E31912BF471}" type="pres">
      <dgm:prSet presAssocID="{4AB37C4F-20FA-45E9-B265-E236BEA0E654}" presName="parTx5" presStyleLbl="node1" presStyleIdx="4" presStyleCnt="6"/>
      <dgm:spPr/>
    </dgm:pt>
    <dgm:pt modelId="{C52B63F9-F3E3-4A5B-9C60-B58D54C9F739}" type="pres">
      <dgm:prSet presAssocID="{4AB37C4F-20FA-45E9-B265-E236BEA0E654}" presName="desTx5" presStyleLbl="revTx" presStyleIdx="3" presStyleCnt="4">
        <dgm:presLayoutVars>
          <dgm:bulletEnabled val="1"/>
        </dgm:presLayoutVars>
      </dgm:prSet>
      <dgm:spPr/>
    </dgm:pt>
    <dgm:pt modelId="{0E08388A-77B8-44AD-AF8E-280868994372}" type="pres">
      <dgm:prSet presAssocID="{37908C4B-C07C-4BCE-BBB6-E9BD9BF2A923}" presName="picture5" presStyleCnt="0"/>
      <dgm:spPr/>
    </dgm:pt>
    <dgm:pt modelId="{1F4A611C-8C65-45AB-A9D5-CCCD45B43402}" type="pres">
      <dgm:prSet presAssocID="{37908C4B-C07C-4BCE-BBB6-E9BD9BF2A923}" presName="imageRepeatNode" presStyleLbl="fgImgPlace1" presStyleIdx="4" presStyleCnt="6"/>
      <dgm:spPr/>
    </dgm:pt>
    <dgm:pt modelId="{35135264-1ED7-4A16-A483-1F6D3276205D}" type="pres">
      <dgm:prSet presAssocID="{9223B64E-88F9-4F40-919B-1643F0D3F9DC}" presName="parTx6" presStyleLbl="node1" presStyleIdx="5" presStyleCnt="6"/>
      <dgm:spPr/>
    </dgm:pt>
    <dgm:pt modelId="{0243D809-03FC-43B0-B967-5A0A5E40E691}" type="pres">
      <dgm:prSet presAssocID="{51ADB9DA-D732-4526-AFEA-D2F41ED581D5}" presName="picture6" presStyleCnt="0"/>
      <dgm:spPr/>
    </dgm:pt>
    <dgm:pt modelId="{C89C57F0-5B29-48DB-8248-3A715EDDF932}" type="pres">
      <dgm:prSet presAssocID="{51ADB9DA-D732-4526-AFEA-D2F41ED581D5}" presName="imageRepeatNode" presStyleLbl="fgImgPlace1" presStyleIdx="5" presStyleCnt="6"/>
      <dgm:spPr/>
    </dgm:pt>
  </dgm:ptLst>
  <dgm:cxnLst>
    <dgm:cxn modelId="{17953E02-9866-4519-ABEE-2F74F121E8AA}" srcId="{00663586-3C5C-408A-A66C-2F9C0C9F6DC8}" destId="{3B8DB60E-42D3-4AB5-B13D-802D15401922}" srcOrd="0" destOrd="0" parTransId="{23AB8D74-F44A-46D6-8B30-7EA95148DB27}" sibTransId="{358D1867-72BE-4003-8281-5541E61D1ED7}"/>
    <dgm:cxn modelId="{EA363007-3C98-435D-8D47-D057CB95D38E}" type="presOf" srcId="{2C2745FE-6F80-4266-9E59-F7B78B39A272}" destId="{5F53F7A5-96F2-4D25-9DFC-A52B43B08D1A}" srcOrd="0" destOrd="3" presId="urn:microsoft.com/office/officeart/2008/layout/AscendingPictureAccentProcess"/>
    <dgm:cxn modelId="{63A9B20B-D8D5-469A-BC71-CE410908BD29}" srcId="{6A863ED4-0B12-4BE3-9DC8-62617A1A3E8B}" destId="{222DB458-2202-4A8A-8945-3CF55E211080}" srcOrd="0" destOrd="0" parTransId="{F6838546-2BC5-4B67-A875-AB3493C019B7}" sibTransId="{29E41A40-8B71-42E9-83C5-48B3B9735DF5}"/>
    <dgm:cxn modelId="{941B2B19-36F7-419C-8A79-A9543B82EB22}" type="presOf" srcId="{1ECB43A1-1C5E-44D4-A2C3-D5C30132B516}" destId="{5F53F7A5-96F2-4D25-9DFC-A52B43B08D1A}" srcOrd="0" destOrd="2" presId="urn:microsoft.com/office/officeart/2008/layout/AscendingPictureAccentProcess"/>
    <dgm:cxn modelId="{4D08C524-8E9D-4C6F-A312-6090D0EC5D99}" type="presOf" srcId="{62FC9A1C-8579-450F-9DB2-658C800BE331}" destId="{5F53F7A5-96F2-4D25-9DFC-A52B43B08D1A}" srcOrd="0" destOrd="1" presId="urn:microsoft.com/office/officeart/2008/layout/AscendingPictureAccentProcess"/>
    <dgm:cxn modelId="{8D864A29-86F9-4D2E-AE8A-DFBDC3D57AAA}" type="presOf" srcId="{7F2F36E9-3B81-454D-A69B-DFC9A3F1655A}" destId="{09A8BB75-9EE3-4644-896B-AB702BA72FBC}" srcOrd="0" destOrd="0" presId="urn:microsoft.com/office/officeart/2008/layout/AscendingPictureAccentProcess"/>
    <dgm:cxn modelId="{96CD242B-5A17-49FB-B556-5548397346F3}" type="presOf" srcId="{2C0A9593-050E-4C9C-9BAB-BE6800E35AEC}" destId="{2248B77F-C2DC-4A13-920F-6D79E27871F9}" srcOrd="0" destOrd="2" presId="urn:microsoft.com/office/officeart/2008/layout/AscendingPictureAccentProcess"/>
    <dgm:cxn modelId="{FC057B35-7FA6-41C3-A29F-726FA7990DA2}" srcId="{7F2F36E9-3B81-454D-A69B-DFC9A3F1655A}" destId="{4AB37C4F-20FA-45E9-B265-E236BEA0E654}" srcOrd="4" destOrd="0" parTransId="{269FC2F6-21F2-4496-ABBE-BEE44956795F}" sibTransId="{37908C4B-C07C-4BCE-BBB6-E9BD9BF2A923}"/>
    <dgm:cxn modelId="{2FF80937-3D10-41D7-86C1-4EF5747AE70F}" type="presOf" srcId="{222DB458-2202-4A8A-8945-3CF55E211080}" destId="{5F53F7A5-96F2-4D25-9DFC-A52B43B08D1A}" srcOrd="0" destOrd="0" presId="urn:microsoft.com/office/officeart/2008/layout/AscendingPictureAccentProcess"/>
    <dgm:cxn modelId="{BE44D75B-BEDA-4BAB-A275-0F78E63BF64D}" srcId="{7F2F36E9-3B81-454D-A69B-DFC9A3F1655A}" destId="{6A863ED4-0B12-4BE3-9DC8-62617A1A3E8B}" srcOrd="3" destOrd="0" parTransId="{78C95C29-DDB2-4FBA-B8D8-BB7F0B33AFB5}" sibTransId="{4AFDCAB5-8A4A-40F8-A595-CC11352D3D14}"/>
    <dgm:cxn modelId="{23D40B61-F702-42A5-995D-2E6D30AE277F}" type="presOf" srcId="{A81B33FD-AF34-47A8-A6F4-101060768174}" destId="{C52B63F9-F3E3-4A5B-9C60-B58D54C9F739}" srcOrd="0" destOrd="0" presId="urn:microsoft.com/office/officeart/2008/layout/AscendingPictureAccentProcess"/>
    <dgm:cxn modelId="{6C816C41-D119-451D-BFCF-7E92D70B1C61}" type="presOf" srcId="{46A5A3E2-B066-4C7E-972A-C73F5F38929D}" destId="{5E6B6AA7-7BE4-4B55-8331-7BFDB6F9F349}" srcOrd="0" destOrd="0" presId="urn:microsoft.com/office/officeart/2008/layout/AscendingPictureAccentProcess"/>
    <dgm:cxn modelId="{6B74BA61-8392-4D90-A475-00BC2A0DC13F}" type="presOf" srcId="{6A863ED4-0B12-4BE3-9DC8-62617A1A3E8B}" destId="{A28EC647-DEC9-4443-B82E-0B8F81E128BC}" srcOrd="0" destOrd="0" presId="urn:microsoft.com/office/officeart/2008/layout/AscendingPictureAccentProcess"/>
    <dgm:cxn modelId="{BB631462-1655-44ED-87AB-EBA4D7B248BC}" type="presOf" srcId="{EC64D1D8-E7B4-40CB-8E22-31D93A27D0FA}" destId="{C52B63F9-F3E3-4A5B-9C60-B58D54C9F739}" srcOrd="0" destOrd="1" presId="urn:microsoft.com/office/officeart/2008/layout/AscendingPictureAccentProcess"/>
    <dgm:cxn modelId="{1D264444-4FB7-4A07-8712-EAA3F8C8F3FC}" srcId="{7F2F36E9-3B81-454D-A69B-DFC9A3F1655A}" destId="{4514873D-EFA4-4A6C-BEBC-F49E43977D4C}" srcOrd="2" destOrd="0" parTransId="{D96C712F-3133-45D4-89DE-36183277100B}" sibTransId="{F5558501-00A3-4573-A1A7-46E279D09FBE}"/>
    <dgm:cxn modelId="{7C453668-4AB1-44F2-95D5-281A358842BB}" srcId="{6A863ED4-0B12-4BE3-9DC8-62617A1A3E8B}" destId="{62FC9A1C-8579-450F-9DB2-658C800BE331}" srcOrd="1" destOrd="0" parTransId="{6BEAEA1E-531D-450F-A770-2F3D301F423C}" sibTransId="{E89BAA45-CCD4-490B-9749-0525F6A22D92}"/>
    <dgm:cxn modelId="{1A13014D-A514-48FB-8831-81F4C15D3C14}" type="presOf" srcId="{149453CD-5F64-43F0-8DCF-C69612E617E9}" destId="{2248B77F-C2DC-4A13-920F-6D79E27871F9}" srcOrd="0" destOrd="3" presId="urn:microsoft.com/office/officeart/2008/layout/AscendingPictureAccentProcess"/>
    <dgm:cxn modelId="{12D3F153-8683-4F2D-8A9E-E4BBC56BA83F}" type="presOf" srcId="{E2327F8D-A0BB-4FE7-A555-2447EFEEB22A}" destId="{0B468920-7868-4027-AAA3-560B017DDE91}" srcOrd="0" destOrd="0" presId="urn:microsoft.com/office/officeart/2008/layout/AscendingPictureAccentProcess"/>
    <dgm:cxn modelId="{B293A554-61F6-4B27-8F4E-9F2C87479526}" type="presOf" srcId="{37908C4B-C07C-4BCE-BBB6-E9BD9BF2A923}" destId="{1F4A611C-8C65-45AB-A9D5-CCCD45B43402}" srcOrd="0" destOrd="0" presId="urn:microsoft.com/office/officeart/2008/layout/AscendingPictureAccentProcess"/>
    <dgm:cxn modelId="{885C9655-905A-44A1-BC8A-B62CDF99300B}" srcId="{4AB37C4F-20FA-45E9-B265-E236BEA0E654}" destId="{EC64D1D8-E7B4-40CB-8E22-31D93A27D0FA}" srcOrd="1" destOrd="0" parTransId="{65D14998-158C-4741-84EB-822FC4D6FA60}" sibTransId="{57B3B640-C989-4906-856F-7414A63FDD7D}"/>
    <dgm:cxn modelId="{D02C0C78-E535-42D3-84F1-B87E6694061F}" type="presOf" srcId="{BB920257-DD3A-4FB4-8DF9-03C86A9F273C}" destId="{C65814FC-DEEF-45E3-837D-A33DEF6E88D0}" srcOrd="0" destOrd="3" presId="urn:microsoft.com/office/officeart/2008/layout/AscendingPictureAccentProcess"/>
    <dgm:cxn modelId="{6A266478-2946-4409-8CE4-8173340E78C5}" type="presOf" srcId="{779837A9-A918-4A3D-9345-9CF7DABC2584}" destId="{9FF75BD1-15C2-4A17-832E-2C2CD8932670}" srcOrd="0" destOrd="0" presId="urn:microsoft.com/office/officeart/2008/layout/AscendingPictureAccentProcess"/>
    <dgm:cxn modelId="{C927E77B-58EA-49AD-89CC-C09DD85B0251}" srcId="{4514873D-EFA4-4A6C-BEBC-F49E43977D4C}" destId="{2C0A9593-050E-4C9C-9BAB-BE6800E35AEC}" srcOrd="2" destOrd="0" parTransId="{91479AEF-D1E9-41F9-8D69-5D21394EB5D0}" sibTransId="{78AC9DE8-01DD-46DD-9A48-35F6356B8961}"/>
    <dgm:cxn modelId="{C901F686-B936-405C-9CDD-2D18D597CE7B}" type="presOf" srcId="{9223B64E-88F9-4F40-919B-1643F0D3F9DC}" destId="{35135264-1ED7-4A16-A483-1F6D3276205D}" srcOrd="0" destOrd="0" presId="urn:microsoft.com/office/officeart/2008/layout/AscendingPictureAccentProcess"/>
    <dgm:cxn modelId="{EBA23B8D-79C6-4BB7-90C8-115D5BC2324F}" type="presOf" srcId="{63720EE4-0C55-4474-BF66-F30374D6ACBC}" destId="{C65814FC-DEEF-45E3-837D-A33DEF6E88D0}" srcOrd="0" destOrd="4" presId="urn:microsoft.com/office/officeart/2008/layout/AscendingPictureAccentProcess"/>
    <dgm:cxn modelId="{8BA63692-53DE-405D-93B8-CF6AB9383E55}" type="presOf" srcId="{51ADB9DA-D732-4526-AFEA-D2F41ED581D5}" destId="{C89C57F0-5B29-48DB-8248-3A715EDDF932}" srcOrd="0" destOrd="0" presId="urn:microsoft.com/office/officeart/2008/layout/AscendingPictureAccentProcess"/>
    <dgm:cxn modelId="{AD9C0394-1810-4139-85DD-7B03E14EC4D5}" type="presOf" srcId="{4AB37C4F-20FA-45E9-B265-E236BEA0E654}" destId="{3591BDBE-6B4C-4A5E-A204-0E31912BF471}" srcOrd="0" destOrd="0" presId="urn:microsoft.com/office/officeart/2008/layout/AscendingPictureAccentProcess"/>
    <dgm:cxn modelId="{4D344095-2DCD-4495-B0FD-25B0AB6BEB56}" type="presOf" srcId="{7F08BAE4-1BCA-47FB-883A-0CCD88A7CD16}" destId="{2248B77F-C2DC-4A13-920F-6D79E27871F9}" srcOrd="0" destOrd="0" presId="urn:microsoft.com/office/officeart/2008/layout/AscendingPictureAccentProcess"/>
    <dgm:cxn modelId="{17155F96-7699-48AD-92CF-A141F025441F}" type="presOf" srcId="{A4A96323-9AE2-446D-A1DD-43A0DD7C3177}" destId="{C65814FC-DEEF-45E3-837D-A33DEF6E88D0}" srcOrd="0" destOrd="2" presId="urn:microsoft.com/office/officeart/2008/layout/AscendingPictureAccentProcess"/>
    <dgm:cxn modelId="{8BD64E98-C17B-4B80-A649-34CEC43E3B62}" type="presOf" srcId="{FDA3250C-5EE6-4261-A889-31FF4274DEF2}" destId="{2248B77F-C2DC-4A13-920F-6D79E27871F9}" srcOrd="0" destOrd="4" presId="urn:microsoft.com/office/officeart/2008/layout/AscendingPictureAccentProcess"/>
    <dgm:cxn modelId="{789E899A-418C-43EF-98A4-52994414394F}" srcId="{7F2F36E9-3B81-454D-A69B-DFC9A3F1655A}" destId="{00663586-3C5C-408A-A66C-2F9C0C9F6DC8}" srcOrd="1" destOrd="0" parTransId="{C396B3AB-AF81-4FB1-AED0-7F655A61A63B}" sibTransId="{E2327F8D-A0BB-4FE7-A555-2447EFEEB22A}"/>
    <dgm:cxn modelId="{0EE82D9C-55F6-4D60-AAB2-01CD23406667}" type="presOf" srcId="{F0EE4324-F783-41ED-8935-28AEDDE5BE7B}" destId="{C65814FC-DEEF-45E3-837D-A33DEF6E88D0}" srcOrd="0" destOrd="1" presId="urn:microsoft.com/office/officeart/2008/layout/AscendingPictureAccentProcess"/>
    <dgm:cxn modelId="{3EC00FA5-52FC-476D-B63A-FB102CFDCEB7}" type="presOf" srcId="{3B8DB60E-42D3-4AB5-B13D-802D15401922}" destId="{C65814FC-DEEF-45E3-837D-A33DEF6E88D0}" srcOrd="0" destOrd="0" presId="urn:microsoft.com/office/officeart/2008/layout/AscendingPictureAccentProcess"/>
    <dgm:cxn modelId="{3C7BB5A8-7B61-4957-B7C6-B303DCEBFCD3}" srcId="{00663586-3C5C-408A-A66C-2F9C0C9F6DC8}" destId="{63720EE4-0C55-4474-BF66-F30374D6ACBC}" srcOrd="4" destOrd="0" parTransId="{96BD1E98-F6B7-450D-B60D-BB77DA497472}" sibTransId="{17DB4FF7-A6A5-404C-93F8-7BD99884E3C3}"/>
    <dgm:cxn modelId="{59D364AA-DF98-488C-9049-6F6A443C71E2}" srcId="{00663586-3C5C-408A-A66C-2F9C0C9F6DC8}" destId="{A4A96323-9AE2-446D-A1DD-43A0DD7C3177}" srcOrd="2" destOrd="0" parTransId="{F2E49C0A-7A1B-48F9-9847-90DE24C5ECC9}" sibTransId="{A15FC90F-E0D3-4D04-AD6E-D42AA66A48B4}"/>
    <dgm:cxn modelId="{CE521FAB-3AEC-4428-92A3-D82F43F5C9C0}" srcId="{4514873D-EFA4-4A6C-BEBC-F49E43977D4C}" destId="{149453CD-5F64-43F0-8DCF-C69612E617E9}" srcOrd="3" destOrd="0" parTransId="{7C5BA2E8-9B4F-458F-8FBE-B4E2AE40D5B3}" sibTransId="{EC91C41E-1553-4A7F-B40B-A24E5B6FC254}"/>
    <dgm:cxn modelId="{6CCE5BAB-3A8A-4D7E-864E-3EADF8B4173F}" type="presOf" srcId="{4AFDCAB5-8A4A-40F8-A595-CC11352D3D14}" destId="{D8544643-DC54-4DC8-A892-D740ECAA97F2}" srcOrd="0" destOrd="0" presId="urn:microsoft.com/office/officeart/2008/layout/AscendingPictureAccentProcess"/>
    <dgm:cxn modelId="{09C137AE-CF76-40C4-B293-521B4CE7B1EC}" type="presOf" srcId="{00663586-3C5C-408A-A66C-2F9C0C9F6DC8}" destId="{CECE040C-0A75-41C4-B1C7-12F67C522611}" srcOrd="0" destOrd="0" presId="urn:microsoft.com/office/officeart/2008/layout/AscendingPictureAccentProcess"/>
    <dgm:cxn modelId="{2AB3E5B1-D01A-4554-BDD0-7812D582220E}" srcId="{00663586-3C5C-408A-A66C-2F9C0C9F6DC8}" destId="{BB920257-DD3A-4FB4-8DF9-03C86A9F273C}" srcOrd="3" destOrd="0" parTransId="{5D6F493D-1F08-4021-85A5-C4553579CCFE}" sibTransId="{3ABE2108-50C1-452D-AF06-55F2797F646C}"/>
    <dgm:cxn modelId="{D2C415BE-FAA9-48A7-893F-80E5656E3DBE}" type="presOf" srcId="{7C0C3837-7DCF-45BC-AAFF-1E623FFF0D3E}" destId="{2248B77F-C2DC-4A13-920F-6D79E27871F9}" srcOrd="0" destOrd="1" presId="urn:microsoft.com/office/officeart/2008/layout/AscendingPictureAccentProcess"/>
    <dgm:cxn modelId="{9A30B6C0-700D-4D1C-A199-931276EBBECF}" srcId="{7F2F36E9-3B81-454D-A69B-DFC9A3F1655A}" destId="{9223B64E-88F9-4F40-919B-1643F0D3F9DC}" srcOrd="5" destOrd="0" parTransId="{285B6459-7F7A-4645-BFF4-5F833D7A0C0D}" sibTransId="{51ADB9DA-D732-4526-AFEA-D2F41ED581D5}"/>
    <dgm:cxn modelId="{A4F034D8-FACE-495E-B9C7-0919352D7C4E}" srcId="{7F2F36E9-3B81-454D-A69B-DFC9A3F1655A}" destId="{779837A9-A918-4A3D-9345-9CF7DABC2584}" srcOrd="0" destOrd="0" parTransId="{3F84A20E-75B0-4C9D-9B9F-922FD79C64B1}" sibTransId="{46A5A3E2-B066-4C7E-972A-C73F5F38929D}"/>
    <dgm:cxn modelId="{4F1A3ADB-AA55-4016-A36E-38EDCD3E78F1}" type="presOf" srcId="{F5558501-00A3-4573-A1A7-46E279D09FBE}" destId="{927F2717-5FA3-4C22-B9DA-E67D5BA502CA}" srcOrd="0" destOrd="0" presId="urn:microsoft.com/office/officeart/2008/layout/AscendingPictureAccentProcess"/>
    <dgm:cxn modelId="{447F55DE-EF53-4042-AB72-2BCB907C1A4D}" srcId="{6A863ED4-0B12-4BE3-9DC8-62617A1A3E8B}" destId="{1ECB43A1-1C5E-44D4-A2C3-D5C30132B516}" srcOrd="2" destOrd="0" parTransId="{2B73D3E6-7609-4C31-A17F-27A1ACA01DFD}" sibTransId="{696143F6-67D1-441C-97A1-DC5E491683EB}"/>
    <dgm:cxn modelId="{007086E3-1398-4963-86C0-1AB388830F93}" type="presOf" srcId="{4514873D-EFA4-4A6C-BEBC-F49E43977D4C}" destId="{B2632C99-F029-4E8A-B3F0-71239E9994D3}" srcOrd="0" destOrd="0" presId="urn:microsoft.com/office/officeart/2008/layout/AscendingPictureAccentProcess"/>
    <dgm:cxn modelId="{A7580AED-2E25-46BA-8612-19E2DB506FC3}" srcId="{4514873D-EFA4-4A6C-BEBC-F49E43977D4C}" destId="{FDA3250C-5EE6-4261-A889-31FF4274DEF2}" srcOrd="4" destOrd="0" parTransId="{FC6A3D69-F46F-4C32-B7A1-AE8E92C45A42}" sibTransId="{FEBF2F09-1743-4E48-82D0-F13F3DC8565B}"/>
    <dgm:cxn modelId="{E33D04F0-9FC2-4B3B-91CC-428472BA5922}" srcId="{6A863ED4-0B12-4BE3-9DC8-62617A1A3E8B}" destId="{2C2745FE-6F80-4266-9E59-F7B78B39A272}" srcOrd="3" destOrd="0" parTransId="{C2551955-D65D-4FA2-B3D9-C28F1D3E1927}" sibTransId="{5732FAA4-0D8E-45BA-A520-CB2B40DC7F9C}"/>
    <dgm:cxn modelId="{B4E8E1F7-944E-43D5-98E4-2930DE0876CB}" srcId="{4AB37C4F-20FA-45E9-B265-E236BEA0E654}" destId="{A81B33FD-AF34-47A8-A6F4-101060768174}" srcOrd="0" destOrd="0" parTransId="{E075CD4D-71B3-48DF-BE35-2205F3F0BDA7}" sibTransId="{DAF894B9-4291-4FF8-BB3F-694A8D0DD10E}"/>
    <dgm:cxn modelId="{EC2833FA-2AC4-422E-A367-2051A1A21257}" srcId="{4514873D-EFA4-4A6C-BEBC-F49E43977D4C}" destId="{7F08BAE4-1BCA-47FB-883A-0CCD88A7CD16}" srcOrd="0" destOrd="0" parTransId="{57C5208E-0506-428F-8D49-C0A5CC1913C6}" sibTransId="{A571E43C-CF16-4AF9-A438-40989E9715DA}"/>
    <dgm:cxn modelId="{A002DAFD-CC84-4F79-A6AF-0E041F0A1A25}" srcId="{00663586-3C5C-408A-A66C-2F9C0C9F6DC8}" destId="{F0EE4324-F783-41ED-8935-28AEDDE5BE7B}" srcOrd="1" destOrd="0" parTransId="{118C4F04-E115-409A-B6BE-F11D3C3A3E8F}" sibTransId="{61101D8E-5C2B-4211-AB25-E65EC028B649}"/>
    <dgm:cxn modelId="{4A5299FE-6E61-49F1-B36D-6C5D8650B4C8}" srcId="{4514873D-EFA4-4A6C-BEBC-F49E43977D4C}" destId="{7C0C3837-7DCF-45BC-AAFF-1E623FFF0D3E}" srcOrd="1" destOrd="0" parTransId="{8B76A7E1-0121-4F31-B103-52E1C6FA5947}" sibTransId="{D338D254-8558-4E88-887A-F0F11E037C60}"/>
    <dgm:cxn modelId="{50545459-D1A2-4F66-9AC0-41D9F80201B6}" type="presParOf" srcId="{09A8BB75-9EE3-4644-896B-AB702BA72FBC}" destId="{3F5FE025-1028-4E9D-A5C7-8C85FD7EBB24}" srcOrd="0" destOrd="0" presId="urn:microsoft.com/office/officeart/2008/layout/AscendingPictureAccentProcess"/>
    <dgm:cxn modelId="{2BD3E3AF-D757-40E4-AE46-2D37CF109304}" type="presParOf" srcId="{09A8BB75-9EE3-4644-896B-AB702BA72FBC}" destId="{F140C0F9-83FF-4EF0-BE7E-5E0B703C1430}" srcOrd="1" destOrd="0" presId="urn:microsoft.com/office/officeart/2008/layout/AscendingPictureAccentProcess"/>
    <dgm:cxn modelId="{EF2F4F5E-7E8A-4CD8-BA04-C10145789510}" type="presParOf" srcId="{09A8BB75-9EE3-4644-896B-AB702BA72FBC}" destId="{8D424BB8-C367-4FAF-96CE-8FB436CC8859}" srcOrd="2" destOrd="0" presId="urn:microsoft.com/office/officeart/2008/layout/AscendingPictureAccentProcess"/>
    <dgm:cxn modelId="{1A474913-0E7E-484E-9FDC-A86F439AE103}" type="presParOf" srcId="{09A8BB75-9EE3-4644-896B-AB702BA72FBC}" destId="{8520468F-17D7-4D79-ACD2-DB80F662AFC9}" srcOrd="3" destOrd="0" presId="urn:microsoft.com/office/officeart/2008/layout/AscendingPictureAccentProcess"/>
    <dgm:cxn modelId="{D7C2B2A6-DF6F-48DF-932F-155128358FC2}" type="presParOf" srcId="{09A8BB75-9EE3-4644-896B-AB702BA72FBC}" destId="{F6BD57B1-EA25-476A-9EBB-D75AFDB9EE4B}" srcOrd="4" destOrd="0" presId="urn:microsoft.com/office/officeart/2008/layout/AscendingPictureAccentProcess"/>
    <dgm:cxn modelId="{3FCEC859-911A-498F-A79E-8CF8290699FC}" type="presParOf" srcId="{09A8BB75-9EE3-4644-896B-AB702BA72FBC}" destId="{0850126D-55CE-4BBF-94B3-CB30042AB46C}" srcOrd="5" destOrd="0" presId="urn:microsoft.com/office/officeart/2008/layout/AscendingPictureAccentProcess"/>
    <dgm:cxn modelId="{E65A30FA-60D4-4B6F-9CD7-416D49101248}" type="presParOf" srcId="{09A8BB75-9EE3-4644-896B-AB702BA72FBC}" destId="{9DED8EA6-31B9-4800-A78D-D85EA785333B}" srcOrd="6" destOrd="0" presId="urn:microsoft.com/office/officeart/2008/layout/AscendingPictureAccentProcess"/>
    <dgm:cxn modelId="{1B0BE798-E090-4483-B084-AC88EFF6E935}" type="presParOf" srcId="{09A8BB75-9EE3-4644-896B-AB702BA72FBC}" destId="{AA724C27-535B-4F65-BD9A-35CE05BEC51A}" srcOrd="7" destOrd="0" presId="urn:microsoft.com/office/officeart/2008/layout/AscendingPictureAccentProcess"/>
    <dgm:cxn modelId="{0568BF16-350B-4E00-A848-12F01C2F26A2}" type="presParOf" srcId="{09A8BB75-9EE3-4644-896B-AB702BA72FBC}" destId="{F2CA4261-6838-4683-B8EA-C9A4060CFBFD}" srcOrd="8" destOrd="0" presId="urn:microsoft.com/office/officeart/2008/layout/AscendingPictureAccentProcess"/>
    <dgm:cxn modelId="{B3240B32-41BC-4A4B-87AF-F8F3A6E1109A}" type="presParOf" srcId="{09A8BB75-9EE3-4644-896B-AB702BA72FBC}" destId="{87CF473B-BE81-453D-A1E2-B017D01EE172}" srcOrd="9" destOrd="0" presId="urn:microsoft.com/office/officeart/2008/layout/AscendingPictureAccentProcess"/>
    <dgm:cxn modelId="{B025DFB1-6BAC-4B92-BE26-555A8514C6F1}" type="presParOf" srcId="{09A8BB75-9EE3-4644-896B-AB702BA72FBC}" destId="{C88BA98F-AA1B-44D9-B19C-056C392983CA}" srcOrd="10" destOrd="0" presId="urn:microsoft.com/office/officeart/2008/layout/AscendingPictureAccentProcess"/>
    <dgm:cxn modelId="{DD3A168F-2605-4219-9647-A0E8530D11D6}" type="presParOf" srcId="{09A8BB75-9EE3-4644-896B-AB702BA72FBC}" destId="{C2D7A56B-2DCB-47FA-A73E-7E13F942A789}" srcOrd="11" destOrd="0" presId="urn:microsoft.com/office/officeart/2008/layout/AscendingPictureAccentProcess"/>
    <dgm:cxn modelId="{56498D8E-E9F1-49BA-8AC5-2B39A4EB6ECC}" type="presParOf" srcId="{09A8BB75-9EE3-4644-896B-AB702BA72FBC}" destId="{6D0C3D67-325F-4D94-8D27-FA6F7FE786FB}" srcOrd="12" destOrd="0" presId="urn:microsoft.com/office/officeart/2008/layout/AscendingPictureAccentProcess"/>
    <dgm:cxn modelId="{DE842797-0DCA-44A6-86EB-1F8C621083F4}" type="presParOf" srcId="{09A8BB75-9EE3-4644-896B-AB702BA72FBC}" destId="{FA7B9D8C-4876-4E8E-85DC-CAA6700C3AB8}" srcOrd="13" destOrd="0" presId="urn:microsoft.com/office/officeart/2008/layout/AscendingPictureAccentProcess"/>
    <dgm:cxn modelId="{E2C202F5-2E8C-4196-9749-E90EFE7A2A43}" type="presParOf" srcId="{09A8BB75-9EE3-4644-896B-AB702BA72FBC}" destId="{8B0EE538-A88F-44B4-94C5-D8A9EBF4BBB6}" srcOrd="14" destOrd="0" presId="urn:microsoft.com/office/officeart/2008/layout/AscendingPictureAccentProcess"/>
    <dgm:cxn modelId="{8BE9831F-2B4E-411F-BD3D-95DFFB5A23CE}" type="presParOf" srcId="{09A8BB75-9EE3-4644-896B-AB702BA72FBC}" destId="{BBD543C5-08AA-4431-A781-1C27B5CF4090}" srcOrd="15" destOrd="0" presId="urn:microsoft.com/office/officeart/2008/layout/AscendingPictureAccentProcess"/>
    <dgm:cxn modelId="{E1BA93ED-4E5B-406A-A4AF-1A857DC361CD}" type="presParOf" srcId="{09A8BB75-9EE3-4644-896B-AB702BA72FBC}" destId="{03146477-668E-44FC-A74A-1DC34BCDDA54}" srcOrd="16" destOrd="0" presId="urn:microsoft.com/office/officeart/2008/layout/AscendingPictureAccentProcess"/>
    <dgm:cxn modelId="{49A85C1C-5B33-4CAF-9EA1-0FF2D52E8EC6}" type="presParOf" srcId="{09A8BB75-9EE3-4644-896B-AB702BA72FBC}" destId="{9FF75BD1-15C2-4A17-832E-2C2CD8932670}" srcOrd="17" destOrd="0" presId="urn:microsoft.com/office/officeart/2008/layout/AscendingPictureAccentProcess"/>
    <dgm:cxn modelId="{EBD854BB-64A8-4BB7-B6F3-F3FD17226F7F}" type="presParOf" srcId="{09A8BB75-9EE3-4644-896B-AB702BA72FBC}" destId="{31CC8041-EAE9-4337-BC90-4BA1912FF2DC}" srcOrd="18" destOrd="0" presId="urn:microsoft.com/office/officeart/2008/layout/AscendingPictureAccentProcess"/>
    <dgm:cxn modelId="{CDB174F1-B719-422F-AA87-2173CD63C847}" type="presParOf" srcId="{31CC8041-EAE9-4337-BC90-4BA1912FF2DC}" destId="{5E6B6AA7-7BE4-4B55-8331-7BFDB6F9F349}" srcOrd="0" destOrd="0" presId="urn:microsoft.com/office/officeart/2008/layout/AscendingPictureAccentProcess"/>
    <dgm:cxn modelId="{64FBCD6A-3610-423E-BA88-A9711C9EF0AC}" type="presParOf" srcId="{09A8BB75-9EE3-4644-896B-AB702BA72FBC}" destId="{CECE040C-0A75-41C4-B1C7-12F67C522611}" srcOrd="19" destOrd="0" presId="urn:microsoft.com/office/officeart/2008/layout/AscendingPictureAccentProcess"/>
    <dgm:cxn modelId="{B5692D5F-9112-45E7-90BE-E80B1598529B}" type="presParOf" srcId="{09A8BB75-9EE3-4644-896B-AB702BA72FBC}" destId="{C65814FC-DEEF-45E3-837D-A33DEF6E88D0}" srcOrd="20" destOrd="0" presId="urn:microsoft.com/office/officeart/2008/layout/AscendingPictureAccentProcess"/>
    <dgm:cxn modelId="{335A3BEF-3DA1-4E93-A055-E0BE73571E17}" type="presParOf" srcId="{09A8BB75-9EE3-4644-896B-AB702BA72FBC}" destId="{DE0CDB5E-1BC3-4EF5-AFEA-11EF7A446EC5}" srcOrd="21" destOrd="0" presId="urn:microsoft.com/office/officeart/2008/layout/AscendingPictureAccentProcess"/>
    <dgm:cxn modelId="{6C93B932-7751-471A-8AC2-465D754D2B0A}" type="presParOf" srcId="{DE0CDB5E-1BC3-4EF5-AFEA-11EF7A446EC5}" destId="{0B468920-7868-4027-AAA3-560B017DDE91}" srcOrd="0" destOrd="0" presId="urn:microsoft.com/office/officeart/2008/layout/AscendingPictureAccentProcess"/>
    <dgm:cxn modelId="{CB3097B5-B99C-4F68-9A31-AB14DAC63867}" type="presParOf" srcId="{09A8BB75-9EE3-4644-896B-AB702BA72FBC}" destId="{B2632C99-F029-4E8A-B3F0-71239E9994D3}" srcOrd="22" destOrd="0" presId="urn:microsoft.com/office/officeart/2008/layout/AscendingPictureAccentProcess"/>
    <dgm:cxn modelId="{AA9ED1C2-FE30-4753-98B1-588B7C54344F}" type="presParOf" srcId="{09A8BB75-9EE3-4644-896B-AB702BA72FBC}" destId="{2248B77F-C2DC-4A13-920F-6D79E27871F9}" srcOrd="23" destOrd="0" presId="urn:microsoft.com/office/officeart/2008/layout/AscendingPictureAccentProcess"/>
    <dgm:cxn modelId="{7E1FFF95-A175-45D8-B924-DE9C1B7656A7}" type="presParOf" srcId="{09A8BB75-9EE3-4644-896B-AB702BA72FBC}" destId="{6E2876A4-B10E-4405-8D9D-EBA61587E623}" srcOrd="24" destOrd="0" presId="urn:microsoft.com/office/officeart/2008/layout/AscendingPictureAccentProcess"/>
    <dgm:cxn modelId="{DEA62648-C58D-4E29-B2D2-B23B36277A33}" type="presParOf" srcId="{6E2876A4-B10E-4405-8D9D-EBA61587E623}" destId="{927F2717-5FA3-4C22-B9DA-E67D5BA502CA}" srcOrd="0" destOrd="0" presId="urn:microsoft.com/office/officeart/2008/layout/AscendingPictureAccentProcess"/>
    <dgm:cxn modelId="{59BA5189-60B8-4F51-A3AB-9366E20C37B7}" type="presParOf" srcId="{09A8BB75-9EE3-4644-896B-AB702BA72FBC}" destId="{A28EC647-DEC9-4443-B82E-0B8F81E128BC}" srcOrd="25" destOrd="0" presId="urn:microsoft.com/office/officeart/2008/layout/AscendingPictureAccentProcess"/>
    <dgm:cxn modelId="{0A7B478F-6262-4B19-9B13-C1963D55B994}" type="presParOf" srcId="{09A8BB75-9EE3-4644-896B-AB702BA72FBC}" destId="{5F53F7A5-96F2-4D25-9DFC-A52B43B08D1A}" srcOrd="26" destOrd="0" presId="urn:microsoft.com/office/officeart/2008/layout/AscendingPictureAccentProcess"/>
    <dgm:cxn modelId="{D38546CC-DB4C-464E-B592-4BD14B0BD2B0}" type="presParOf" srcId="{09A8BB75-9EE3-4644-896B-AB702BA72FBC}" destId="{56E3A856-2685-4273-96EA-C1B506394FAF}" srcOrd="27" destOrd="0" presId="urn:microsoft.com/office/officeart/2008/layout/AscendingPictureAccentProcess"/>
    <dgm:cxn modelId="{DF901F72-A0F6-4D73-A0FD-E5CD37658CEC}" type="presParOf" srcId="{56E3A856-2685-4273-96EA-C1B506394FAF}" destId="{D8544643-DC54-4DC8-A892-D740ECAA97F2}" srcOrd="0" destOrd="0" presId="urn:microsoft.com/office/officeart/2008/layout/AscendingPictureAccentProcess"/>
    <dgm:cxn modelId="{7CA67365-6851-4380-9E65-A4EC1CD1FD0A}" type="presParOf" srcId="{09A8BB75-9EE3-4644-896B-AB702BA72FBC}" destId="{3591BDBE-6B4C-4A5E-A204-0E31912BF471}" srcOrd="28" destOrd="0" presId="urn:microsoft.com/office/officeart/2008/layout/AscendingPictureAccentProcess"/>
    <dgm:cxn modelId="{B4449018-9989-4BEB-8F3F-39EF1CF070D4}" type="presParOf" srcId="{09A8BB75-9EE3-4644-896B-AB702BA72FBC}" destId="{C52B63F9-F3E3-4A5B-9C60-B58D54C9F739}" srcOrd="29" destOrd="0" presId="urn:microsoft.com/office/officeart/2008/layout/AscendingPictureAccentProcess"/>
    <dgm:cxn modelId="{1A28867A-D6AD-487A-BD85-DD04DC41C8A5}" type="presParOf" srcId="{09A8BB75-9EE3-4644-896B-AB702BA72FBC}" destId="{0E08388A-77B8-44AD-AF8E-280868994372}" srcOrd="30" destOrd="0" presId="urn:microsoft.com/office/officeart/2008/layout/AscendingPictureAccentProcess"/>
    <dgm:cxn modelId="{9C62B04A-8F1D-4D86-8820-65CF53BE7B67}" type="presParOf" srcId="{0E08388A-77B8-44AD-AF8E-280868994372}" destId="{1F4A611C-8C65-45AB-A9D5-CCCD45B43402}" srcOrd="0" destOrd="0" presId="urn:microsoft.com/office/officeart/2008/layout/AscendingPictureAccentProcess"/>
    <dgm:cxn modelId="{8AE495D9-1852-4454-9CC8-4A135C8C96AA}" type="presParOf" srcId="{09A8BB75-9EE3-4644-896B-AB702BA72FBC}" destId="{35135264-1ED7-4A16-A483-1F6D3276205D}" srcOrd="31" destOrd="0" presId="urn:microsoft.com/office/officeart/2008/layout/AscendingPictureAccentProcess"/>
    <dgm:cxn modelId="{63EE744F-0BCF-4535-9014-6EAA70CAACA8}" type="presParOf" srcId="{09A8BB75-9EE3-4644-896B-AB702BA72FBC}" destId="{0243D809-03FC-43B0-B967-5A0A5E40E691}" srcOrd="32" destOrd="0" presId="urn:microsoft.com/office/officeart/2008/layout/AscendingPictureAccentProcess"/>
    <dgm:cxn modelId="{BE094D4F-D603-4CB9-BD45-70F1784BA43D}" type="presParOf" srcId="{0243D809-03FC-43B0-B967-5A0A5E40E691}" destId="{C89C57F0-5B29-48DB-8248-3A715EDDF93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215FF-EA92-B149-9303-D67348E89E42}" type="doc">
      <dgm:prSet loTypeId="urn:microsoft.com/office/officeart/2005/8/layout/cycle3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6E6D40D-4D11-5A45-8123-21BDF2407A1A}">
      <dgm:prSet phldrT="[Texto]" custT="1"/>
      <dgm:spPr/>
      <dgm:t>
        <a:bodyPr/>
        <a:lstStyle/>
        <a:p>
          <a:r>
            <a:rPr lang="es-ES" sz="1800" b="1" dirty="0"/>
            <a:t>Participación</a:t>
          </a:r>
        </a:p>
      </dgm:t>
    </dgm:pt>
    <dgm:pt modelId="{EFBA802D-2EDF-3344-B933-84755AC6B7C6}" type="parTrans" cxnId="{CAD53B7E-3297-9540-AD7C-1D4B3D8172E6}">
      <dgm:prSet/>
      <dgm:spPr/>
      <dgm:t>
        <a:bodyPr/>
        <a:lstStyle/>
        <a:p>
          <a:endParaRPr lang="es-ES" sz="2800" b="1"/>
        </a:p>
      </dgm:t>
    </dgm:pt>
    <dgm:pt modelId="{C6912885-637A-A246-A40D-A0D273AB2B1C}" type="sibTrans" cxnId="{CAD53B7E-3297-9540-AD7C-1D4B3D8172E6}">
      <dgm:prSet/>
      <dgm:spPr/>
      <dgm:t>
        <a:bodyPr/>
        <a:lstStyle/>
        <a:p>
          <a:endParaRPr lang="es-ES" sz="2800" b="1"/>
        </a:p>
      </dgm:t>
    </dgm:pt>
    <dgm:pt modelId="{F859CCC3-C5B3-6640-8133-9B969E77F99D}">
      <dgm:prSet phldrT="[Texto]" custT="1"/>
      <dgm:spPr/>
      <dgm:t>
        <a:bodyPr/>
        <a:lstStyle/>
        <a:p>
          <a:r>
            <a:rPr lang="es-ES" sz="1800" b="1" dirty="0"/>
            <a:t>Calidad</a:t>
          </a:r>
        </a:p>
      </dgm:t>
    </dgm:pt>
    <dgm:pt modelId="{02ABD726-DF6B-8743-8F41-1189E54C27DF}" type="parTrans" cxnId="{77DBF7DF-A409-FF47-8ACB-BCB35D9CE88E}">
      <dgm:prSet/>
      <dgm:spPr/>
      <dgm:t>
        <a:bodyPr/>
        <a:lstStyle/>
        <a:p>
          <a:endParaRPr lang="es-ES" sz="2800" b="1"/>
        </a:p>
      </dgm:t>
    </dgm:pt>
    <dgm:pt modelId="{9381709F-DB7B-8E4F-A3FA-DFF248F2A029}" type="sibTrans" cxnId="{77DBF7DF-A409-FF47-8ACB-BCB35D9CE88E}">
      <dgm:prSet/>
      <dgm:spPr/>
      <dgm:t>
        <a:bodyPr/>
        <a:lstStyle/>
        <a:p>
          <a:endParaRPr lang="es-ES" sz="2800" b="1"/>
        </a:p>
      </dgm:t>
    </dgm:pt>
    <dgm:pt modelId="{80B156ED-E3D5-E44F-8A98-E51077FB0279}">
      <dgm:prSet phldrT="[Texto]" custT="1"/>
      <dgm:spPr/>
      <dgm:t>
        <a:bodyPr/>
        <a:lstStyle/>
        <a:p>
          <a:r>
            <a:rPr lang="es-ES" sz="1800" b="1" dirty="0"/>
            <a:t>Interculturalidad</a:t>
          </a:r>
        </a:p>
      </dgm:t>
    </dgm:pt>
    <dgm:pt modelId="{9F1B6B2B-42DE-3747-AB76-B81118262D01}" type="parTrans" cxnId="{0384FAC2-B8A4-7540-8A46-4B6029980EF7}">
      <dgm:prSet/>
      <dgm:spPr/>
      <dgm:t>
        <a:bodyPr/>
        <a:lstStyle/>
        <a:p>
          <a:endParaRPr lang="es-ES" sz="2800" b="1"/>
        </a:p>
      </dgm:t>
    </dgm:pt>
    <dgm:pt modelId="{7211B30D-45AB-DE4B-8A35-7C54B63E21B2}" type="sibTrans" cxnId="{0384FAC2-B8A4-7540-8A46-4B6029980EF7}">
      <dgm:prSet/>
      <dgm:spPr/>
      <dgm:t>
        <a:bodyPr/>
        <a:lstStyle/>
        <a:p>
          <a:endParaRPr lang="es-ES" sz="2800" b="1"/>
        </a:p>
      </dgm:t>
    </dgm:pt>
    <dgm:pt modelId="{8DA4535B-D784-7D46-8395-7AD9686FAF56}">
      <dgm:prSet phldrT="[Texto]" custT="1"/>
      <dgm:spPr/>
      <dgm:t>
        <a:bodyPr/>
        <a:lstStyle/>
        <a:p>
          <a:r>
            <a:rPr lang="es-ES" sz="1800" b="1" dirty="0"/>
            <a:t>Pertinencia</a:t>
          </a:r>
        </a:p>
      </dgm:t>
    </dgm:pt>
    <dgm:pt modelId="{C58E5B9B-44F7-CE42-8251-ED4D11C03088}" type="parTrans" cxnId="{EDD4D0E6-3DE2-CE43-B04A-4FD071AD533C}">
      <dgm:prSet/>
      <dgm:spPr/>
      <dgm:t>
        <a:bodyPr/>
        <a:lstStyle/>
        <a:p>
          <a:endParaRPr lang="es-ES" sz="2800" b="1"/>
        </a:p>
      </dgm:t>
    </dgm:pt>
    <dgm:pt modelId="{8E551D55-D49C-E346-AE85-1DD17A82BD74}" type="sibTrans" cxnId="{EDD4D0E6-3DE2-CE43-B04A-4FD071AD533C}">
      <dgm:prSet/>
      <dgm:spPr/>
      <dgm:t>
        <a:bodyPr/>
        <a:lstStyle/>
        <a:p>
          <a:endParaRPr lang="es-ES" sz="2800" b="1"/>
        </a:p>
      </dgm:t>
    </dgm:pt>
    <dgm:pt modelId="{100C2F13-37F5-254D-B57D-A685A30BEAE1}">
      <dgm:prSet phldrT="[Texto]" custT="1"/>
      <dgm:spPr/>
      <dgm:t>
        <a:bodyPr/>
        <a:lstStyle/>
        <a:p>
          <a:r>
            <a:rPr lang="es-ES" sz="1800" b="1" dirty="0"/>
            <a:t>Diversidad</a:t>
          </a:r>
        </a:p>
      </dgm:t>
    </dgm:pt>
    <dgm:pt modelId="{611771EA-DB24-2A4C-B3B6-5D4D7720CAD7}" type="parTrans" cxnId="{317FCB92-8BE1-BA4F-A55A-0D36737D5DFE}">
      <dgm:prSet/>
      <dgm:spPr/>
      <dgm:t>
        <a:bodyPr/>
        <a:lstStyle/>
        <a:p>
          <a:endParaRPr lang="es-ES" sz="2800" b="1"/>
        </a:p>
      </dgm:t>
    </dgm:pt>
    <dgm:pt modelId="{A00097F7-C42E-224C-838F-9CD027C467EE}" type="sibTrans" cxnId="{317FCB92-8BE1-BA4F-A55A-0D36737D5DFE}">
      <dgm:prSet/>
      <dgm:spPr/>
      <dgm:t>
        <a:bodyPr/>
        <a:lstStyle/>
        <a:p>
          <a:endParaRPr lang="es-ES" sz="2800" b="1"/>
        </a:p>
      </dgm:t>
    </dgm:pt>
    <dgm:pt modelId="{B891AF99-2D25-EA41-A202-96FA96684FD8}">
      <dgm:prSet phldrT="[Texto]" custT="1"/>
      <dgm:spPr/>
      <dgm:t>
        <a:bodyPr/>
        <a:lstStyle/>
        <a:p>
          <a:r>
            <a:rPr lang="es-ES" sz="1800" b="1" dirty="0"/>
            <a:t>Equidad</a:t>
          </a:r>
        </a:p>
      </dgm:t>
    </dgm:pt>
    <dgm:pt modelId="{9A70B41C-65B0-D244-9333-F1DC0F273CD9}" type="parTrans" cxnId="{8A343402-8AE8-7344-8215-69ADAC3E253A}">
      <dgm:prSet/>
      <dgm:spPr/>
      <dgm:t>
        <a:bodyPr/>
        <a:lstStyle/>
        <a:p>
          <a:endParaRPr lang="es-ES" sz="2800" b="1"/>
        </a:p>
      </dgm:t>
    </dgm:pt>
    <dgm:pt modelId="{326D6922-8C25-EF48-AE21-D2CC2BCD4E24}" type="sibTrans" cxnId="{8A343402-8AE8-7344-8215-69ADAC3E253A}">
      <dgm:prSet/>
      <dgm:spPr/>
      <dgm:t>
        <a:bodyPr/>
        <a:lstStyle/>
        <a:p>
          <a:endParaRPr lang="es-ES" sz="2800" b="1"/>
        </a:p>
      </dgm:t>
    </dgm:pt>
    <dgm:pt modelId="{AED11B2E-93E2-5A4A-A2D1-434B6FF1E886}" type="pres">
      <dgm:prSet presAssocID="{EF1215FF-EA92-B149-9303-D67348E89E42}" presName="Name0" presStyleCnt="0">
        <dgm:presLayoutVars>
          <dgm:dir/>
          <dgm:resizeHandles val="exact"/>
        </dgm:presLayoutVars>
      </dgm:prSet>
      <dgm:spPr/>
    </dgm:pt>
    <dgm:pt modelId="{CBEC6EFA-C1F0-2047-999D-7AEEB2D8AAA3}" type="pres">
      <dgm:prSet presAssocID="{EF1215FF-EA92-B149-9303-D67348E89E42}" presName="cycle" presStyleCnt="0"/>
      <dgm:spPr/>
    </dgm:pt>
    <dgm:pt modelId="{8B973027-4ADD-6143-85FE-AD8AF65A5B5C}" type="pres">
      <dgm:prSet presAssocID="{A6E6D40D-4D11-5A45-8123-21BDF2407A1A}" presName="nodeFirstNode" presStyleLbl="node1" presStyleIdx="0" presStyleCnt="6">
        <dgm:presLayoutVars>
          <dgm:bulletEnabled val="1"/>
        </dgm:presLayoutVars>
      </dgm:prSet>
      <dgm:spPr/>
    </dgm:pt>
    <dgm:pt modelId="{2F59FFB8-1178-AC49-A9D2-19D29D2E2C41}" type="pres">
      <dgm:prSet presAssocID="{C6912885-637A-A246-A40D-A0D273AB2B1C}" presName="sibTransFirstNode" presStyleLbl="bgShp" presStyleIdx="0" presStyleCnt="1"/>
      <dgm:spPr/>
    </dgm:pt>
    <dgm:pt modelId="{6E4A4791-DD57-274B-88DB-E7761C87808B}" type="pres">
      <dgm:prSet presAssocID="{F859CCC3-C5B3-6640-8133-9B969E77F99D}" presName="nodeFollowingNodes" presStyleLbl="node1" presStyleIdx="1" presStyleCnt="6">
        <dgm:presLayoutVars>
          <dgm:bulletEnabled val="1"/>
        </dgm:presLayoutVars>
      </dgm:prSet>
      <dgm:spPr/>
    </dgm:pt>
    <dgm:pt modelId="{FC174DA0-EDD8-3748-B34B-79721FC0281F}" type="pres">
      <dgm:prSet presAssocID="{80B156ED-E3D5-E44F-8A98-E51077FB0279}" presName="nodeFollowingNodes" presStyleLbl="node1" presStyleIdx="2" presStyleCnt="6" custScaleX="111812" custRadScaleRad="95403" custRadScaleInc="-10104">
        <dgm:presLayoutVars>
          <dgm:bulletEnabled val="1"/>
        </dgm:presLayoutVars>
      </dgm:prSet>
      <dgm:spPr/>
    </dgm:pt>
    <dgm:pt modelId="{686EBAC2-3BDE-6C4F-A3B9-8AEEE977FA8C}" type="pres">
      <dgm:prSet presAssocID="{8DA4535B-D784-7D46-8395-7AD9686FAF56}" presName="nodeFollowingNodes" presStyleLbl="node1" presStyleIdx="3" presStyleCnt="6">
        <dgm:presLayoutVars>
          <dgm:bulletEnabled val="1"/>
        </dgm:presLayoutVars>
      </dgm:prSet>
      <dgm:spPr/>
    </dgm:pt>
    <dgm:pt modelId="{CFD11CF5-A498-4B4D-8813-A74E83ABDF25}" type="pres">
      <dgm:prSet presAssocID="{100C2F13-37F5-254D-B57D-A685A30BEAE1}" presName="nodeFollowingNodes" presStyleLbl="node1" presStyleIdx="4" presStyleCnt="6">
        <dgm:presLayoutVars>
          <dgm:bulletEnabled val="1"/>
        </dgm:presLayoutVars>
      </dgm:prSet>
      <dgm:spPr/>
    </dgm:pt>
    <dgm:pt modelId="{9541115C-C502-E842-981B-EB50BC0F0289}" type="pres">
      <dgm:prSet presAssocID="{B891AF99-2D25-EA41-A202-96FA96684FD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8A343402-8AE8-7344-8215-69ADAC3E253A}" srcId="{EF1215FF-EA92-B149-9303-D67348E89E42}" destId="{B891AF99-2D25-EA41-A202-96FA96684FD8}" srcOrd="5" destOrd="0" parTransId="{9A70B41C-65B0-D244-9333-F1DC0F273CD9}" sibTransId="{326D6922-8C25-EF48-AE21-D2CC2BCD4E24}"/>
    <dgm:cxn modelId="{3B3F9C0A-B5B7-46ED-BA8B-2E5E8328BF6E}" type="presOf" srcId="{F859CCC3-C5B3-6640-8133-9B969E77F99D}" destId="{6E4A4791-DD57-274B-88DB-E7761C87808B}" srcOrd="0" destOrd="0" presId="urn:microsoft.com/office/officeart/2005/8/layout/cycle3"/>
    <dgm:cxn modelId="{95A84C0C-26FD-45C5-B288-6E85DF500721}" type="presOf" srcId="{C6912885-637A-A246-A40D-A0D273AB2B1C}" destId="{2F59FFB8-1178-AC49-A9D2-19D29D2E2C41}" srcOrd="0" destOrd="0" presId="urn:microsoft.com/office/officeart/2005/8/layout/cycle3"/>
    <dgm:cxn modelId="{E521AA0F-C736-4295-BF32-C67BB6BFB458}" type="presOf" srcId="{8DA4535B-D784-7D46-8395-7AD9686FAF56}" destId="{686EBAC2-3BDE-6C4F-A3B9-8AEEE977FA8C}" srcOrd="0" destOrd="0" presId="urn:microsoft.com/office/officeart/2005/8/layout/cycle3"/>
    <dgm:cxn modelId="{CB7B2016-0FA3-4CA5-92BF-1564F60DC34D}" type="presOf" srcId="{B891AF99-2D25-EA41-A202-96FA96684FD8}" destId="{9541115C-C502-E842-981B-EB50BC0F0289}" srcOrd="0" destOrd="0" presId="urn:microsoft.com/office/officeart/2005/8/layout/cycle3"/>
    <dgm:cxn modelId="{22FB1468-E65E-4A50-8A00-C0839BEEEFA2}" type="presOf" srcId="{EF1215FF-EA92-B149-9303-D67348E89E42}" destId="{AED11B2E-93E2-5A4A-A2D1-434B6FF1E886}" srcOrd="0" destOrd="0" presId="urn:microsoft.com/office/officeart/2005/8/layout/cycle3"/>
    <dgm:cxn modelId="{A1661C75-C391-48E9-9AF0-83FC457D70EB}" type="presOf" srcId="{100C2F13-37F5-254D-B57D-A685A30BEAE1}" destId="{CFD11CF5-A498-4B4D-8813-A74E83ABDF25}" srcOrd="0" destOrd="0" presId="urn:microsoft.com/office/officeart/2005/8/layout/cycle3"/>
    <dgm:cxn modelId="{CAD53B7E-3297-9540-AD7C-1D4B3D8172E6}" srcId="{EF1215FF-EA92-B149-9303-D67348E89E42}" destId="{A6E6D40D-4D11-5A45-8123-21BDF2407A1A}" srcOrd="0" destOrd="0" parTransId="{EFBA802D-2EDF-3344-B933-84755AC6B7C6}" sibTransId="{C6912885-637A-A246-A40D-A0D273AB2B1C}"/>
    <dgm:cxn modelId="{317FCB92-8BE1-BA4F-A55A-0D36737D5DFE}" srcId="{EF1215FF-EA92-B149-9303-D67348E89E42}" destId="{100C2F13-37F5-254D-B57D-A685A30BEAE1}" srcOrd="4" destOrd="0" parTransId="{611771EA-DB24-2A4C-B3B6-5D4D7720CAD7}" sibTransId="{A00097F7-C42E-224C-838F-9CD027C467EE}"/>
    <dgm:cxn modelId="{038C69A6-A5A8-4C69-89B7-FC8552D27202}" type="presOf" srcId="{A6E6D40D-4D11-5A45-8123-21BDF2407A1A}" destId="{8B973027-4ADD-6143-85FE-AD8AF65A5B5C}" srcOrd="0" destOrd="0" presId="urn:microsoft.com/office/officeart/2005/8/layout/cycle3"/>
    <dgm:cxn modelId="{0384FAC2-B8A4-7540-8A46-4B6029980EF7}" srcId="{EF1215FF-EA92-B149-9303-D67348E89E42}" destId="{80B156ED-E3D5-E44F-8A98-E51077FB0279}" srcOrd="2" destOrd="0" parTransId="{9F1B6B2B-42DE-3747-AB76-B81118262D01}" sibTransId="{7211B30D-45AB-DE4B-8A35-7C54B63E21B2}"/>
    <dgm:cxn modelId="{77DBF7DF-A409-FF47-8ACB-BCB35D9CE88E}" srcId="{EF1215FF-EA92-B149-9303-D67348E89E42}" destId="{F859CCC3-C5B3-6640-8133-9B969E77F99D}" srcOrd="1" destOrd="0" parTransId="{02ABD726-DF6B-8743-8F41-1189E54C27DF}" sibTransId="{9381709F-DB7B-8E4F-A3FA-DFF248F2A029}"/>
    <dgm:cxn modelId="{EDD4D0E6-3DE2-CE43-B04A-4FD071AD533C}" srcId="{EF1215FF-EA92-B149-9303-D67348E89E42}" destId="{8DA4535B-D784-7D46-8395-7AD9686FAF56}" srcOrd="3" destOrd="0" parTransId="{C58E5B9B-44F7-CE42-8251-ED4D11C03088}" sibTransId="{8E551D55-D49C-E346-AE85-1DD17A82BD74}"/>
    <dgm:cxn modelId="{D6EDF3EA-61E8-4370-84EB-8980E77A9DB5}" type="presOf" srcId="{80B156ED-E3D5-E44F-8A98-E51077FB0279}" destId="{FC174DA0-EDD8-3748-B34B-79721FC0281F}" srcOrd="0" destOrd="0" presId="urn:microsoft.com/office/officeart/2005/8/layout/cycle3"/>
    <dgm:cxn modelId="{266D55A8-6B16-468E-958E-5FDE7B568057}" type="presParOf" srcId="{AED11B2E-93E2-5A4A-A2D1-434B6FF1E886}" destId="{CBEC6EFA-C1F0-2047-999D-7AEEB2D8AAA3}" srcOrd="0" destOrd="0" presId="urn:microsoft.com/office/officeart/2005/8/layout/cycle3"/>
    <dgm:cxn modelId="{F70EFE50-511A-4F05-BDCC-40396F5AE002}" type="presParOf" srcId="{CBEC6EFA-C1F0-2047-999D-7AEEB2D8AAA3}" destId="{8B973027-4ADD-6143-85FE-AD8AF65A5B5C}" srcOrd="0" destOrd="0" presId="urn:microsoft.com/office/officeart/2005/8/layout/cycle3"/>
    <dgm:cxn modelId="{F7D23EC8-0ADD-461B-8937-A12DBC5D9B05}" type="presParOf" srcId="{CBEC6EFA-C1F0-2047-999D-7AEEB2D8AAA3}" destId="{2F59FFB8-1178-AC49-A9D2-19D29D2E2C41}" srcOrd="1" destOrd="0" presId="urn:microsoft.com/office/officeart/2005/8/layout/cycle3"/>
    <dgm:cxn modelId="{F6B4975B-ED34-4596-84CB-EEEF3C13E3D3}" type="presParOf" srcId="{CBEC6EFA-C1F0-2047-999D-7AEEB2D8AAA3}" destId="{6E4A4791-DD57-274B-88DB-E7761C87808B}" srcOrd="2" destOrd="0" presId="urn:microsoft.com/office/officeart/2005/8/layout/cycle3"/>
    <dgm:cxn modelId="{6D2BA5AA-9173-41B7-BCEF-67D467D4B9C6}" type="presParOf" srcId="{CBEC6EFA-C1F0-2047-999D-7AEEB2D8AAA3}" destId="{FC174DA0-EDD8-3748-B34B-79721FC0281F}" srcOrd="3" destOrd="0" presId="urn:microsoft.com/office/officeart/2005/8/layout/cycle3"/>
    <dgm:cxn modelId="{F9B23E1B-6BC0-4E3C-900E-D5C27FD71850}" type="presParOf" srcId="{CBEC6EFA-C1F0-2047-999D-7AEEB2D8AAA3}" destId="{686EBAC2-3BDE-6C4F-A3B9-8AEEE977FA8C}" srcOrd="4" destOrd="0" presId="urn:microsoft.com/office/officeart/2005/8/layout/cycle3"/>
    <dgm:cxn modelId="{7B32BB93-816A-4964-8F54-25DA2930CF12}" type="presParOf" srcId="{CBEC6EFA-C1F0-2047-999D-7AEEB2D8AAA3}" destId="{CFD11CF5-A498-4B4D-8813-A74E83ABDF25}" srcOrd="5" destOrd="0" presId="urn:microsoft.com/office/officeart/2005/8/layout/cycle3"/>
    <dgm:cxn modelId="{9E291FFF-92FB-4BB0-9E73-38141C9B57FF}" type="presParOf" srcId="{CBEC6EFA-C1F0-2047-999D-7AEEB2D8AAA3}" destId="{9541115C-C502-E842-981B-EB50BC0F028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FE025-1028-4E9D-A5C7-8C85FD7EBB24}">
      <dsp:nvSpPr>
        <dsp:cNvPr id="0" name=""/>
        <dsp:cNvSpPr/>
      </dsp:nvSpPr>
      <dsp:spPr>
        <a:xfrm>
          <a:off x="4439894" y="5140315"/>
          <a:ext cx="84700" cy="84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0C0F9-83FF-4EF0-BE7E-5E0B703C1430}">
      <dsp:nvSpPr>
        <dsp:cNvPr id="0" name=""/>
        <dsp:cNvSpPr/>
      </dsp:nvSpPr>
      <dsp:spPr>
        <a:xfrm>
          <a:off x="4259200" y="5217949"/>
          <a:ext cx="84700" cy="84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24BB8-C367-4FAF-96CE-8FB436CC8859}">
      <dsp:nvSpPr>
        <dsp:cNvPr id="0" name=""/>
        <dsp:cNvSpPr/>
      </dsp:nvSpPr>
      <dsp:spPr>
        <a:xfrm>
          <a:off x="4074472" y="5284060"/>
          <a:ext cx="84700" cy="847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20468F-17D7-4D79-ACD2-DB80F662AFC9}">
      <dsp:nvSpPr>
        <dsp:cNvPr id="0" name=""/>
        <dsp:cNvSpPr/>
      </dsp:nvSpPr>
      <dsp:spPr>
        <a:xfrm>
          <a:off x="3887324" y="5338040"/>
          <a:ext cx="84700" cy="847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D57B1-EA25-476A-9EBB-D75AFDB9EE4B}">
      <dsp:nvSpPr>
        <dsp:cNvPr id="0" name=""/>
        <dsp:cNvSpPr/>
      </dsp:nvSpPr>
      <dsp:spPr>
        <a:xfrm>
          <a:off x="3697756" y="5379890"/>
          <a:ext cx="84700" cy="8470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50126D-55CE-4BBF-94B3-CB30042AB46C}">
      <dsp:nvSpPr>
        <dsp:cNvPr id="0" name=""/>
        <dsp:cNvSpPr/>
      </dsp:nvSpPr>
      <dsp:spPr>
        <a:xfrm>
          <a:off x="5468402" y="4413096"/>
          <a:ext cx="84700" cy="84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D8EA6-31B9-4800-A78D-D85EA785333B}">
      <dsp:nvSpPr>
        <dsp:cNvPr id="0" name=""/>
        <dsp:cNvSpPr/>
      </dsp:nvSpPr>
      <dsp:spPr>
        <a:xfrm>
          <a:off x="5316747" y="4557448"/>
          <a:ext cx="84700" cy="84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24C27-535B-4F65-BD9A-35CE05BEC51A}">
      <dsp:nvSpPr>
        <dsp:cNvPr id="0" name=""/>
        <dsp:cNvSpPr/>
      </dsp:nvSpPr>
      <dsp:spPr>
        <a:xfrm>
          <a:off x="6124226" y="3556083"/>
          <a:ext cx="84700" cy="847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CA4261-6838-4683-B8EA-C9A4060CFBFD}">
      <dsp:nvSpPr>
        <dsp:cNvPr id="0" name=""/>
        <dsp:cNvSpPr/>
      </dsp:nvSpPr>
      <dsp:spPr>
        <a:xfrm>
          <a:off x="6568703" y="2542587"/>
          <a:ext cx="84700" cy="847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F473B-BE81-453D-A1E2-B017D01EE172}">
      <dsp:nvSpPr>
        <dsp:cNvPr id="0" name=""/>
        <dsp:cNvSpPr/>
      </dsp:nvSpPr>
      <dsp:spPr>
        <a:xfrm>
          <a:off x="6780051" y="1487241"/>
          <a:ext cx="84700" cy="8470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8BA98F-AA1B-44D9-B19C-056C392983CA}">
      <dsp:nvSpPr>
        <dsp:cNvPr id="0" name=""/>
        <dsp:cNvSpPr/>
      </dsp:nvSpPr>
      <dsp:spPr>
        <a:xfrm>
          <a:off x="6596130" y="232956"/>
          <a:ext cx="84700" cy="84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7A56B-2DCB-47FA-A73E-7E13F942A789}">
      <dsp:nvSpPr>
        <dsp:cNvPr id="0" name=""/>
        <dsp:cNvSpPr/>
      </dsp:nvSpPr>
      <dsp:spPr>
        <a:xfrm>
          <a:off x="6721971" y="131668"/>
          <a:ext cx="84700" cy="84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C3D67-325F-4D94-8D27-FA6F7FE786FB}">
      <dsp:nvSpPr>
        <dsp:cNvPr id="0" name=""/>
        <dsp:cNvSpPr/>
      </dsp:nvSpPr>
      <dsp:spPr>
        <a:xfrm>
          <a:off x="6847812" y="30379"/>
          <a:ext cx="84700" cy="847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B9D8C-4876-4E8E-85DC-CAA6700C3AB8}">
      <dsp:nvSpPr>
        <dsp:cNvPr id="0" name=""/>
        <dsp:cNvSpPr/>
      </dsp:nvSpPr>
      <dsp:spPr>
        <a:xfrm>
          <a:off x="6974459" y="131668"/>
          <a:ext cx="84700" cy="847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0EE538-A88F-44B4-94C5-D8A9EBF4BBB6}">
      <dsp:nvSpPr>
        <dsp:cNvPr id="0" name=""/>
        <dsp:cNvSpPr/>
      </dsp:nvSpPr>
      <dsp:spPr>
        <a:xfrm>
          <a:off x="7100300" y="232956"/>
          <a:ext cx="84700" cy="8470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543C5-08AA-4431-A781-1C27B5CF4090}">
      <dsp:nvSpPr>
        <dsp:cNvPr id="0" name=""/>
        <dsp:cNvSpPr/>
      </dsp:nvSpPr>
      <dsp:spPr>
        <a:xfrm>
          <a:off x="6847812" y="243874"/>
          <a:ext cx="84700" cy="84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46477-668E-44FC-A74A-1DC34BCDDA54}">
      <dsp:nvSpPr>
        <dsp:cNvPr id="0" name=""/>
        <dsp:cNvSpPr/>
      </dsp:nvSpPr>
      <dsp:spPr>
        <a:xfrm>
          <a:off x="6847812" y="457369"/>
          <a:ext cx="84700" cy="84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75BD1-15C2-4A17-832E-2C2CD8932670}">
      <dsp:nvSpPr>
        <dsp:cNvPr id="0" name=""/>
        <dsp:cNvSpPr/>
      </dsp:nvSpPr>
      <dsp:spPr>
        <a:xfrm>
          <a:off x="3258523" y="5542938"/>
          <a:ext cx="1835179" cy="4918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446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/>
            <a:t>Caracterización estudiantil</a:t>
          </a:r>
        </a:p>
      </dsp:txBody>
      <dsp:txXfrm>
        <a:off x="3282535" y="5566950"/>
        <a:ext cx="1787155" cy="443864"/>
      </dsp:txXfrm>
    </dsp:sp>
    <dsp:sp modelId="{5E6B6AA7-7BE4-4B55-8331-7BFDB6F9F349}">
      <dsp:nvSpPr>
        <dsp:cNvPr id="0" name=""/>
        <dsp:cNvSpPr/>
      </dsp:nvSpPr>
      <dsp:spPr>
        <a:xfrm>
          <a:off x="2749916" y="5050140"/>
          <a:ext cx="851039" cy="8509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040C-0A75-41C4-B1C7-12F67C522611}">
      <dsp:nvSpPr>
        <dsp:cNvPr id="0" name=""/>
        <dsp:cNvSpPr/>
      </dsp:nvSpPr>
      <dsp:spPr>
        <a:xfrm>
          <a:off x="5018682" y="4957646"/>
          <a:ext cx="1835179" cy="4918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4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rgbClr val="00B050"/>
              </a:solidFill>
            </a:rPr>
            <a:t>Adaptación a IES</a:t>
          </a:r>
          <a:endParaRPr lang="es-CO" sz="1200" b="1" kern="1200" dirty="0">
            <a:solidFill>
              <a:srgbClr val="00B050"/>
            </a:solidFill>
          </a:endParaRPr>
        </a:p>
      </dsp:txBody>
      <dsp:txXfrm>
        <a:off x="5042694" y="4981658"/>
        <a:ext cx="1787155" cy="443864"/>
      </dsp:txXfrm>
    </dsp:sp>
    <dsp:sp modelId="{C65814FC-DEEF-45E3-837D-A33DEF6E88D0}">
      <dsp:nvSpPr>
        <dsp:cNvPr id="0" name=""/>
        <dsp:cNvSpPr/>
      </dsp:nvSpPr>
      <dsp:spPr>
        <a:xfrm>
          <a:off x="6853862" y="4957646"/>
          <a:ext cx="2784633" cy="4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Inducción a la vida universitaria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 err="1"/>
            <a:t>Nivelatorios</a:t>
          </a:r>
          <a:r>
            <a:rPr lang="es-CO" sz="1200" kern="1200" dirty="0"/>
            <a:t> (</a:t>
          </a:r>
          <a:r>
            <a:rPr lang="es-CO" sz="1200" kern="1200" dirty="0" err="1"/>
            <a:t>Math</a:t>
          </a:r>
          <a:r>
            <a:rPr lang="es-CO" sz="1200" kern="1200" dirty="0"/>
            <a:t>, Lectura, Inglés)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Promoción y Prevención Salud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Cultura y deporte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/>
        </a:p>
      </dsp:txBody>
      <dsp:txXfrm>
        <a:off x="6853862" y="4957646"/>
        <a:ext cx="2784633" cy="491888"/>
      </dsp:txXfrm>
    </dsp:sp>
    <dsp:sp modelId="{0B468920-7868-4027-AAA3-560B017DDE91}">
      <dsp:nvSpPr>
        <dsp:cNvPr id="0" name=""/>
        <dsp:cNvSpPr/>
      </dsp:nvSpPr>
      <dsp:spPr>
        <a:xfrm>
          <a:off x="4509268" y="4464848"/>
          <a:ext cx="851039" cy="8509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32C99-F029-4E8A-B3F0-71239E9994D3}">
      <dsp:nvSpPr>
        <dsp:cNvPr id="0" name=""/>
        <dsp:cNvSpPr/>
      </dsp:nvSpPr>
      <dsp:spPr>
        <a:xfrm>
          <a:off x="5886661" y="4081224"/>
          <a:ext cx="1835179" cy="4918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4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Éxito Académico</a:t>
          </a:r>
        </a:p>
      </dsp:txBody>
      <dsp:txXfrm>
        <a:off x="5910673" y="4105236"/>
        <a:ext cx="1787155" cy="443864"/>
      </dsp:txXfrm>
    </dsp:sp>
    <dsp:sp modelId="{2248B77F-C2DC-4A13-920F-6D79E27871F9}">
      <dsp:nvSpPr>
        <dsp:cNvPr id="0" name=""/>
        <dsp:cNvSpPr/>
      </dsp:nvSpPr>
      <dsp:spPr>
        <a:xfrm>
          <a:off x="7682463" y="3972029"/>
          <a:ext cx="2513978" cy="4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50" kern="1200" dirty="0"/>
            <a:t>Seguimiento y acompañamiento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50" kern="1200" dirty="0"/>
            <a:t>Monitoria: Grupos de estudio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50" kern="1200" dirty="0"/>
            <a:t>Asesorías Académicas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50" kern="1200" dirty="0"/>
            <a:t>Tutorías (Apoyo en la carrera)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50" kern="1200" dirty="0"/>
            <a:t>Diplomado Saber Pro</a:t>
          </a:r>
        </a:p>
      </dsp:txBody>
      <dsp:txXfrm>
        <a:off x="7682463" y="3972029"/>
        <a:ext cx="2513978" cy="491888"/>
      </dsp:txXfrm>
    </dsp:sp>
    <dsp:sp modelId="{927F2717-5FA3-4C22-B9DA-E67D5BA502CA}">
      <dsp:nvSpPr>
        <dsp:cNvPr id="0" name=""/>
        <dsp:cNvSpPr/>
      </dsp:nvSpPr>
      <dsp:spPr>
        <a:xfrm>
          <a:off x="5377248" y="3588426"/>
          <a:ext cx="851039" cy="85094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EC647-DEC9-4443-B82E-0B8F81E128BC}">
      <dsp:nvSpPr>
        <dsp:cNvPr id="0" name=""/>
        <dsp:cNvSpPr/>
      </dsp:nvSpPr>
      <dsp:spPr>
        <a:xfrm>
          <a:off x="6410192" y="3121708"/>
          <a:ext cx="1835179" cy="4918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4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Consejerías</a:t>
          </a:r>
        </a:p>
      </dsp:txBody>
      <dsp:txXfrm>
        <a:off x="6434204" y="3145720"/>
        <a:ext cx="1787155" cy="443864"/>
      </dsp:txXfrm>
    </dsp:sp>
    <dsp:sp modelId="{5F53F7A5-96F2-4D25-9DFC-A52B43B08D1A}">
      <dsp:nvSpPr>
        <dsp:cNvPr id="0" name=""/>
        <dsp:cNvSpPr/>
      </dsp:nvSpPr>
      <dsp:spPr>
        <a:xfrm>
          <a:off x="8245371" y="2998879"/>
          <a:ext cx="1393123" cy="4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Académicas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Psicológicas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Financiera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Coaching</a:t>
          </a:r>
        </a:p>
      </dsp:txBody>
      <dsp:txXfrm>
        <a:off x="8245371" y="2998879"/>
        <a:ext cx="1393123" cy="491888"/>
      </dsp:txXfrm>
    </dsp:sp>
    <dsp:sp modelId="{D8544643-DC54-4DC8-A892-D740ECAA97F2}">
      <dsp:nvSpPr>
        <dsp:cNvPr id="0" name=""/>
        <dsp:cNvSpPr/>
      </dsp:nvSpPr>
      <dsp:spPr>
        <a:xfrm>
          <a:off x="5900778" y="2628910"/>
          <a:ext cx="851039" cy="85094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1BDBE-6B4C-4A5E-A204-0E31912BF471}">
      <dsp:nvSpPr>
        <dsp:cNvPr id="0" name=""/>
        <dsp:cNvSpPr/>
      </dsp:nvSpPr>
      <dsp:spPr>
        <a:xfrm>
          <a:off x="6747381" y="2088197"/>
          <a:ext cx="1835179" cy="4918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4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Orientación Socio Ocupacional</a:t>
          </a:r>
        </a:p>
      </dsp:txBody>
      <dsp:txXfrm>
        <a:off x="6771393" y="2112209"/>
        <a:ext cx="1787155" cy="443864"/>
      </dsp:txXfrm>
    </dsp:sp>
    <dsp:sp modelId="{C52B63F9-F3E3-4A5B-9C60-B58D54C9F739}">
      <dsp:nvSpPr>
        <dsp:cNvPr id="0" name=""/>
        <dsp:cNvSpPr/>
      </dsp:nvSpPr>
      <dsp:spPr>
        <a:xfrm>
          <a:off x="8582561" y="2088197"/>
          <a:ext cx="1055934" cy="4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</dsp:txBody>
      <dsp:txXfrm>
        <a:off x="8582561" y="2088197"/>
        <a:ext cx="1055934" cy="491888"/>
      </dsp:txXfrm>
    </dsp:sp>
    <dsp:sp modelId="{1F4A611C-8C65-45AB-A9D5-CCCD45B43402}">
      <dsp:nvSpPr>
        <dsp:cNvPr id="0" name=""/>
        <dsp:cNvSpPr/>
      </dsp:nvSpPr>
      <dsp:spPr>
        <a:xfrm>
          <a:off x="6238774" y="1595399"/>
          <a:ext cx="851039" cy="85094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35264-1ED7-4A16-A483-1F6D3276205D}">
      <dsp:nvSpPr>
        <dsp:cNvPr id="0" name=""/>
        <dsp:cNvSpPr/>
      </dsp:nvSpPr>
      <dsp:spPr>
        <a:xfrm>
          <a:off x="6931302" y="1071668"/>
          <a:ext cx="1835179" cy="4918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4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Escuela del Padre Bolivariano</a:t>
          </a:r>
        </a:p>
      </dsp:txBody>
      <dsp:txXfrm>
        <a:off x="6955314" y="1095680"/>
        <a:ext cx="1787155" cy="443864"/>
      </dsp:txXfrm>
    </dsp:sp>
    <dsp:sp modelId="{C89C57F0-5B29-48DB-8248-3A715EDDF932}">
      <dsp:nvSpPr>
        <dsp:cNvPr id="0" name=""/>
        <dsp:cNvSpPr/>
      </dsp:nvSpPr>
      <dsp:spPr>
        <a:xfrm>
          <a:off x="6422695" y="578870"/>
          <a:ext cx="851039" cy="85094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9FFB8-1178-AC49-A9D2-19D29D2E2C41}">
      <dsp:nvSpPr>
        <dsp:cNvPr id="0" name=""/>
        <dsp:cNvSpPr/>
      </dsp:nvSpPr>
      <dsp:spPr>
        <a:xfrm>
          <a:off x="2148964" y="-5024"/>
          <a:ext cx="5287013" cy="5287013"/>
        </a:xfrm>
        <a:prstGeom prst="circularArrow">
          <a:avLst>
            <a:gd name="adj1" fmla="val 5274"/>
            <a:gd name="adj2" fmla="val 312630"/>
            <a:gd name="adj3" fmla="val 14212264"/>
            <a:gd name="adj4" fmla="val 17136309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3027-4ADD-6143-85FE-AD8AF65A5B5C}">
      <dsp:nvSpPr>
        <dsp:cNvPr id="0" name=""/>
        <dsp:cNvSpPr/>
      </dsp:nvSpPr>
      <dsp:spPr>
        <a:xfrm>
          <a:off x="3778403" y="1180"/>
          <a:ext cx="2028135" cy="1014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Participación</a:t>
          </a:r>
        </a:p>
      </dsp:txBody>
      <dsp:txXfrm>
        <a:off x="3827906" y="50683"/>
        <a:ext cx="1929129" cy="915061"/>
      </dsp:txXfrm>
    </dsp:sp>
    <dsp:sp modelId="{6E4A4791-DD57-274B-88DB-E7761C87808B}">
      <dsp:nvSpPr>
        <dsp:cNvPr id="0" name=""/>
        <dsp:cNvSpPr/>
      </dsp:nvSpPr>
      <dsp:spPr>
        <a:xfrm>
          <a:off x="5635883" y="1073596"/>
          <a:ext cx="2028135" cy="1014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Calidad</a:t>
          </a:r>
        </a:p>
      </dsp:txBody>
      <dsp:txXfrm>
        <a:off x="5685386" y="1123099"/>
        <a:ext cx="1929129" cy="915061"/>
      </dsp:txXfrm>
    </dsp:sp>
    <dsp:sp modelId="{FC174DA0-EDD8-3748-B34B-79721FC0281F}">
      <dsp:nvSpPr>
        <dsp:cNvPr id="0" name=""/>
        <dsp:cNvSpPr/>
      </dsp:nvSpPr>
      <dsp:spPr>
        <a:xfrm>
          <a:off x="5516093" y="3004429"/>
          <a:ext cx="2267699" cy="1014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Interculturalidad</a:t>
          </a:r>
        </a:p>
      </dsp:txBody>
      <dsp:txXfrm>
        <a:off x="5565596" y="3053932"/>
        <a:ext cx="2168693" cy="915061"/>
      </dsp:txXfrm>
    </dsp:sp>
    <dsp:sp modelId="{686EBAC2-3BDE-6C4F-A3B9-8AEEE977FA8C}">
      <dsp:nvSpPr>
        <dsp:cNvPr id="0" name=""/>
        <dsp:cNvSpPr/>
      </dsp:nvSpPr>
      <dsp:spPr>
        <a:xfrm>
          <a:off x="3778403" y="4290846"/>
          <a:ext cx="2028135" cy="1014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Pertinencia</a:t>
          </a:r>
        </a:p>
      </dsp:txBody>
      <dsp:txXfrm>
        <a:off x="3827906" y="4340349"/>
        <a:ext cx="1929129" cy="915061"/>
      </dsp:txXfrm>
    </dsp:sp>
    <dsp:sp modelId="{CFD11CF5-A498-4B4D-8813-A74E83ABDF25}">
      <dsp:nvSpPr>
        <dsp:cNvPr id="0" name=""/>
        <dsp:cNvSpPr/>
      </dsp:nvSpPr>
      <dsp:spPr>
        <a:xfrm>
          <a:off x="1920923" y="3218430"/>
          <a:ext cx="2028135" cy="1014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Diversidad</a:t>
          </a:r>
        </a:p>
      </dsp:txBody>
      <dsp:txXfrm>
        <a:off x="1970426" y="3267933"/>
        <a:ext cx="1929129" cy="915061"/>
      </dsp:txXfrm>
    </dsp:sp>
    <dsp:sp modelId="{9541115C-C502-E842-981B-EB50BC0F0289}">
      <dsp:nvSpPr>
        <dsp:cNvPr id="0" name=""/>
        <dsp:cNvSpPr/>
      </dsp:nvSpPr>
      <dsp:spPr>
        <a:xfrm>
          <a:off x="1920923" y="1073596"/>
          <a:ext cx="2028135" cy="1014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Equidad</a:t>
          </a:r>
        </a:p>
      </dsp:txBody>
      <dsp:txXfrm>
        <a:off x="1970426" y="1123099"/>
        <a:ext cx="1929129" cy="91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31299-E6FF-4547-B4BD-67D4A9A5DF0B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85602-3D26-4F50-93BB-6842CEDF4EB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39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96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5602-3D26-4F50-93BB-6842CEDF4EB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14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39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18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1653-836E-4F1C-8826-E4510599B880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5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Caracterización posgrado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8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193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18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60000"/>
              </a:lnSpc>
            </a:pPr>
            <a:endParaRPr lang="es-ES" altLang="es-ES" sz="1600">
              <a:ea typeface="ＭＳ Ｐゴシック" charset="-128"/>
            </a:endParaRPr>
          </a:p>
        </p:txBody>
      </p:sp>
      <p:sp>
        <p:nvSpPr>
          <p:cNvPr id="368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BDC5D9-2001-4E44-8DA8-FE8F02ABE028}" type="slidenum">
              <a:rPr lang="en-US" altLang="es-ES" sz="1200"/>
              <a:pPr/>
              <a:t>14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404490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de-D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62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27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44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20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85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02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837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40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433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755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90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18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9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384A-9FAC-4233-A39A-41227C2CBCFE}" type="datetime1">
              <a:rPr lang="es-ES" altLang="es-ES"/>
              <a:pPr>
                <a:defRPr/>
              </a:pPr>
              <a:t>12/04/2018</a:t>
            </a:fld>
            <a:endParaRPr lang="es-ES" alt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AA4B7-1E36-CC4F-ACC1-48BB3E53554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759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51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8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8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42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89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5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89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image" Target="../media/image1.jpg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theme" Target="../theme/theme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de-D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D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4310-B786-4B0A-A8F6-F92D7FC255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32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747441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18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5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7" Type="http://schemas.openxmlformats.org/officeDocument/2006/relationships/image" Target="../media/image23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22.jpg" /><Relationship Id="rId5" Type="http://schemas.openxmlformats.org/officeDocument/2006/relationships/image" Target="../media/image21.jpg" /><Relationship Id="rId4" Type="http://schemas.openxmlformats.org/officeDocument/2006/relationships/image" Target="../media/image20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1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5.xml" /><Relationship Id="rId4" Type="http://schemas.openxmlformats.org/officeDocument/2006/relationships/comments" Target="../comments/commen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6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5.xml" /><Relationship Id="rId6" Type="http://schemas.openxmlformats.org/officeDocument/2006/relationships/chart" Target="../charts/chart2.xml" /><Relationship Id="rId5" Type="http://schemas.openxmlformats.org/officeDocument/2006/relationships/image" Target="../media/image8.png" /><Relationship Id="rId4" Type="http://schemas.openxmlformats.org/officeDocument/2006/relationships/chart" Target="../charts/char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5.xml" /><Relationship Id="rId5" Type="http://schemas.openxmlformats.org/officeDocument/2006/relationships/image" Target="../media/image11.jpg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1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24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641888" y="6350"/>
            <a:ext cx="12687074" cy="6851650"/>
            <a:chOff x="-2806089" y="6350"/>
            <a:chExt cx="12687074" cy="6851650"/>
          </a:xfrm>
        </p:grpSpPr>
        <p:sp>
          <p:nvSpPr>
            <p:cNvPr id="7" name="Rectángulo 6"/>
            <p:cNvSpPr/>
            <p:nvPr/>
          </p:nvSpPr>
          <p:spPr>
            <a:xfrm>
              <a:off x="7246938" y="2101850"/>
              <a:ext cx="1897062" cy="34464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graphicFrame>
          <p:nvGraphicFramePr>
            <p:cNvPr id="4" name="Diagrama 3"/>
            <p:cNvGraphicFramePr/>
            <p:nvPr>
              <p:extLst/>
            </p:nvPr>
          </p:nvGraphicFramePr>
          <p:xfrm>
            <a:off x="-2806089" y="792794"/>
            <a:ext cx="12687074" cy="60652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cture 6" descr="Resultado de imagen para grado universitario icono animad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25" y="6350"/>
              <a:ext cx="7874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ector angular 5"/>
            <p:cNvCxnSpPr/>
            <p:nvPr/>
          </p:nvCxnSpPr>
          <p:spPr>
            <a:xfrm>
              <a:off x="5705475" y="1609725"/>
              <a:ext cx="2155825" cy="210185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H="1">
              <a:off x="6769100" y="3711575"/>
              <a:ext cx="26988" cy="2743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5937250" y="6454775"/>
              <a:ext cx="819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/>
            <p:cNvSpPr/>
            <p:nvPr/>
          </p:nvSpPr>
          <p:spPr>
            <a:xfrm>
              <a:off x="7246963" y="3309427"/>
              <a:ext cx="189703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Sistema de Información</a:t>
              </a: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0" y="804615"/>
            <a:ext cx="1020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1859B"/>
              </a:buClr>
              <a:buSzPts val="3176"/>
            </a:pPr>
            <a:r>
              <a:rPr lang="de-DE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alibri"/>
              </a:rPr>
              <a:t>PROGRAMA INSTITUCIONAL DE EXCELENCIA ACADÉMICA- PIEA-</a:t>
            </a:r>
          </a:p>
        </p:txBody>
      </p:sp>
      <p:sp>
        <p:nvSpPr>
          <p:cNvPr id="14" name="6 Rectángulo redondeado"/>
          <p:cNvSpPr/>
          <p:nvPr/>
        </p:nvSpPr>
        <p:spPr>
          <a:xfrm>
            <a:off x="682289" y="2240098"/>
            <a:ext cx="3670769" cy="248644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CO" sz="1400" dirty="0">
                <a:latin typeface="Trebuchet MS" pitchFamily="34" charset="0"/>
              </a:rPr>
              <a:t>Busca articular, coordinar y evaluar las acciones, funciones y </a:t>
            </a:r>
            <a:r>
              <a:rPr lang="es-CO" altLang="es-CO" sz="1400" dirty="0">
                <a:latin typeface="Trebuchet MS" pitchFamily="34" charset="0"/>
              </a:rPr>
              <a:t>los servicios de apoyo académicos, económicos y psicosociales, que presta la Universidad Simón Bolívar, a sus estudiantes para contribuir al desarrollo de las competencias genéricas y disciplinares, logrando la formación integral y la excelsa calidad, incidiendo en la permanencia con calidad y propiciando procesos de inclusión educativa.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27703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xfrm>
            <a:off x="609600" y="1177518"/>
            <a:ext cx="10972800" cy="24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625"/>
              <a:buFont typeface="Calibri"/>
              <a:buNone/>
              <a:defRPr/>
            </a:pPr>
            <a:r>
              <a:rPr lang="es-CO" sz="2400" b="1" kern="1200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  <a:t>CEREMONIA DE RECONOCIMIENTO A LA </a:t>
            </a:r>
            <a:br>
              <a:rPr lang="es-CO" sz="2400" b="1" kern="1200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</a:br>
            <a:r>
              <a:rPr lang="es-CO" sz="2400" b="1" kern="1200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  <a:t>EXCELENCIA ACADÉMICA</a:t>
            </a:r>
            <a:br>
              <a:rPr lang="es-CO" sz="2400" b="1" kern="1200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</a:br>
            <a:r>
              <a:rPr lang="es-CO" sz="2400" b="1" kern="1200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  <a:t>2017</a:t>
            </a:r>
            <a:endParaRPr sz="2400" b="1" kern="1200" dirty="0">
              <a:solidFill>
                <a:srgbClr val="31859B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1004552" y="1490528"/>
            <a:ext cx="2993136" cy="123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ceremonia de Reconocimiento a la Excelencia Académica tiene como objetivo motivar a los estudiantes que obtienen los mejores promedios académicos continuar fortaleciendo sus competencias y su formación integral.</a:t>
            </a:r>
            <a:endParaRPr dirty="0"/>
          </a:p>
        </p:txBody>
      </p:sp>
      <p:pic>
        <p:nvPicPr>
          <p:cNvPr id="566" name="Shape 566" descr="G:\02.11.17 Premio a la excelencia academica\DSC_427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7651" y="1978550"/>
            <a:ext cx="2888569" cy="148272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8260321" y="1546750"/>
            <a:ext cx="27559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1" u="none" strike="noStrike" cap="none" dirty="0">
                <a:solidFill>
                  <a:srgbClr val="0F243E"/>
                </a:solidFill>
                <a:latin typeface="Trebuchet MS"/>
                <a:ea typeface="Trebuchet MS"/>
                <a:cs typeface="Trebuchet MS"/>
                <a:sym typeface="Trebuchet MS"/>
              </a:rPr>
              <a:t>Estudiantes reconocidos por excelencia académica de pregrado</a:t>
            </a:r>
            <a:endParaRPr dirty="0"/>
          </a:p>
        </p:txBody>
      </p:sp>
      <p:sp>
        <p:nvSpPr>
          <p:cNvPr id="568" name="Shape 568"/>
          <p:cNvSpPr txBox="1"/>
          <p:nvPr/>
        </p:nvSpPr>
        <p:spPr>
          <a:xfrm>
            <a:off x="5064125" y="3774279"/>
            <a:ext cx="206375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 dirty="0">
                <a:solidFill>
                  <a:srgbClr val="0F243E"/>
                </a:solidFill>
                <a:latin typeface="Trebuchet MS"/>
                <a:ea typeface="Trebuchet MS"/>
                <a:cs typeface="Trebuchet MS"/>
                <a:sym typeface="Trebuchet MS"/>
              </a:rPr>
              <a:t>Estudiantes reconocidos del Programa Universidad al Barrio</a:t>
            </a:r>
            <a:endParaRPr dirty="0"/>
          </a:p>
        </p:txBody>
      </p:sp>
      <p:pic>
        <p:nvPicPr>
          <p:cNvPr id="569" name="Shape 569" descr="G:\02.11.17 Premio a la excelencia academica\DSC_43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341" y="2977033"/>
            <a:ext cx="2683817" cy="279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 descr="G:\02.11.17 Premio a la excelencia academica\DSC_430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7601" y="1906074"/>
            <a:ext cx="2582277" cy="179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 descr="G:\02.11.17 Premio a la excelencia academica\DSC_433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7651" y="3774279"/>
            <a:ext cx="2888569" cy="19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 descr="G:\02.11.17 Premio a la excelencia academica\DSC_442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7601" y="4498552"/>
            <a:ext cx="2582277" cy="1931498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Shape 574"/>
          <p:cNvSpPr txBox="1"/>
          <p:nvPr/>
        </p:nvSpPr>
        <p:spPr>
          <a:xfrm>
            <a:off x="8607190" y="5711363"/>
            <a:ext cx="20621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 cap="none" dirty="0">
                <a:solidFill>
                  <a:srgbClr val="0F243E"/>
                </a:solidFill>
                <a:latin typeface="Trebuchet MS"/>
                <a:ea typeface="Trebuchet MS"/>
                <a:cs typeface="Trebuchet MS"/>
                <a:sym typeface="Trebuchet MS"/>
              </a:rPr>
              <a:t>Estudiantes monitores reconocidos por su excelente desempeño</a:t>
            </a:r>
            <a:endParaRPr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22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068945" y="704195"/>
            <a:ext cx="1020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1859B"/>
              </a:buClr>
              <a:buSzPts val="3176"/>
            </a:pPr>
            <a:r>
              <a:rPr lang="de-DE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alibri"/>
              </a:rPr>
              <a:t>PROYECTOS ESPECIALES DE EXTENSIÓN EN USB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18347"/>
              </p:ext>
            </p:extLst>
          </p:nvPr>
        </p:nvGraphicFramePr>
        <p:xfrm>
          <a:off x="650382" y="1626094"/>
          <a:ext cx="11211059" cy="5003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IMPACTO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b="1" dirty="0"/>
                        <a:t>UNIVERSIDAD AL BARRIO (EDUCACIÓN</a:t>
                      </a:r>
                      <a:r>
                        <a:rPr lang="de-DE" b="1" baseline="0" dirty="0"/>
                        <a:t> SUPERIOR)</a:t>
                      </a:r>
                      <a:endParaRPr lang="de-DE" b="1" dirty="0"/>
                    </a:p>
                    <a:p>
                      <a:r>
                        <a:rPr lang="de-DE" b="1" dirty="0"/>
                        <a:t>Convenio con Alcaldía Distrital de Barranquilla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Ofrecer programas</a:t>
                      </a:r>
                      <a:r>
                        <a:rPr lang="de-DE" baseline="0" dirty="0"/>
                        <a:t> en IED asignadas para los egresados de las mismas.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150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egresados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de 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Instituciones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Educativas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Distritales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de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Niveles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1 y 2 del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Sisben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,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cursan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de-DE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dirty="0"/>
                        <a:t>programas</a:t>
                      </a:r>
                      <a:r>
                        <a:rPr lang="de-DE" baseline="0" dirty="0"/>
                        <a:t>Técnico Profesional en Operaciones Portuarias y Técnico Profesional en Procesos Publicitarios y de Mercadeo</a:t>
                      </a:r>
                      <a:endParaRPr lang="de-DE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en 2018 con ruta de homologación definida para continuar formación en programas de nivel  profesional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en la USB.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b="1" dirty="0"/>
                        <a:t>ARTICULACIÓN CON LA MEDIA (EDUCACIÓN</a:t>
                      </a:r>
                      <a:r>
                        <a:rPr lang="de-DE" b="1" baseline="0" dirty="0"/>
                        <a:t> SUPERIOR</a:t>
                      </a:r>
                      <a:r>
                        <a:rPr lang="de-DE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Ofrecer servicios académicos</a:t>
                      </a:r>
                      <a:r>
                        <a:rPr lang="de-DE" baseline="0" dirty="0"/>
                        <a:t> a estudiantes de media en las IED y en la USB.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Refuerzos de Matemáticas, Estadística, Geometría y Física en los grados, 6,7,8,9,10. En 11 se ofrecen  talleres tipo prueba saber en matemáticas, geometría y</a:t>
                      </a:r>
                      <a:r>
                        <a:rPr lang="es-CO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CO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estadísticas.</a:t>
                      </a:r>
                      <a:r>
                        <a:rPr lang="es-CO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br>
                        <a:rPr lang="es-CO" dirty="0"/>
                      </a:br>
                      <a:r>
                        <a:rPr lang="es-CO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</a:t>
                      </a:r>
                      <a:r>
                        <a:rPr lang="es-CO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2018-1 se cuenta con</a:t>
                      </a:r>
                      <a:r>
                        <a:rPr lang="es-CO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130 estudiantes, con 70 estudiantes de 11 grado.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b="1" dirty="0"/>
                        <a:t>ARTICULACIÓN CON LA MEDIA (NO FORMAL) Convenio con Alcaldía de Soledad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Ofrecer</a:t>
                      </a:r>
                      <a:r>
                        <a:rPr lang="de-DE" baseline="0" dirty="0"/>
                        <a:t> programas técnicos laborales en simultánea con su titulación de bachiller.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350</a:t>
                      </a:r>
                      <a:r>
                        <a:rPr lang="de-DE" baseline="0" dirty="0"/>
                        <a:t> jóvenes soledeños que han cursado 9o. Grado y mayores de 15 años.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b="1" dirty="0"/>
                        <a:t>CONVENIO AMPLIACIÓN DE COBERTURA CON SENA (NO 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Ofrecer programas</a:t>
                      </a:r>
                      <a:r>
                        <a:rPr lang="de-DE" baseline="0" dirty="0"/>
                        <a:t> tecnológicos del SENA en las instalaciones de la USB. Los egresados pueden continuar bajo homologación de competencias  en educación superior.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690 aprendices SENA se titularon, 210 de ellos continuaron estudiando</a:t>
                      </a:r>
                      <a:r>
                        <a:rPr lang="de-DE" baseline="0" dirty="0"/>
                        <a:t> en programas de la USB. Actualmente hay 807 aprendices SENA en 8 programas.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12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811370" y="1188963"/>
            <a:ext cx="982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ESCUELAS SALUDABLES, AÑOS DE PLENITUD, FAMILIA Y ENTORNO</a:t>
            </a:r>
          </a:p>
        </p:txBody>
      </p:sp>
      <p:sp>
        <p:nvSpPr>
          <p:cNvPr id="9" name="Estrella de 5 puntas 8"/>
          <p:cNvSpPr/>
          <p:nvPr/>
        </p:nvSpPr>
        <p:spPr>
          <a:xfrm>
            <a:off x="319127" y="1142758"/>
            <a:ext cx="492243" cy="4155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57" y="811369"/>
            <a:ext cx="3361384" cy="8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13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6" y="746975"/>
            <a:ext cx="10006885" cy="59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6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81151073"/>
              </p:ext>
            </p:extLst>
          </p:nvPr>
        </p:nvGraphicFramePr>
        <p:xfrm>
          <a:off x="1043189" y="953037"/>
          <a:ext cx="9704725" cy="530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CuadroTexto 7"/>
          <p:cNvSpPr txBox="1">
            <a:spLocks noChangeArrowheads="1"/>
          </p:cNvSpPr>
          <p:nvPr/>
        </p:nvSpPr>
        <p:spPr bwMode="auto">
          <a:xfrm>
            <a:off x="6754271" y="1234796"/>
            <a:ext cx="2986999" cy="5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1490" dirty="0">
                <a:latin typeface="Arial" charset="0"/>
              </a:rPr>
              <a:t>“Tener voz y ser aceptado por lo que uno es” (Calvo, 2009)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766899" y="4211255"/>
            <a:ext cx="1954473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1490" dirty="0">
                <a:latin typeface="Arial" charset="0"/>
              </a:rPr>
              <a:t>Característica inherente del ser humano y a la naturaleza misma</a:t>
            </a: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1422100" y="2128123"/>
            <a:ext cx="1493500" cy="7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1490" dirty="0">
                <a:latin typeface="Arial" charset="0"/>
              </a:rPr>
              <a:t>Dar a cada estudiante lo que necesita</a:t>
            </a:r>
          </a:p>
        </p:txBody>
      </p:sp>
      <p:sp>
        <p:nvSpPr>
          <p:cNvPr id="15" name="CuadroTexto 7"/>
          <p:cNvSpPr txBox="1">
            <a:spLocks noChangeArrowheads="1"/>
          </p:cNvSpPr>
          <p:nvPr/>
        </p:nvSpPr>
        <p:spPr bwMode="auto">
          <a:xfrm>
            <a:off x="8672165" y="2069412"/>
            <a:ext cx="2009790" cy="12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1490" dirty="0">
                <a:latin typeface="Arial" charset="0"/>
              </a:rPr>
              <a:t>Condiciones óptimas que permiten el mejoramiento continuo de las personas </a:t>
            </a:r>
          </a:p>
        </p:txBody>
      </p:sp>
      <p:sp>
        <p:nvSpPr>
          <p:cNvPr id="17" name="CuadroTexto 7"/>
          <p:cNvSpPr txBox="1">
            <a:spLocks noChangeArrowheads="1"/>
          </p:cNvSpPr>
          <p:nvPr/>
        </p:nvSpPr>
        <p:spPr bwMode="auto">
          <a:xfrm>
            <a:off x="8783306" y="3968560"/>
            <a:ext cx="2214809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1490" dirty="0">
                <a:latin typeface="Arial" charset="0"/>
              </a:rPr>
              <a:t>Conjunto de relaciones entre diversas culturas que conduce a la transformación</a:t>
            </a:r>
          </a:p>
        </p:txBody>
      </p:sp>
      <p:sp>
        <p:nvSpPr>
          <p:cNvPr id="18" name="CuadroTexto 7"/>
          <p:cNvSpPr txBox="1">
            <a:spLocks noChangeArrowheads="1"/>
          </p:cNvSpPr>
          <p:nvPr/>
        </p:nvSpPr>
        <p:spPr bwMode="auto">
          <a:xfrm>
            <a:off x="6889891" y="5354908"/>
            <a:ext cx="2643456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1490" dirty="0">
                <a:latin typeface="Arial" charset="0"/>
              </a:rPr>
              <a:t>Capacidad del sistema y las IES, de dar respuesta a necesidades concretas del entorno</a:t>
            </a:r>
          </a:p>
        </p:txBody>
      </p:sp>
      <p:sp>
        <p:nvSpPr>
          <p:cNvPr id="10255" name="1 Título"/>
          <p:cNvSpPr>
            <a:spLocks/>
          </p:cNvSpPr>
          <p:nvPr/>
        </p:nvSpPr>
        <p:spPr bwMode="auto">
          <a:xfrm>
            <a:off x="1786102" y="5949950"/>
            <a:ext cx="872155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ES" sz="2979" i="1">
                <a:solidFill>
                  <a:schemeClr val="bg1"/>
                </a:solidFill>
              </a:rPr>
              <a:t>Lineamientos – Política de educación superior inclusiva</a:t>
            </a:r>
          </a:p>
        </p:txBody>
      </p:sp>
      <p:sp>
        <p:nvSpPr>
          <p:cNvPr id="10256" name="CuadroTexto 1"/>
          <p:cNvSpPr txBox="1">
            <a:spLocks noChangeArrowheads="1"/>
          </p:cNvSpPr>
          <p:nvPr/>
        </p:nvSpPr>
        <p:spPr bwMode="auto">
          <a:xfrm>
            <a:off x="12510755" y="3725866"/>
            <a:ext cx="184731" cy="4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554">
              <a:latin typeface="Arial" charset="0"/>
            </a:endParaRPr>
          </a:p>
        </p:txBody>
      </p:sp>
      <p:sp>
        <p:nvSpPr>
          <p:cNvPr id="10257" name="Rectángulo 1"/>
          <p:cNvSpPr>
            <a:spLocks noChangeArrowheads="1"/>
          </p:cNvSpPr>
          <p:nvPr/>
        </p:nvSpPr>
        <p:spPr bwMode="auto">
          <a:xfrm>
            <a:off x="127874" y="588814"/>
            <a:ext cx="10620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  <a:t>EDUCACIÓN SUPERIOR INCLUSIVA EN EDUCACIÓN SUPERIOR</a:t>
            </a:r>
          </a:p>
        </p:txBody>
      </p:sp>
      <p:sp>
        <p:nvSpPr>
          <p:cNvPr id="2" name="Estrella de 5 puntas 1"/>
          <p:cNvSpPr/>
          <p:nvPr/>
        </p:nvSpPr>
        <p:spPr>
          <a:xfrm>
            <a:off x="4259257" y="1152008"/>
            <a:ext cx="446516" cy="4250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strella de 5 puntas 18"/>
          <p:cNvSpPr/>
          <p:nvPr/>
        </p:nvSpPr>
        <p:spPr>
          <a:xfrm>
            <a:off x="1087570" y="2273626"/>
            <a:ext cx="446516" cy="4250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strella de 5 puntas 19"/>
          <p:cNvSpPr/>
          <p:nvPr/>
        </p:nvSpPr>
        <p:spPr>
          <a:xfrm>
            <a:off x="10859186" y="2312767"/>
            <a:ext cx="446516" cy="4250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917" y="2101630"/>
            <a:ext cx="3354659" cy="28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8" grpId="0"/>
      <p:bldP spid="13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15</a:t>
            </a:fld>
            <a:endParaRPr lang="es-CO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112" y="3979571"/>
            <a:ext cx="2626090" cy="2550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ángulo 4"/>
          <p:cNvSpPr/>
          <p:nvPr/>
        </p:nvSpPr>
        <p:spPr>
          <a:xfrm>
            <a:off x="3669762" y="1249792"/>
            <a:ext cx="799921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 inclusiva implica una actitud y un compromiso con un proceso de mejora permanente l</a:t>
            </a:r>
            <a:r>
              <a:rPr lang="es-C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ogrando sensibilizar y facilitar herramientas para la equidad </a:t>
            </a: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estudiantes, profesores</a:t>
            </a:r>
            <a:r>
              <a:rPr lang="es-C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directivos y funcionarios que conforman la comunidad educativa de la Universidad Simón Bolívar.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2" y="1067389"/>
            <a:ext cx="2626090" cy="2525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07395"/>
              </p:ext>
            </p:extLst>
          </p:nvPr>
        </p:nvGraphicFramePr>
        <p:xfrm>
          <a:off x="4011439" y="3166227"/>
          <a:ext cx="6581106" cy="76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89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POBLACIÓN</a:t>
                      </a:r>
                      <a:r>
                        <a:rPr lang="de-DE" baseline="0" dirty="0"/>
                        <a:t> I</a:t>
                      </a:r>
                      <a:r>
                        <a:rPr lang="de-DE" dirty="0"/>
                        <a:t>NDÌGENA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COMUNIDAD NEGRA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PUEBLO RROM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91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0.20%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378815" y="2837877"/>
            <a:ext cx="645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DISTRIBUCIÓN ESTUDIANTIL POR GRUPO ÉTNICO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528810" y="4380075"/>
            <a:ext cx="234759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0.5% DE ESTUDIANTES EN CONDICIÓN DE DISCAPACIDAD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072388" y="4380075"/>
            <a:ext cx="234759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30% DE ESTUDIANTES CON VINCULACIÓN LABORAL FORMAL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615966" y="4383996"/>
            <a:ext cx="2459207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48% DE ESTUDIANTES CON PADRES SIN FORMACIÓN PROFESIONAL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197736" y="785611"/>
            <a:ext cx="1020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1859B"/>
              </a:buClr>
              <a:buSzPts val="3176"/>
            </a:pPr>
            <a:r>
              <a:rPr lang="de-DE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alibri"/>
              </a:rPr>
              <a:t>EDUCACIÓN SUPERIOR INCLUSIVA EN USB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28810" y="5775111"/>
            <a:ext cx="7546363" cy="584775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88% DE RECIÉN GRADUADOS CON VINCULACIÓN LABORAL (OLE), 80.4% Nacional, 78.5% Atlántico, 74.3% Norte de Santander</a:t>
            </a:r>
          </a:p>
        </p:txBody>
      </p:sp>
    </p:spTree>
    <p:extLst>
      <p:ext uri="{BB962C8B-B14F-4D97-AF65-F5344CB8AC3E}">
        <p14:creationId xmlns:p14="http://schemas.microsoft.com/office/powerpoint/2010/main" val="318225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/>
          <p:nvPr/>
        </p:nvSpPr>
        <p:spPr>
          <a:xfrm>
            <a:off x="1789176" y="3429000"/>
            <a:ext cx="7927848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0413" marR="0" lvl="0" indent="-66992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310-B786-4B0A-A8F6-F92D7FC255E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8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94962" y="2409311"/>
            <a:ext cx="8542986" cy="2510418"/>
          </a:xfrm>
          <a:solidFill>
            <a:srgbClr val="FFC000"/>
          </a:solidFill>
          <a:ln>
            <a:solidFill>
              <a:srgbClr val="00B050"/>
            </a:solidFill>
          </a:ln>
        </p:spPr>
        <p:txBody>
          <a:bodyPr/>
          <a:lstStyle/>
          <a:p>
            <a:pPr marL="25400" indent="0" algn="ctr">
              <a:buNone/>
            </a:pPr>
            <a:r>
              <a:rPr lang="de-DE" dirty="0"/>
              <a:t>INCLUSIÓN Y MOVILIDAD SOCIAL </a:t>
            </a:r>
          </a:p>
          <a:p>
            <a:pPr marL="25400" indent="0" algn="ctr">
              <a:buNone/>
            </a:pPr>
            <a:r>
              <a:rPr lang="de-DE" dirty="0"/>
              <a:t>EN LA UNIVERSIDAD SIMÓN BOLÍVAR</a:t>
            </a:r>
            <a:endParaRPr lang="de-DE" sz="2400" b="1" kern="1200" dirty="0">
              <a:solidFill>
                <a:srgbClr val="31859B"/>
              </a:solidFill>
              <a:latin typeface="Century Gothic"/>
            </a:endParaRPr>
          </a:p>
          <a:p>
            <a:pPr marL="25400" indent="0" algn="ctr">
              <a:buNone/>
            </a:pPr>
            <a:endParaRPr lang="de-DE" sz="2400" dirty="0"/>
          </a:p>
          <a:p>
            <a:pPr marL="25400" indent="0" algn="ctr">
              <a:buNone/>
            </a:pPr>
            <a:r>
              <a:rPr lang="de-DE" sz="2400" dirty="0"/>
              <a:t>Foro Educación y Movilidad Social</a:t>
            </a:r>
          </a:p>
          <a:p>
            <a:pPr marL="25400" indent="0" algn="ctr">
              <a:buNone/>
            </a:pPr>
            <a:r>
              <a:rPr lang="de-DE" sz="2400" dirty="0"/>
              <a:t>Barranquilla, Abril 12 y 13 de 2018</a:t>
            </a:r>
          </a:p>
          <a:p>
            <a:pPr marL="25400" indent="0" algn="ctr">
              <a:buNone/>
            </a:pPr>
            <a:endParaRPr lang="de-DE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81139" y="5549900"/>
            <a:ext cx="604837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CO" sz="1100" i="1" dirty="0"/>
              <a:t>SONIA FALLA BARRANTES</a:t>
            </a:r>
            <a:br>
              <a:rPr lang="es-MX" altLang="es-CO" sz="1100" i="1" dirty="0"/>
            </a:br>
            <a:r>
              <a:rPr lang="es-MX" altLang="es-CO" sz="1100" i="1" dirty="0"/>
              <a:t>Vicerrectora Académica</a:t>
            </a:r>
            <a:br>
              <a:rPr lang="es-MX" altLang="es-CO" sz="1100" i="1" dirty="0"/>
            </a:br>
            <a:r>
              <a:rPr lang="es-MX" altLang="es-CO" sz="1100" i="1" dirty="0"/>
              <a:t>UNIVERSIDAD SIMÓN BOLÍVAR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CO" sz="16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926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7956" y="2338890"/>
            <a:ext cx="2259876" cy="1143000"/>
          </a:xfrm>
        </p:spPr>
        <p:txBody>
          <a:bodyPr>
            <a:normAutofit/>
          </a:bodyPr>
          <a:lstStyle/>
          <a:p>
            <a:r>
              <a:rPr lang="es-CO" sz="3840" b="1" dirty="0"/>
              <a:t>MISIÓN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68" y="1495760"/>
            <a:ext cx="3409771" cy="45565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142413" y="1495759"/>
            <a:ext cx="5434147" cy="4086225"/>
          </a:xfrm>
          <a:prstGeom prst="flowChartAlternateProcess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CO" sz="1440" dirty="0"/>
          </a:p>
          <a:p>
            <a:pPr algn="just"/>
            <a:r>
              <a:rPr lang="es-CO" sz="1440" dirty="0"/>
              <a:t>Somos una Universidad sin ánimo de lucro dedicada a la formación integral, al desarrollo de la investigación e innovación, que articulada con el Estado, el sector productivo y la comunidad en general, </a:t>
            </a:r>
            <a:r>
              <a:rPr lang="es-CO" b="1" dirty="0"/>
              <a:t>responde al compromiso con el desarrollo del entorno social, político, cultural y económico</a:t>
            </a:r>
            <a:r>
              <a:rPr lang="es-CO" sz="1440" dirty="0"/>
              <a:t>. </a:t>
            </a:r>
          </a:p>
          <a:p>
            <a:pPr algn="just"/>
            <a:endParaRPr lang="es-CO" sz="1440" dirty="0"/>
          </a:p>
          <a:p>
            <a:pPr algn="just"/>
            <a:r>
              <a:rPr lang="es-CO" sz="1440" dirty="0"/>
              <a:t>Nuestra función social está inspirada en el ideario del Libertador Simón Bolívar de </a:t>
            </a:r>
            <a:r>
              <a:rPr lang="es-CO" b="1" dirty="0"/>
              <a:t>una Educación con equidad fundamentada en valores</a:t>
            </a:r>
            <a:r>
              <a:rPr lang="es-CO" sz="1440" dirty="0"/>
              <a:t>, promovida por una comunidad académica idónea. </a:t>
            </a:r>
          </a:p>
          <a:p>
            <a:pPr algn="just"/>
            <a:endParaRPr lang="es-CO" sz="1440" dirty="0"/>
          </a:p>
          <a:p>
            <a:pPr algn="just"/>
            <a:r>
              <a:rPr lang="es-CO" sz="1440" dirty="0"/>
              <a:t>La Universidad Simón Bolívar valora y cultiva la identidad, la cultura y el respeto por el ancestro.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253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1760383" y="923283"/>
            <a:ext cx="205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  <a:t>Principios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7349462" y="887864"/>
            <a:ext cx="205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  <a:t>Valores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01040" y="1343692"/>
            <a:ext cx="4377310" cy="153272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320" b="1" dirty="0">
                <a:solidFill>
                  <a:schemeClr val="accent3">
                    <a:lumMod val="75000"/>
                  </a:schemeClr>
                </a:solidFill>
              </a:rPr>
              <a:t>Dignidad Humana: </a:t>
            </a:r>
            <a:r>
              <a:rPr lang="es-CO" sz="1320" dirty="0"/>
              <a:t>Creemos en el ser </a:t>
            </a:r>
          </a:p>
          <a:p>
            <a:pPr algn="just"/>
            <a:r>
              <a:rPr lang="es-CO" sz="1320" dirty="0"/>
              <a:t>humano como sujeto de la historia, en su capacidad de crear, trascender y en su condición de ser inteligente que lo convierte en perfectible, preparado para desarrollar su máximo potencial, y en el respeto que cada persona merece por su condición misma de ser humano</a:t>
            </a:r>
            <a:r>
              <a:rPr lang="es-CO" sz="1440" dirty="0"/>
              <a:t>.</a:t>
            </a:r>
            <a:endParaRPr lang="es-CO" sz="1440" dirty="0">
              <a:solidFill>
                <a:srgbClr val="000000"/>
              </a:solidFill>
              <a:ea typeface="Arial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18642"/>
              </p:ext>
            </p:extLst>
          </p:nvPr>
        </p:nvGraphicFramePr>
        <p:xfrm>
          <a:off x="5101212" y="1322221"/>
          <a:ext cx="6401179" cy="14987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0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Ética: </a:t>
                      </a:r>
                      <a:r>
                        <a:rPr lang="es-CO" sz="1300" dirty="0">
                          <a:effectLst/>
                        </a:rPr>
                        <a:t>En todas nuestras actividades privilegiamos el estricto apego a la consideración del bien común, como base del bienestar individual y del compromiso con la sociedad.</a:t>
                      </a:r>
                      <a:endParaRPr lang="es-CO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45217" marR="45217" marT="0" marB="0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Integralidad: </a:t>
                      </a:r>
                      <a:r>
                        <a:rPr lang="es-CO" sz="1300" dirty="0">
                          <a:effectLst/>
                        </a:rPr>
                        <a:t>Promovemos las distintas manifestaciones del saber, del hacer y del             ser, para propiciar una relación del ser humano consigo mismo, con la sociedad, con la naturaleza y con la cultura que permita la articulación de sus dimensiones biológica, psicológica y social.</a:t>
                      </a:r>
                      <a:endParaRPr lang="es-CO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45217" marR="45217" marT="0" marB="0" anchor="ctr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712471" y="2905541"/>
            <a:ext cx="4377310" cy="132959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320" b="1" dirty="0">
                <a:solidFill>
                  <a:schemeClr val="accent6">
                    <a:lumMod val="75000"/>
                  </a:schemeClr>
                </a:solidFill>
              </a:rPr>
              <a:t>Autonomía: </a:t>
            </a:r>
            <a:r>
              <a:rPr lang="es-CO" sz="1320" dirty="0"/>
              <a:t>Creemos que es la esencia de  la Universidad, en tanto que hace posible la libertad de pensamiento, de expresión y de creación del individuo, basadas en la disciplina, la organización interna y el autocontrol que, en conjunto, propician la autorregulación</a:t>
            </a:r>
            <a:r>
              <a:rPr lang="es-CO" sz="1440" dirty="0"/>
              <a:t>.</a:t>
            </a:r>
            <a:endParaRPr lang="es-CO" sz="1440" dirty="0">
              <a:solidFill>
                <a:srgbClr val="000000"/>
              </a:solidFill>
              <a:ea typeface="Arial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3295"/>
              </p:ext>
            </p:extLst>
          </p:nvPr>
        </p:nvGraphicFramePr>
        <p:xfrm>
          <a:off x="5101212" y="2843402"/>
          <a:ext cx="6401179" cy="1386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0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11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Libertad de Enseñanza, Investigación y Aprendizaje: </a:t>
                      </a:r>
                      <a:r>
                        <a:rPr lang="es-CO" sz="1300" dirty="0">
                          <a:effectLst/>
                        </a:rPr>
                        <a:t>Respetamos el derecho de nuestros profesores e investigadores de exponer sus posiciones con rigor científico en su ejercicio docente e investigativo. El estudiante, a su vez, tiene el derecho de expresar sus argumentos y apropiarse del conocimiento en la materia que sea objeto de análisis. Todo esto bajo los límites del comportamiento ético y el respeto mutuo.</a:t>
                      </a:r>
                      <a:endParaRPr lang="es-CO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45217" marR="45217" marT="0" marB="0" anchor="ctr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Responsabilidad: </a:t>
                      </a:r>
                      <a:r>
                        <a:rPr lang="es-CO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Nuestra comunidad educativa cumple sus deberes, ejerce sus derechos y asume las consecuencias que se desprenden de sus decisiones.</a:t>
                      </a:r>
                    </a:p>
                  </a:txBody>
                  <a:tcPr marL="45217" marR="45217" marT="0" marB="0" anchor="ctr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701041" y="4299531"/>
            <a:ext cx="4377311" cy="110799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320" b="1" dirty="0">
                <a:solidFill>
                  <a:schemeClr val="accent2">
                    <a:lumMod val="75000"/>
                  </a:schemeClr>
                </a:solidFill>
              </a:rPr>
              <a:t>Sinergia: </a:t>
            </a:r>
            <a:r>
              <a:rPr lang="es-CO" sz="1320" dirty="0"/>
              <a:t>Creemos en la integración de la suma de </a:t>
            </a:r>
          </a:p>
          <a:p>
            <a:r>
              <a:rPr lang="es-CO" sz="1320" dirty="0"/>
              <a:t>energías individuales que se potencian progresivamente, reflejándose sobre la totalidad de la Universidad y su contexto, generando dinámicas y creaciones colectivas.</a:t>
            </a:r>
            <a:endParaRPr lang="es-CO" sz="1320" dirty="0">
              <a:solidFill>
                <a:srgbClr val="000000"/>
              </a:solidFill>
              <a:ea typeface="Arial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/>
          </p:nvPr>
        </p:nvGraphicFramePr>
        <p:xfrm>
          <a:off x="5101213" y="4242704"/>
          <a:ext cx="6401179" cy="16093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0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Convivencia: </a:t>
                      </a:r>
                      <a:r>
                        <a:rPr lang="es-CO" sz="1300" dirty="0">
                          <a:effectLst/>
                        </a:rPr>
                        <a:t>Promovemos el respeto, el diálogo claro, argumentado y armónico y el enfoque de bienestar colectivo.</a:t>
                      </a:r>
                      <a:endParaRPr lang="es-CO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45217" marR="45217" marT="0" marB="0" anchor="ctr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Compromiso: </a:t>
                      </a:r>
                      <a:r>
                        <a:rPr lang="es-CO" sz="1300" dirty="0">
                          <a:effectLst/>
                        </a:rPr>
                        <a:t>Entendemos que la función transformadora de la institución es una posibilidad de desarrollo para la sociedad. En este sentido, asumimos el cumplimiento de la misión a través de nuestros esfuerzos.</a:t>
                      </a:r>
                      <a:endParaRPr lang="es-CO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45217" marR="45217" marT="0" marB="0" anchor="ctr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Calidad: </a:t>
                      </a:r>
                      <a:r>
                        <a:rPr lang="es-CO" sz="1300" dirty="0">
                          <a:effectLst/>
                        </a:rPr>
                        <a:t>Propendemos por la prestación de un servicio de educación superior, que trascienda las expectativas de la sociedad, basados en nuestra convicción de trabajo conjunto y el mejoramiento continuo.</a:t>
                      </a:r>
                      <a:endParaRPr lang="es-CO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45217" marR="45217" marT="0" marB="0" anchor="ctr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701041" y="5475242"/>
            <a:ext cx="4377311" cy="131112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320" b="1" dirty="0">
                <a:solidFill>
                  <a:schemeClr val="accent5">
                    <a:lumMod val="75000"/>
                  </a:schemeClr>
                </a:solidFill>
              </a:rPr>
              <a:t>Equidad: </a:t>
            </a:r>
            <a:r>
              <a:rPr lang="es-CO" sz="1320" dirty="0">
                <a:solidFill>
                  <a:schemeClr val="tx1"/>
                </a:solidFill>
              </a:rPr>
              <a:t>Creemos en la igualdad </a:t>
            </a:r>
          </a:p>
          <a:p>
            <a:pPr algn="just"/>
            <a:r>
              <a:rPr lang="es-CO" sz="1320" dirty="0">
                <a:solidFill>
                  <a:schemeClr val="tx1"/>
                </a:solidFill>
              </a:rPr>
              <a:t>de oportunidades para el acceso y la participación en la educación superior, y la intervención de todos los miembros de la comunidad educativa en nuestros procesos, reconociendo las diferencias de los actores</a:t>
            </a:r>
            <a:endParaRPr lang="es-CO" sz="1320" dirty="0">
              <a:solidFill>
                <a:schemeClr val="tx1"/>
              </a:solidFill>
              <a:ea typeface="Arial"/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64510"/>
              </p:ext>
            </p:extLst>
          </p:nvPr>
        </p:nvGraphicFramePr>
        <p:xfrm>
          <a:off x="5101212" y="5869112"/>
          <a:ext cx="6401179" cy="1005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0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5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Participación: </a:t>
                      </a:r>
                      <a:r>
                        <a:rPr lang="es-CO" sz="1300" dirty="0">
                          <a:effectLst/>
                        </a:rPr>
                        <a:t>Posibilitamos a la comunidad educativa, la libertad para intervenir de forma responsable, eficaz, eficiente, respetuosa y oportuna en la vida institucional y su contexto.</a:t>
                      </a:r>
                      <a:endParaRPr lang="es-CO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45217" marR="45217" marT="0" marB="0" anchor="ctr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Accesibilidad: </a:t>
                      </a:r>
                      <a:r>
                        <a:rPr lang="es-CO" sz="1300" dirty="0">
                          <a:effectLst/>
                        </a:rPr>
                        <a:t>Posibilitamos el ingreso universal a la educación superior de acuerdo con criterios y capacidades institucionales.</a:t>
                      </a:r>
                      <a:endParaRPr lang="es-CO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</a:endParaRPr>
                    </a:p>
                  </a:txBody>
                  <a:tcPr marL="45217" marR="45217" marT="0" marB="0" anchor="ctr"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4</a:t>
            </a:fld>
            <a:endParaRPr lang="es-CO"/>
          </a:p>
        </p:txBody>
      </p:sp>
      <p:sp>
        <p:nvSpPr>
          <p:cNvPr id="3" name="Estrella de 5 puntas 2"/>
          <p:cNvSpPr/>
          <p:nvPr/>
        </p:nvSpPr>
        <p:spPr>
          <a:xfrm>
            <a:off x="128789" y="5756856"/>
            <a:ext cx="492243" cy="4155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strella de 5 puntas 21"/>
          <p:cNvSpPr/>
          <p:nvPr/>
        </p:nvSpPr>
        <p:spPr>
          <a:xfrm>
            <a:off x="11582400" y="6356351"/>
            <a:ext cx="492243" cy="4155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strella de 5 puntas 22"/>
          <p:cNvSpPr/>
          <p:nvPr/>
        </p:nvSpPr>
        <p:spPr>
          <a:xfrm>
            <a:off x="11582399" y="4692899"/>
            <a:ext cx="492243" cy="4155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hape 201"/>
          <p:cNvSpPr txBox="1"/>
          <p:nvPr/>
        </p:nvSpPr>
        <p:spPr>
          <a:xfrm>
            <a:off x="3616531" y="520094"/>
            <a:ext cx="84581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alibri"/>
              </a:rPr>
              <a:t>PLATAFORMA ESTRATÉGICA USB</a:t>
            </a:r>
            <a:endParaRPr sz="2400" b="1" dirty="0">
              <a:solidFill>
                <a:srgbClr val="31859B"/>
              </a:solidFill>
              <a:latin typeface="Century Gothic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226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 descr="number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5599" y="128252"/>
            <a:ext cx="89290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6894941" y="2187344"/>
            <a:ext cx="34379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“La libertad no está completa si no viene acompañada de la educación, la justicia social y la moral”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1787490" y="3328519"/>
            <a:ext cx="3308459" cy="830997"/>
          </a:xfrm>
          <a:prstGeom prst="rect">
            <a:avLst/>
          </a:prstGeom>
          <a:noFill/>
          <a:ln w="9525" cap="flat" cmpd="sng">
            <a:solidFill>
              <a:srgbClr val="8CB3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Relación dialéctica entre el pasado, presente y futuro del ser y hacer de la USB en búsqueda de la emancipación personal, cultural y social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787491" y="2167961"/>
            <a:ext cx="36720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“Al lado del papel crítico de la Universidad, también agregamos su posible función responsable y creadora, aportadora de condiciones insinuantes para un arte, una técnica y unas ciencias que pueda responder en el futuro a las exigencias del progreso y el cambio social” </a:t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7579330" y="3557252"/>
            <a:ext cx="28004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Cuestionar y desafiar la dominación y las creencias y prácticas que la generan partiendo de nuevas formas de enseñar y aprender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7238366" y="4714222"/>
            <a:ext cx="134529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rPr>
              <a:t>Diálogo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8815328" y="4585959"/>
            <a:ext cx="1345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Ético Horizontal Democrático Heurístico</a:t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5499239" y="4279629"/>
            <a:ext cx="134529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rPr>
              <a:t>Se expresa:</a:t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2741161" y="5226803"/>
            <a:ext cx="671279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0" i="0" u="none" strike="noStrike" cap="none"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rPr>
              <a:t>MEDIOS PARA EL DESARROLLO DE LA CULTURA DE LA REFLEXIÓN-ACCIÓN</a:t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1874193" y="5618671"/>
            <a:ext cx="1835766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Auto evaluación y Autorregulación Círculos de </a:t>
            </a:r>
            <a:r>
              <a:rPr lang="es-CO" sz="1300" dirty="0">
                <a:latin typeface="Trebuchet MS"/>
                <a:ea typeface="Trebuchet MS"/>
                <a:cs typeface="Trebuchet MS"/>
                <a:sym typeface="Trebuchet MS"/>
              </a:rPr>
              <a:t>reflexión</a:t>
            </a:r>
            <a:r>
              <a:rPr lang="es-CO" sz="13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Bitácora</a:t>
            </a:r>
            <a:endParaRPr dirty="0"/>
          </a:p>
        </p:txBody>
      </p:sp>
      <p:sp>
        <p:nvSpPr>
          <p:cNvPr id="197" name="Shape 197"/>
          <p:cNvSpPr txBox="1"/>
          <p:nvPr/>
        </p:nvSpPr>
        <p:spPr>
          <a:xfrm>
            <a:off x="3922374" y="5804020"/>
            <a:ext cx="148231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Reflexión Diagnóstica Caracterización </a:t>
            </a: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5563506" y="5681505"/>
            <a:ext cx="1614736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Reflexión Documentada Respaldo Teórico Propuesta </a:t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7259544" y="5692845"/>
            <a:ext cx="134529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Resolución Constructiva Flexible Creativa</a:t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8940086" y="5770000"/>
            <a:ext cx="1364973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Transformación Continua Progresiva</a:t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2382594" y="858163"/>
            <a:ext cx="84581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alibri"/>
              </a:rPr>
              <a:t>HORIZONTE PEDAGÓGICO SOCIO CRÍTICO –HPSC-</a:t>
            </a:r>
            <a:endParaRPr sz="2400" b="1" dirty="0">
              <a:solidFill>
                <a:srgbClr val="31859B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3655806" y="4295636"/>
            <a:ext cx="12436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Pedagogía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 acción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5489186" y="2884040"/>
            <a:ext cx="146053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Horizonte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Pedagógico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Socio Crítico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2045587" y="1472397"/>
            <a:ext cx="30503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Pensamiento social y cultural del Doctor José Consuegra Higgins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7234942" y="1497674"/>
            <a:ext cx="30503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Pensamiento del Libertador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Simón Bolívar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8157653" y="2952519"/>
            <a:ext cx="1939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Teoría Crítica de la Educación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132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383971" y="2222283"/>
            <a:ext cx="4114800" cy="82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graphicFrame>
        <p:nvGraphicFramePr>
          <p:cNvPr id="125" name="Shape 125"/>
          <p:cNvGraphicFramePr/>
          <p:nvPr>
            <p:extLst>
              <p:ext uri="{D42A27DB-BD31-4B8C-83A1-F6EECF244321}">
                <p14:modId xmlns:p14="http://schemas.microsoft.com/office/powerpoint/2010/main" val="1613858071"/>
              </p:ext>
            </p:extLst>
          </p:nvPr>
        </p:nvGraphicFramePr>
        <p:xfrm>
          <a:off x="901521" y="1190483"/>
          <a:ext cx="5440655" cy="50601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7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CO" sz="1600" b="1" u="none" strike="noStrike" cap="none" dirty="0"/>
                        <a:t>PROGRAMAS ACADÉMICOS</a:t>
                      </a:r>
                      <a:endParaRPr sz="16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 dirty="0"/>
                        <a:t>BARRANQUILLA</a:t>
                      </a:r>
                      <a:endParaRPr sz="16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 dirty="0"/>
                        <a:t>CÚCUTA</a:t>
                      </a:r>
                      <a:endParaRPr sz="16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E3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CO" sz="1500" b="1" u="none" strike="noStrike" cap="none" dirty="0"/>
                        <a:t>TÉCNICOS PROFESIONALES</a:t>
                      </a:r>
                      <a:endParaRPr sz="15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2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0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CO" sz="1500" b="1" u="none" strike="noStrike" cap="none"/>
                        <a:t>TECNOLÓGICOS</a:t>
                      </a:r>
                      <a:endParaRPr sz="15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1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0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CO" sz="1500" b="1" u="none" strike="noStrike" cap="none"/>
                        <a:t>PROGRAMAS UNIVERSITARIOS</a:t>
                      </a:r>
                      <a:endParaRPr sz="15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16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6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CO" sz="1500" b="1" u="none" strike="noStrike" cap="none"/>
                        <a:t>ESPECIALIZACIONES</a:t>
                      </a:r>
                      <a:endParaRPr sz="15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14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1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s-CO" sz="1500" b="1" u="none" strike="noStrike" cap="none"/>
                        <a:t>ESPECIALIZACIONES MÉDICAS Y QUIRÚRGICAS</a:t>
                      </a:r>
                      <a:endParaRPr sz="15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8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0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 u="none" strike="noStrike" cap="none"/>
                        <a:t>MAESTRÍAS</a:t>
                      </a:r>
                      <a:endParaRPr sz="15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16</a:t>
                      </a:r>
                      <a:endParaRPr sz="1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3</a:t>
                      </a:r>
                      <a:endParaRPr sz="15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/>
                        <a:t>DOCTORADOS</a:t>
                      </a:r>
                      <a:endParaRPr sz="15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4</a:t>
                      </a:r>
                      <a:endParaRPr sz="1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/>
                        <a:t>0</a:t>
                      </a:r>
                      <a:endParaRPr sz="15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/>
                        <a:t>TOTAL PROGRAMAS</a:t>
                      </a:r>
                      <a:endParaRPr sz="1500" b="1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/>
                        <a:t>61</a:t>
                      </a:r>
                      <a:endParaRPr sz="15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/>
                        <a:t>10</a:t>
                      </a:r>
                      <a:endParaRPr sz="15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89" y="1190483"/>
            <a:ext cx="4246786" cy="24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89" y="3707418"/>
            <a:ext cx="4246786" cy="23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236088" y="6486335"/>
            <a:ext cx="43204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Vicerrectoría Académica, Marzo 23 de 2018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3951510" y="688240"/>
            <a:ext cx="5514462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3176"/>
              <a:buNone/>
            </a:pPr>
            <a:r>
              <a:rPr lang="es-CO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alibri"/>
              </a:rPr>
              <a:t>OFERTA ACADÉMICA USB 2018-1</a:t>
            </a:r>
            <a:endParaRPr sz="2400" b="1" dirty="0">
              <a:solidFill>
                <a:srgbClr val="31859B"/>
              </a:solidFill>
              <a:latin typeface="Century Gothic"/>
              <a:ea typeface="Century Gothic"/>
              <a:cs typeface="Century Gothic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72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r="4425"/>
          <a:stretch/>
        </p:blipFill>
        <p:spPr>
          <a:xfrm>
            <a:off x="1524001" y="1420194"/>
            <a:ext cx="3131840" cy="2564782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/>
          </p:nvPr>
        </p:nvGraphicFramePr>
        <p:xfrm>
          <a:off x="4620835" y="928305"/>
          <a:ext cx="4528457" cy="278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4762920" y="4371145"/>
            <a:ext cx="1751527" cy="1456490"/>
            <a:chOff x="2120257" y="3883963"/>
            <a:chExt cx="1751527" cy="1456490"/>
          </a:xfrm>
        </p:grpSpPr>
        <p:sp>
          <p:nvSpPr>
            <p:cNvPr id="9" name="Rectángulo 8"/>
            <p:cNvSpPr/>
            <p:nvPr/>
          </p:nvSpPr>
          <p:spPr>
            <a:xfrm>
              <a:off x="2120257" y="4219991"/>
              <a:ext cx="1751527" cy="112046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600" b="1" dirty="0">
                  <a:solidFill>
                    <a:prstClr val="white"/>
                  </a:solidFill>
                  <a:latin typeface="Arial"/>
                  <a:cs typeface="Arial"/>
                </a:rPr>
                <a:t>1.064</a:t>
              </a:r>
            </a:p>
            <a:p>
              <a:pPr algn="ctr"/>
              <a:r>
                <a:rPr lang="es-CO" sz="1600" dirty="0">
                  <a:solidFill>
                    <a:prstClr val="white"/>
                  </a:solidFill>
                  <a:latin typeface="Arial"/>
                  <a:cs typeface="Arial"/>
                </a:rPr>
                <a:t>Estudiantes de Posgrado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283733" y="3883963"/>
              <a:ext cx="1132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b="1" dirty="0">
                  <a:solidFill>
                    <a:prstClr val="black"/>
                  </a:solidFill>
                </a:rPr>
                <a:t>2017-2</a:t>
              </a: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664738" y="4494587"/>
          <a:ext cx="2744001" cy="1703691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55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9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Nivel de formación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N° estudiantes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Especialización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/>
                          <a:cs typeface="Arial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8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Esp. Médico-Q*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/>
                          <a:cs typeface="Arial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Maestría 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Doctorado*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638498" y="4155456"/>
            <a:ext cx="2982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latin typeface="Calibri"/>
              </a:rPr>
              <a:t>Estudiantes de Posgrado 2017-2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030640" y="3648479"/>
            <a:ext cx="3302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prstClr val="black"/>
                </a:solidFill>
                <a:latin typeface="Calibri"/>
              </a:rPr>
              <a:t>Fuente: SIAAF (03/04/2018). Incluye Barranquilla y Cúcuta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703512" y="641292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prstClr val="black"/>
                </a:solidFill>
              </a:rPr>
              <a:t>Fuente: SIAAF (03/04/2018) ). Incluye Barranquilla y Cúcuta</a:t>
            </a:r>
          </a:p>
          <a:p>
            <a:endParaRPr lang="es-CO" sz="800" b="1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972098"/>
            <a:ext cx="3619121" cy="2467775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9452562" y="1708178"/>
            <a:ext cx="1534802" cy="1424407"/>
            <a:chOff x="4420020" y="1153461"/>
            <a:chExt cx="1680624" cy="1424407"/>
          </a:xfrm>
          <a:effectLst/>
        </p:grpSpPr>
        <p:sp>
          <p:nvSpPr>
            <p:cNvPr id="20" name="Rectángulo 19"/>
            <p:cNvSpPr/>
            <p:nvPr/>
          </p:nvSpPr>
          <p:spPr>
            <a:xfrm>
              <a:off x="4420020" y="1457406"/>
              <a:ext cx="1680624" cy="1120462"/>
            </a:xfrm>
            <a:prstGeom prst="rect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dirty="0"/>
                <a:t>13.860</a:t>
              </a:r>
              <a:endParaRPr lang="es-CO" sz="2500" b="1" dirty="0">
                <a:solidFill>
                  <a:prstClr val="white"/>
                </a:solidFill>
                <a:latin typeface="Arial"/>
                <a:cs typeface="Arial"/>
              </a:endParaRPr>
            </a:p>
            <a:p>
              <a:pPr algn="ctr"/>
              <a:r>
                <a:rPr lang="es-CO" sz="1600" dirty="0">
                  <a:solidFill>
                    <a:prstClr val="white"/>
                  </a:solidFill>
                  <a:latin typeface="Arial"/>
                  <a:cs typeface="Arial"/>
                </a:rPr>
                <a:t>Estudiantes de Pregrado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649985" y="1153461"/>
              <a:ext cx="1075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prstClr val="black"/>
                  </a:solidFill>
                  <a:latin typeface="Calibri"/>
                </a:rPr>
                <a:t>2018-1</a:t>
              </a:r>
            </a:p>
          </p:txBody>
        </p:sp>
      </p:grpSp>
      <p:sp>
        <p:nvSpPr>
          <p:cNvPr id="26" name="CuadroTexto 7"/>
          <p:cNvSpPr txBox="1"/>
          <p:nvPr/>
        </p:nvSpPr>
        <p:spPr>
          <a:xfrm>
            <a:off x="1642662" y="6195172"/>
            <a:ext cx="2982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prstClr val="black"/>
                </a:solidFill>
                <a:latin typeface="Calibri"/>
              </a:rPr>
              <a:t>*</a:t>
            </a:r>
            <a:r>
              <a:rPr lang="es-CO" sz="900" dirty="0">
                <a:solidFill>
                  <a:prstClr val="black"/>
                </a:solidFill>
                <a:latin typeface="Calibri"/>
              </a:rPr>
              <a:t>Programas académicos anuales</a:t>
            </a:r>
          </a:p>
        </p:txBody>
      </p:sp>
      <p:graphicFrame>
        <p:nvGraphicFramePr>
          <p:cNvPr id="23" name="3 Gráfico"/>
          <p:cNvGraphicFramePr/>
          <p:nvPr>
            <p:extLst/>
          </p:nvPr>
        </p:nvGraphicFramePr>
        <p:xfrm>
          <a:off x="4546791" y="983606"/>
          <a:ext cx="4392489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Shape 5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200"/>
              <a:buFont typeface="Calibri"/>
              <a:buNone/>
            </a:pPr>
            <a:r>
              <a:rPr lang="es-CO" sz="2400" b="1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  <a:sym typeface="Calibri"/>
              </a:rPr>
              <a:t>CARACTERIZACIÓN DE ESTUDIANTES </a:t>
            </a:r>
            <a:endParaRPr sz="2400" b="1" dirty="0">
              <a:solidFill>
                <a:srgbClr val="31859B"/>
              </a:solidFill>
              <a:latin typeface="Century Gothic"/>
              <a:ea typeface="Century Gothic"/>
              <a:cs typeface="Century Gothic"/>
              <a:sym typeface="Calibri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740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88569">
            <a:off x="8528588" y="5098180"/>
            <a:ext cx="1990227" cy="1566634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x="5701759" y="6557841"/>
            <a:ext cx="3466086" cy="34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SIAAF WEB</a:t>
            </a:r>
            <a:endParaRPr dirty="0"/>
          </a:p>
        </p:txBody>
      </p:sp>
      <p:sp>
        <p:nvSpPr>
          <p:cNvPr id="536" name="Shape 536"/>
          <p:cNvSpPr/>
          <p:nvPr/>
        </p:nvSpPr>
        <p:spPr>
          <a:xfrm>
            <a:off x="7760727" y="4415930"/>
            <a:ext cx="1609859" cy="523369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 dirty="0">
                <a:solidFill>
                  <a:srgbClr val="C45D08"/>
                </a:solidFill>
                <a:latin typeface="Calibri"/>
                <a:ea typeface="Calibri"/>
                <a:cs typeface="Calibri"/>
                <a:sym typeface="Calibri"/>
              </a:rPr>
              <a:t>PREGRADO 64%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 dirty="0">
                <a:solidFill>
                  <a:srgbClr val="C45D08"/>
                </a:solidFill>
                <a:latin typeface="Calibri"/>
                <a:ea typeface="Calibri"/>
                <a:cs typeface="Calibri"/>
                <a:sym typeface="Calibri"/>
              </a:rPr>
              <a:t>POSGRADO 56%</a:t>
            </a:r>
            <a:endParaRPr dirty="0"/>
          </a:p>
        </p:txBody>
      </p:sp>
      <p:sp>
        <p:nvSpPr>
          <p:cNvPr id="537" name="Shape 537"/>
          <p:cNvSpPr/>
          <p:nvPr/>
        </p:nvSpPr>
        <p:spPr>
          <a:xfrm>
            <a:off x="9630998" y="4435890"/>
            <a:ext cx="1573622" cy="503409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67C4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 dirty="0">
                <a:solidFill>
                  <a:srgbClr val="C45D08"/>
                </a:solidFill>
                <a:latin typeface="Calibri"/>
                <a:ea typeface="Calibri"/>
                <a:cs typeface="Calibri"/>
                <a:sym typeface="Calibri"/>
              </a:rPr>
              <a:t>PREGRADO 36%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 dirty="0">
                <a:solidFill>
                  <a:srgbClr val="C45D08"/>
                </a:solidFill>
                <a:latin typeface="Calibri"/>
                <a:ea typeface="Calibri"/>
                <a:cs typeface="Calibri"/>
                <a:sym typeface="Calibri"/>
              </a:rPr>
              <a:t>POSGRADO 44%</a:t>
            </a:r>
            <a:endParaRPr dirty="0"/>
          </a:p>
        </p:txBody>
      </p:sp>
      <p:sp>
        <p:nvSpPr>
          <p:cNvPr id="539" name="Shape 539"/>
          <p:cNvSpPr txBox="1"/>
          <p:nvPr/>
        </p:nvSpPr>
        <p:spPr>
          <a:xfrm>
            <a:off x="1114827" y="1892783"/>
            <a:ext cx="2064595" cy="91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Estrato 1, 2 y 3</a:t>
            </a:r>
            <a:endParaRPr sz="1800" dirty="0"/>
          </a:p>
        </p:txBody>
      </p:sp>
      <p:sp>
        <p:nvSpPr>
          <p:cNvPr id="540" name="Shape 540"/>
          <p:cNvSpPr/>
          <p:nvPr/>
        </p:nvSpPr>
        <p:spPr>
          <a:xfrm>
            <a:off x="2003133" y="2373489"/>
            <a:ext cx="1563194" cy="1280552"/>
          </a:xfrm>
          <a:prstGeom prst="wedgeEllipseCallout">
            <a:avLst>
              <a:gd name="adj1" fmla="val -32522"/>
              <a:gd name="adj2" fmla="val -6340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POSGRADO</a:t>
            </a:r>
            <a:r>
              <a:rPr lang="es-CO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80%</a:t>
            </a:r>
            <a:endParaRPr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x="4546562" y="1898478"/>
            <a:ext cx="2064595" cy="91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Estrato 4, 5 y 6</a:t>
            </a:r>
            <a:endParaRPr sz="1800" dirty="0"/>
          </a:p>
        </p:txBody>
      </p:sp>
      <p:sp>
        <p:nvSpPr>
          <p:cNvPr id="542" name="Shape 542"/>
          <p:cNvSpPr/>
          <p:nvPr/>
        </p:nvSpPr>
        <p:spPr>
          <a:xfrm>
            <a:off x="5662313" y="2403150"/>
            <a:ext cx="1471264" cy="1250891"/>
          </a:xfrm>
          <a:prstGeom prst="wedgeEllipseCallout">
            <a:avLst>
              <a:gd name="adj1" fmla="val -36739"/>
              <a:gd name="adj2" fmla="val -6144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POSGRADO</a:t>
            </a:r>
            <a:r>
              <a:rPr lang="es-CO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20%</a:t>
            </a:r>
            <a:endParaRPr sz="1600" dirty="0"/>
          </a:p>
        </p:txBody>
      </p:sp>
      <p:sp>
        <p:nvSpPr>
          <p:cNvPr id="543" name="Shape 543"/>
          <p:cNvSpPr txBox="1"/>
          <p:nvPr/>
        </p:nvSpPr>
        <p:spPr>
          <a:xfrm>
            <a:off x="7276940" y="3988709"/>
            <a:ext cx="4493524" cy="52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s-CO" sz="1600" b="1" dirty="0">
                <a:solidFill>
                  <a:schemeClr val="dk1"/>
                </a:solidFill>
                <a:sym typeface="Calibri"/>
              </a:rPr>
              <a:t>DISTRIBUCIÓN POR GÉNERO</a:t>
            </a:r>
            <a:endParaRPr lang="es-CO" sz="1600" b="1" dirty="0">
              <a:solidFill>
                <a:schemeClr val="dk1"/>
              </a:solidFill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526387" y="40225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76923C"/>
              </a:buClr>
              <a:buSzPts val="3200"/>
            </a:pPr>
            <a:r>
              <a:rPr lang="es-CO" sz="2400" b="1" kern="1200" dirty="0">
                <a:solidFill>
                  <a:srgbClr val="31859B"/>
                </a:solidFill>
                <a:latin typeface="Century Gothic"/>
                <a:ea typeface="Century Gothic"/>
                <a:cs typeface="Century Gothic"/>
              </a:rPr>
              <a:t>CARACTERIZACIÓN DE ESTUDIANTES </a:t>
            </a:r>
            <a:endParaRPr sz="2400" b="1" kern="1200" dirty="0">
              <a:solidFill>
                <a:srgbClr val="31859B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52282" y="1545254"/>
            <a:ext cx="4820992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dk1"/>
                </a:solidFill>
              </a:rPr>
              <a:t>NIVEL SOCIOECONÓMICO DE ESTUDIANTES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>
          <a:xfrm>
            <a:off x="8101302" y="6192716"/>
            <a:ext cx="2844800" cy="365125"/>
          </a:xfrm>
        </p:spPr>
        <p:txBody>
          <a:bodyPr/>
          <a:lstStyle/>
          <a:p>
            <a:fld id="{00000000-1234-1234-1234-123412341234}" type="slidenum">
              <a:rPr lang="es-CO" smtClean="0"/>
              <a:pPr/>
              <a:t>8</a:t>
            </a:fld>
            <a:endParaRPr lang="es-CO"/>
          </a:p>
        </p:txBody>
      </p:sp>
      <p:sp>
        <p:nvSpPr>
          <p:cNvPr id="17" name="Shape 540"/>
          <p:cNvSpPr/>
          <p:nvPr/>
        </p:nvSpPr>
        <p:spPr>
          <a:xfrm flipH="1">
            <a:off x="399245" y="2372148"/>
            <a:ext cx="1542858" cy="1281893"/>
          </a:xfrm>
          <a:prstGeom prst="wedgeEllipseCallout">
            <a:avLst>
              <a:gd name="adj1" fmla="val -32522"/>
              <a:gd name="adj2" fmla="val -63407"/>
            </a:avLst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PREGRADO</a:t>
            </a:r>
          </a:p>
          <a:p>
            <a:pPr lvl="0" algn="ctr"/>
            <a:r>
              <a:rPr lang="es-CO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92%</a:t>
            </a:r>
            <a:endParaRPr sz="1800" dirty="0"/>
          </a:p>
        </p:txBody>
      </p:sp>
      <p:sp>
        <p:nvSpPr>
          <p:cNvPr id="18" name="Shape 540"/>
          <p:cNvSpPr/>
          <p:nvPr/>
        </p:nvSpPr>
        <p:spPr>
          <a:xfrm flipH="1">
            <a:off x="4159657" y="2377946"/>
            <a:ext cx="1451947" cy="1301853"/>
          </a:xfrm>
          <a:prstGeom prst="wedgeEllipseCallout">
            <a:avLst>
              <a:gd name="adj1" fmla="val -32522"/>
              <a:gd name="adj2" fmla="val -63407"/>
            </a:avLst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PREGRADO </a:t>
            </a:r>
            <a:r>
              <a:rPr lang="es-CO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CO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16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68" y="3991898"/>
            <a:ext cx="4214302" cy="2565943"/>
          </a:xfrm>
          <a:prstGeom prst="rect">
            <a:avLst/>
          </a:prstGeom>
        </p:spPr>
      </p:pic>
      <p:pic>
        <p:nvPicPr>
          <p:cNvPr id="21" name="Shape 229"/>
          <p:cNvPicPr preferRelativeResize="0"/>
          <p:nvPr/>
        </p:nvPicPr>
        <p:blipFill rotWithShape="1">
          <a:blip r:embed="rId5">
            <a:alphaModFix/>
          </a:blip>
          <a:srcRect l="15754" t="2053" r="29171" b="1424"/>
          <a:stretch/>
        </p:blipFill>
        <p:spPr>
          <a:xfrm>
            <a:off x="7978297" y="1262130"/>
            <a:ext cx="3226323" cy="262380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6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9</a:t>
            </a:fld>
            <a:endParaRPr lang="es-CO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369173"/>
              </p:ext>
            </p:extLst>
          </p:nvPr>
        </p:nvGraphicFramePr>
        <p:xfrm>
          <a:off x="850007" y="1452093"/>
          <a:ext cx="4994856" cy="400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43493"/>
              </p:ext>
            </p:extLst>
          </p:nvPr>
        </p:nvGraphicFramePr>
        <p:xfrm>
          <a:off x="6451599" y="1452093"/>
          <a:ext cx="5010597" cy="400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547"/>
          <p:cNvSpPr/>
          <p:nvPr/>
        </p:nvSpPr>
        <p:spPr>
          <a:xfrm>
            <a:off x="3296992" y="5782613"/>
            <a:ext cx="6246253" cy="785611"/>
          </a:xfrm>
          <a:prstGeom prst="flowChartAlternateProcess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72</a:t>
            </a:r>
            <a:r>
              <a:rPr lang="es-CO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Estudiantes  de Posgrado provienen de </a:t>
            </a:r>
            <a:r>
              <a:rPr lang="es-CO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IES distintas a USB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498758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1671</Words>
  <Application>Microsoft Office PowerPoint</Application>
  <PresentationFormat>Panorámica</PresentationFormat>
  <Paragraphs>234</Paragraphs>
  <Slides>16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2_Tema de Office</vt:lpstr>
      <vt:lpstr>Presentación de PowerPoint</vt:lpstr>
      <vt:lpstr>Presentación de PowerPoint</vt:lpstr>
      <vt:lpstr>MISIÓN</vt:lpstr>
      <vt:lpstr>Presentación de PowerPoint</vt:lpstr>
      <vt:lpstr>Presentación de PowerPoint</vt:lpstr>
      <vt:lpstr>Presentación de PowerPoint</vt:lpstr>
      <vt:lpstr>CARACTERIZACIÓN DE ESTUDIANTES </vt:lpstr>
      <vt:lpstr>CARACTERIZACIÓN DE ESTUDIANTES </vt:lpstr>
      <vt:lpstr>Presentación de PowerPoint</vt:lpstr>
      <vt:lpstr>Presentación de PowerPoint</vt:lpstr>
      <vt:lpstr>CEREMONIA DE RECONOCIMIENTO A LA  EXCELENCIA ACADÉMICA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Falla</dc:creator>
  <cp:lastModifiedBy>Sonia Falla</cp:lastModifiedBy>
  <cp:revision>66</cp:revision>
  <dcterms:created xsi:type="dcterms:W3CDTF">2018-04-11T20:09:26Z</dcterms:created>
  <dcterms:modified xsi:type="dcterms:W3CDTF">2018-04-13T03:30:36Z</dcterms:modified>
</cp:coreProperties>
</file>