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7" r:id="rId5"/>
    <p:sldId id="260" r:id="rId6"/>
    <p:sldId id="261" r:id="rId7"/>
    <p:sldId id="259" r:id="rId8"/>
    <p:sldId id="263" r:id="rId9"/>
    <p:sldId id="265" r:id="rId10"/>
    <p:sldId id="264" r:id="rId11"/>
    <p:sldId id="267" r:id="rId1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68A5B2-E9D7-4BAD-9DF5-2C19B1B5262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A1A28E5-F60C-4C89-9461-32C2544B865B}">
      <dgm:prSet phldrT="[Texto]"/>
      <dgm:spPr/>
      <dgm:t>
        <a:bodyPr/>
        <a:lstStyle/>
        <a:p>
          <a:r>
            <a:rPr lang="es-VE" dirty="0"/>
            <a:t>PRE</a:t>
          </a:r>
        </a:p>
      </dgm:t>
    </dgm:pt>
    <dgm:pt modelId="{004D021E-D08E-4B47-AA73-087A5751B7A7}" type="parTrans" cxnId="{DDFC40E9-916B-466E-9984-F9EA7DF19630}">
      <dgm:prSet/>
      <dgm:spPr/>
      <dgm:t>
        <a:bodyPr/>
        <a:lstStyle/>
        <a:p>
          <a:endParaRPr lang="es-VE"/>
        </a:p>
      </dgm:t>
    </dgm:pt>
    <dgm:pt modelId="{420A089B-0334-4023-84CF-AC08BF8A78F8}" type="sibTrans" cxnId="{DDFC40E9-916B-466E-9984-F9EA7DF19630}">
      <dgm:prSet/>
      <dgm:spPr/>
      <dgm:t>
        <a:bodyPr/>
        <a:lstStyle/>
        <a:p>
          <a:endParaRPr lang="es-VE"/>
        </a:p>
      </dgm:t>
    </dgm:pt>
    <dgm:pt modelId="{E61D10EE-2212-40A8-8D8A-189611CC44A5}">
      <dgm:prSet phldrT="[Texto]"/>
      <dgm:spPr/>
      <dgm:t>
        <a:bodyPr/>
        <a:lstStyle/>
        <a:p>
          <a:r>
            <a:rPr lang="es-VE" dirty="0"/>
            <a:t>EVENTUM DIES</a:t>
          </a:r>
        </a:p>
      </dgm:t>
    </dgm:pt>
    <dgm:pt modelId="{9AF98724-FE31-4B92-98AF-225B9D735F26}" type="parTrans" cxnId="{92544266-2B33-4B8A-9F47-45E0140ED198}">
      <dgm:prSet/>
      <dgm:spPr/>
      <dgm:t>
        <a:bodyPr/>
        <a:lstStyle/>
        <a:p>
          <a:endParaRPr lang="es-VE"/>
        </a:p>
      </dgm:t>
    </dgm:pt>
    <dgm:pt modelId="{9789E544-EDE5-49D7-857B-53DEB4C14E3A}" type="sibTrans" cxnId="{92544266-2B33-4B8A-9F47-45E0140ED198}">
      <dgm:prSet/>
      <dgm:spPr/>
      <dgm:t>
        <a:bodyPr/>
        <a:lstStyle/>
        <a:p>
          <a:endParaRPr lang="es-VE"/>
        </a:p>
      </dgm:t>
    </dgm:pt>
    <dgm:pt modelId="{E24DBFC9-A56F-4B3E-A79D-4E7756B6488C}">
      <dgm:prSet phldrT="[Texto]"/>
      <dgm:spPr/>
      <dgm:t>
        <a:bodyPr/>
        <a:lstStyle/>
        <a:p>
          <a:r>
            <a:rPr lang="es-VE" dirty="0"/>
            <a:t>POST</a:t>
          </a:r>
        </a:p>
      </dgm:t>
    </dgm:pt>
    <dgm:pt modelId="{D07C1EB7-8786-4746-9BA1-D4954A734353}" type="parTrans" cxnId="{C899F153-56AB-4590-B9E3-E5D1CF61B77E}">
      <dgm:prSet/>
      <dgm:spPr/>
      <dgm:t>
        <a:bodyPr/>
        <a:lstStyle/>
        <a:p>
          <a:endParaRPr lang="es-VE"/>
        </a:p>
      </dgm:t>
    </dgm:pt>
    <dgm:pt modelId="{C0380217-07DD-4758-9076-C90EF9B91775}" type="sibTrans" cxnId="{C899F153-56AB-4590-B9E3-E5D1CF61B77E}">
      <dgm:prSet/>
      <dgm:spPr/>
      <dgm:t>
        <a:bodyPr/>
        <a:lstStyle/>
        <a:p>
          <a:endParaRPr lang="es-VE"/>
        </a:p>
      </dgm:t>
    </dgm:pt>
    <dgm:pt modelId="{1D5B0861-97EF-47BD-A460-E095529A0736}" type="pres">
      <dgm:prSet presAssocID="{4068A5B2-E9D7-4BAD-9DF5-2C19B1B52627}" presName="Name0" presStyleCnt="0">
        <dgm:presLayoutVars>
          <dgm:dir/>
          <dgm:animLvl val="lvl"/>
          <dgm:resizeHandles val="exact"/>
        </dgm:presLayoutVars>
      </dgm:prSet>
      <dgm:spPr/>
    </dgm:pt>
    <dgm:pt modelId="{564A7D11-3CBE-48F1-BEFE-96A71E366B03}" type="pres">
      <dgm:prSet presAssocID="{6A1A28E5-F60C-4C89-9461-32C2544B865B}" presName="parTxOnly" presStyleLbl="node1" presStyleIdx="0" presStyleCnt="3" custLinFactY="-15778" custLinFactNeighborX="-15108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0C82679-DA68-4F61-8BA5-FDA0B175AB78}" type="pres">
      <dgm:prSet presAssocID="{420A089B-0334-4023-84CF-AC08BF8A78F8}" presName="parTxOnlySpace" presStyleCnt="0"/>
      <dgm:spPr/>
    </dgm:pt>
    <dgm:pt modelId="{16FF6488-90F9-4E13-9A8E-1E493D974214}" type="pres">
      <dgm:prSet presAssocID="{E61D10EE-2212-40A8-8D8A-189611CC44A5}" presName="parTxOnly" presStyleLbl="node1" presStyleIdx="1" presStyleCnt="3" custLinFactY="-15470" custLinFactNeighborX="36685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159BB21-7549-49C4-A940-8B4607F671CE}" type="pres">
      <dgm:prSet presAssocID="{9789E544-EDE5-49D7-857B-53DEB4C14E3A}" presName="parTxOnlySpace" presStyleCnt="0"/>
      <dgm:spPr/>
    </dgm:pt>
    <dgm:pt modelId="{7E891F54-0D0A-4979-AC09-D0FC4826CB2F}" type="pres">
      <dgm:prSet presAssocID="{E24DBFC9-A56F-4B3E-A79D-4E7756B6488C}" presName="parTxOnly" presStyleLbl="node1" presStyleIdx="2" presStyleCnt="3" custLinFactY="-14742" custLinFactNeighborX="8764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92544266-2B33-4B8A-9F47-45E0140ED198}" srcId="{4068A5B2-E9D7-4BAD-9DF5-2C19B1B52627}" destId="{E61D10EE-2212-40A8-8D8A-189611CC44A5}" srcOrd="1" destOrd="0" parTransId="{9AF98724-FE31-4B92-98AF-225B9D735F26}" sibTransId="{9789E544-EDE5-49D7-857B-53DEB4C14E3A}"/>
    <dgm:cxn modelId="{8D218566-5D3F-412B-B8AE-108C9DEFC8FD}" type="presOf" srcId="{E61D10EE-2212-40A8-8D8A-189611CC44A5}" destId="{16FF6488-90F9-4E13-9A8E-1E493D974214}" srcOrd="0" destOrd="0" presId="urn:microsoft.com/office/officeart/2005/8/layout/chevron1"/>
    <dgm:cxn modelId="{02CE12AE-2930-44D6-9E63-94B86DDDB90B}" type="presOf" srcId="{4068A5B2-E9D7-4BAD-9DF5-2C19B1B52627}" destId="{1D5B0861-97EF-47BD-A460-E095529A0736}" srcOrd="0" destOrd="0" presId="urn:microsoft.com/office/officeart/2005/8/layout/chevron1"/>
    <dgm:cxn modelId="{DDFC40E9-916B-466E-9984-F9EA7DF19630}" srcId="{4068A5B2-E9D7-4BAD-9DF5-2C19B1B52627}" destId="{6A1A28E5-F60C-4C89-9461-32C2544B865B}" srcOrd="0" destOrd="0" parTransId="{004D021E-D08E-4B47-AA73-087A5751B7A7}" sibTransId="{420A089B-0334-4023-84CF-AC08BF8A78F8}"/>
    <dgm:cxn modelId="{735A02AA-46AC-44CE-BEB4-0C460BC3C111}" type="presOf" srcId="{6A1A28E5-F60C-4C89-9461-32C2544B865B}" destId="{564A7D11-3CBE-48F1-BEFE-96A71E366B03}" srcOrd="0" destOrd="0" presId="urn:microsoft.com/office/officeart/2005/8/layout/chevron1"/>
    <dgm:cxn modelId="{A6E24AD3-B956-4328-9264-97FCC94382E2}" type="presOf" srcId="{E24DBFC9-A56F-4B3E-A79D-4E7756B6488C}" destId="{7E891F54-0D0A-4979-AC09-D0FC4826CB2F}" srcOrd="0" destOrd="0" presId="urn:microsoft.com/office/officeart/2005/8/layout/chevron1"/>
    <dgm:cxn modelId="{C899F153-56AB-4590-B9E3-E5D1CF61B77E}" srcId="{4068A5B2-E9D7-4BAD-9DF5-2C19B1B52627}" destId="{E24DBFC9-A56F-4B3E-A79D-4E7756B6488C}" srcOrd="2" destOrd="0" parTransId="{D07C1EB7-8786-4746-9BA1-D4954A734353}" sibTransId="{C0380217-07DD-4758-9076-C90EF9B91775}"/>
    <dgm:cxn modelId="{3DDE9285-2730-4323-91D2-1ED19D7F97D9}" type="presParOf" srcId="{1D5B0861-97EF-47BD-A460-E095529A0736}" destId="{564A7D11-3CBE-48F1-BEFE-96A71E366B03}" srcOrd="0" destOrd="0" presId="urn:microsoft.com/office/officeart/2005/8/layout/chevron1"/>
    <dgm:cxn modelId="{2BCB3E69-FCC5-4747-A03B-5431B994F90E}" type="presParOf" srcId="{1D5B0861-97EF-47BD-A460-E095529A0736}" destId="{60C82679-DA68-4F61-8BA5-FDA0B175AB78}" srcOrd="1" destOrd="0" presId="urn:microsoft.com/office/officeart/2005/8/layout/chevron1"/>
    <dgm:cxn modelId="{2917E8D8-A78F-4734-8F07-040B8FE085BE}" type="presParOf" srcId="{1D5B0861-97EF-47BD-A460-E095529A0736}" destId="{16FF6488-90F9-4E13-9A8E-1E493D974214}" srcOrd="2" destOrd="0" presId="urn:microsoft.com/office/officeart/2005/8/layout/chevron1"/>
    <dgm:cxn modelId="{44EC863A-78F1-4AF1-8981-0600835192FD}" type="presParOf" srcId="{1D5B0861-97EF-47BD-A460-E095529A0736}" destId="{E159BB21-7549-49C4-A940-8B4607F671CE}" srcOrd="3" destOrd="0" presId="urn:microsoft.com/office/officeart/2005/8/layout/chevron1"/>
    <dgm:cxn modelId="{6A9CB748-C3D7-46BD-A44C-154D12B3DBF6}" type="presParOf" srcId="{1D5B0861-97EF-47BD-A460-E095529A0736}" destId="{7E891F54-0D0A-4979-AC09-D0FC4826CB2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15558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580557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13683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53310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66566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6566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51199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67083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05408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31871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07602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E57D5-A761-458F-BFAC-11ADBEDDD20C}" type="datetimeFigureOut">
              <a:rPr lang="es-VE" smtClean="0"/>
              <a:t>23-10-2018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CF586-8961-495F-B583-00362DE964B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78160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hyperlink" Target="ACTIVIDADES%20PRECONFERENCIALES.pptx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11760" y="2686269"/>
            <a:ext cx="4608512" cy="1678835"/>
          </a:xfrm>
        </p:spPr>
        <p:txBody>
          <a:bodyPr>
            <a:normAutofit/>
          </a:bodyPr>
          <a:lstStyle/>
          <a:p>
            <a:r>
              <a:rPr lang="es-VE" b="1" dirty="0"/>
              <a:t>PLAN DE ACCIÓN</a:t>
            </a:r>
            <a:br>
              <a:rPr lang="es-VE" b="1" dirty="0"/>
            </a:br>
            <a:r>
              <a:rPr lang="es-VE" b="1" dirty="0"/>
              <a:t>2018-2028</a:t>
            </a:r>
          </a:p>
        </p:txBody>
      </p:sp>
      <p:pic>
        <p:nvPicPr>
          <p:cNvPr id="5" name="4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04664"/>
            <a:ext cx="1368152" cy="2246514"/>
          </a:xfrm>
          <a:prstGeom prst="rect">
            <a:avLst/>
          </a:prstGeom>
        </p:spPr>
      </p:pic>
      <p:sp>
        <p:nvSpPr>
          <p:cNvPr id="6" name="5 Rectángulo redondeado"/>
          <p:cNvSpPr/>
          <p:nvPr/>
        </p:nvSpPr>
        <p:spPr>
          <a:xfrm>
            <a:off x="5796136" y="5157192"/>
            <a:ext cx="2880320" cy="122413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/>
              <a:t>Pedro Henríquez Guajardo</a:t>
            </a:r>
            <a:br>
              <a:rPr lang="es-VE" dirty="0"/>
            </a:br>
            <a:r>
              <a:rPr lang="es-VE" dirty="0"/>
              <a:t>Director Unesco-IESALC</a:t>
            </a:r>
          </a:p>
          <a:p>
            <a:pPr algn="ctr"/>
            <a:r>
              <a:rPr lang="es-VE" dirty="0"/>
              <a:t>Elizabeth Sosa</a:t>
            </a:r>
          </a:p>
          <a:p>
            <a:pPr algn="ctr"/>
            <a:r>
              <a:rPr lang="es-VE" dirty="0"/>
              <a:t>Débora Ramos</a:t>
            </a:r>
          </a:p>
        </p:txBody>
      </p:sp>
    </p:spTree>
    <p:extLst>
      <p:ext uri="{BB962C8B-B14F-4D97-AF65-F5344CB8AC3E}">
        <p14:creationId xmlns:p14="http://schemas.microsoft.com/office/powerpoint/2010/main" val="3759687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840292"/>
              </p:ext>
            </p:extLst>
          </p:nvPr>
        </p:nvGraphicFramePr>
        <p:xfrm>
          <a:off x="1257368" y="1381765"/>
          <a:ext cx="6480720" cy="1408472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480720">
                  <a:extLst>
                    <a:ext uri="{9D8B030D-6E8A-4147-A177-3AD203B41FA5}">
                      <a16:colId xmlns:a16="http://schemas.microsoft.com/office/drawing/2014/main" xmlns="" val="3164461907"/>
                    </a:ext>
                  </a:extLst>
                </a:gridCol>
              </a:tblGrid>
              <a:tr h="2816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>
                          <a:effectLst/>
                        </a:rPr>
                        <a:t>Título La sostenibilidad como forma de pensamiento social en la IES</a:t>
                      </a:r>
                      <a:endParaRPr lang="es-V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37854983"/>
                  </a:ext>
                </a:extLst>
              </a:tr>
              <a:tr h="5633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>
                          <a:effectLst/>
                        </a:rPr>
                        <a:t>Propósitos. La formación de la alta y mediana gerencia  en el desarrollo cultural de la sostenibilidad para la transformación de la IES.</a:t>
                      </a:r>
                      <a:endParaRPr lang="es-V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01259753"/>
                  </a:ext>
                </a:extLst>
              </a:tr>
              <a:tr h="5633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>
                          <a:effectLst/>
                        </a:rPr>
                        <a:t>Objetivo Realizar un intercambio de experiencias sobre la el desarrollo cultural de la sostenibilidad en la región Caribe.</a:t>
                      </a:r>
                      <a:endParaRPr lang="es-V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86137977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39552" y="548680"/>
            <a:ext cx="2952328" cy="55399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VE" altLang="es-VE" sz="1200" b="1" dirty="0">
                <a:latin typeface="Century Gothic" panose="020B0502020202020204" pitchFamily="34" charset="0"/>
                <a:cs typeface="Times New Roman" panose="02020603050405020304" pitchFamily="18" charset="0"/>
              </a:rPr>
              <a:t>Algunas iniciativas</a:t>
            </a:r>
            <a:endParaRPr kumimoji="0" lang="es-VE" altLang="es-VE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VE" altLang="es-V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416497"/>
              </p:ext>
            </p:extLst>
          </p:nvPr>
        </p:nvGraphicFramePr>
        <p:xfrm>
          <a:off x="1272920" y="3146056"/>
          <a:ext cx="6480720" cy="135255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480720">
                  <a:extLst>
                    <a:ext uri="{9D8B030D-6E8A-4147-A177-3AD203B41FA5}">
                      <a16:colId xmlns:a16="http://schemas.microsoft.com/office/drawing/2014/main" xmlns="" val="29018144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>
                          <a:effectLst/>
                        </a:rPr>
                        <a:t>Título La lengua criolla como articuladora cultural</a:t>
                      </a:r>
                      <a:endParaRPr lang="es-V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905583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>
                          <a:effectLst/>
                        </a:rPr>
                        <a:t>Propósitos. La promulgación de las lenguas criollas y/o vernáculas de la región  en un consorcio de idiomas americanos y caribeños.</a:t>
                      </a:r>
                      <a:endParaRPr lang="es-V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933021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>
                          <a:effectLst/>
                        </a:rPr>
                        <a:t>Objetivo Enseñar lenguas criollas y/o vernáculas articuladoras de la cultura de la región caribeña.</a:t>
                      </a:r>
                      <a:endParaRPr lang="es-V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85955310"/>
                  </a:ext>
                </a:extLst>
              </a:tr>
            </a:tbl>
          </a:graphicData>
        </a:graphic>
      </p:graphicFrame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942776"/>
              </p:ext>
            </p:extLst>
          </p:nvPr>
        </p:nvGraphicFramePr>
        <p:xfrm>
          <a:off x="1259631" y="4797152"/>
          <a:ext cx="6507297" cy="1616456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507297">
                  <a:extLst>
                    <a:ext uri="{9D8B030D-6E8A-4147-A177-3AD203B41FA5}">
                      <a16:colId xmlns:a16="http://schemas.microsoft.com/office/drawing/2014/main" xmlns="" val="8687961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10710" algn="l"/>
                        </a:tabLst>
                      </a:pPr>
                      <a:r>
                        <a:rPr lang="es-VE" sz="1600" dirty="0">
                          <a:effectLst/>
                        </a:rPr>
                        <a:t>Título Banco de Investigación CRES 2018</a:t>
                      </a:r>
                      <a:endParaRPr lang="es-V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45913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>
                          <a:effectLst/>
                        </a:rPr>
                        <a:t>Propósitos. La organización de banco de planteamientos de investigación en el marco de los ejes temáticos de la CRES 2018</a:t>
                      </a:r>
                      <a:endParaRPr lang="es-V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61287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>
                          <a:effectLst/>
                        </a:rPr>
                        <a:t>Objetivo. Desarrollar  marco de temático de investigación para estudiantes de postgrados en educación.</a:t>
                      </a:r>
                      <a:endParaRPr lang="es-V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073221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600" dirty="0">
                          <a:effectLst/>
                        </a:rPr>
                        <a:t>Acción N° 1. Impresión de la Colección CRES 2018 en la región del Caribe</a:t>
                      </a:r>
                      <a:endParaRPr lang="es-V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10754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3842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5816" y="2996952"/>
            <a:ext cx="3312368" cy="566738"/>
          </a:xfrm>
        </p:spPr>
        <p:txBody>
          <a:bodyPr>
            <a:noAutofit/>
          </a:bodyPr>
          <a:lstStyle/>
          <a:p>
            <a:r>
              <a:rPr lang="es-VE" sz="3600" dirty="0"/>
              <a:t>Muchas gracias</a:t>
            </a:r>
          </a:p>
        </p:txBody>
      </p:sp>
    </p:spTree>
    <p:extLst>
      <p:ext uri="{BB962C8B-B14F-4D97-AF65-F5344CB8AC3E}">
        <p14:creationId xmlns:p14="http://schemas.microsoft.com/office/powerpoint/2010/main" val="180057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086437461"/>
              </p:ext>
            </p:extLst>
          </p:nvPr>
        </p:nvGraphicFramePr>
        <p:xfrm>
          <a:off x="395536" y="1700808"/>
          <a:ext cx="802688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>
            <a:hlinkClick r:id="rId7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62" y="2995583"/>
            <a:ext cx="2880319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10 Conector recto"/>
          <p:cNvCxnSpPr/>
          <p:nvPr/>
        </p:nvCxnSpPr>
        <p:spPr>
          <a:xfrm>
            <a:off x="5946229" y="3081114"/>
            <a:ext cx="0" cy="32403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3203848" y="3050046"/>
            <a:ext cx="0" cy="34203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6399584" y="5325417"/>
            <a:ext cx="1923306" cy="682774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>
                <a:solidFill>
                  <a:prstClr val="black"/>
                </a:solidFill>
              </a:rPr>
              <a:t>PLAN DE ACCION 2018-2028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3398776" y="5346519"/>
            <a:ext cx="2376264" cy="648072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>
                <a:solidFill>
                  <a:prstClr val="black"/>
                </a:solidFill>
              </a:rPr>
              <a:t>DECLARACIÓN</a:t>
            </a:r>
          </a:p>
          <a:p>
            <a:pPr algn="ctr"/>
            <a:r>
              <a:rPr lang="es-VE" dirty="0">
                <a:solidFill>
                  <a:prstClr val="black"/>
                </a:solidFill>
              </a:rPr>
              <a:t>(Contextos y principios)</a:t>
            </a:r>
          </a:p>
        </p:txBody>
      </p:sp>
      <p:sp>
        <p:nvSpPr>
          <p:cNvPr id="8" name="7 Rectángulo"/>
          <p:cNvSpPr/>
          <p:nvPr/>
        </p:nvSpPr>
        <p:spPr>
          <a:xfrm>
            <a:off x="251520" y="6309320"/>
            <a:ext cx="374441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>
              <a:solidFill>
                <a:prstClr val="white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23527" y="4922964"/>
            <a:ext cx="809889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dirty="0">
                <a:solidFill>
                  <a:prstClr val="white"/>
                </a:solidFill>
              </a:rPr>
              <a:t>LABORATORIO DE IDEAS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3546785" y="3374082"/>
            <a:ext cx="2080245" cy="316260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400" dirty="0">
                <a:solidFill>
                  <a:prstClr val="black"/>
                </a:solidFill>
              </a:rPr>
              <a:t>SIMPOSIOS TEMATICOS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3546785" y="4185084"/>
            <a:ext cx="1311052" cy="423825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000" dirty="0">
                <a:solidFill>
                  <a:prstClr val="black"/>
                </a:solidFill>
              </a:rPr>
              <a:t>SISTEMATIZACIÓN</a:t>
            </a:r>
          </a:p>
        </p:txBody>
      </p:sp>
      <p:sp>
        <p:nvSpPr>
          <p:cNvPr id="23" name="22 Rectángulo"/>
          <p:cNvSpPr/>
          <p:nvPr/>
        </p:nvSpPr>
        <p:spPr>
          <a:xfrm>
            <a:off x="6162303" y="3050046"/>
            <a:ext cx="2260115" cy="648072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600" dirty="0">
                <a:solidFill>
                  <a:prstClr val="black"/>
                </a:solidFill>
              </a:rPr>
              <a:t>DECLARACIÓN</a:t>
            </a:r>
          </a:p>
          <a:p>
            <a:pPr algn="ctr"/>
            <a:r>
              <a:rPr lang="es-VE" sz="1600" dirty="0">
                <a:solidFill>
                  <a:prstClr val="black"/>
                </a:solidFill>
              </a:rPr>
              <a:t>(Contextos y principios)</a:t>
            </a:r>
          </a:p>
        </p:txBody>
      </p:sp>
      <p:sp>
        <p:nvSpPr>
          <p:cNvPr id="24" name="23 Rectángulo"/>
          <p:cNvSpPr/>
          <p:nvPr/>
        </p:nvSpPr>
        <p:spPr>
          <a:xfrm>
            <a:off x="6598168" y="3946249"/>
            <a:ext cx="1824249" cy="477670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>
                <a:solidFill>
                  <a:prstClr val="black"/>
                </a:solidFill>
              </a:rPr>
              <a:t>LINEAMIENTOS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1043608" y="5301208"/>
            <a:ext cx="1674119" cy="723603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>
                <a:solidFill>
                  <a:prstClr val="black"/>
                </a:solidFill>
              </a:rPr>
              <a:t>DOCUMENTOS PROPOSITIVOS</a:t>
            </a:r>
          </a:p>
        </p:txBody>
      </p:sp>
      <p:sp>
        <p:nvSpPr>
          <p:cNvPr id="16" name="15 Flecha curvada hacia arriba"/>
          <p:cNvSpPr/>
          <p:nvPr/>
        </p:nvSpPr>
        <p:spPr>
          <a:xfrm>
            <a:off x="2306908" y="6105450"/>
            <a:ext cx="1448147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>
              <a:solidFill>
                <a:prstClr val="black"/>
              </a:solidFill>
            </a:endParaRPr>
          </a:p>
        </p:txBody>
      </p:sp>
      <p:sp>
        <p:nvSpPr>
          <p:cNvPr id="31" name="30 Flecha curvada hacia arriba"/>
          <p:cNvSpPr/>
          <p:nvPr/>
        </p:nvSpPr>
        <p:spPr>
          <a:xfrm>
            <a:off x="5438229" y="6165304"/>
            <a:ext cx="1448147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>
              <a:solidFill>
                <a:prstClr val="black"/>
              </a:solidFill>
            </a:endParaRPr>
          </a:p>
        </p:txBody>
      </p:sp>
      <p:cxnSp>
        <p:nvCxnSpPr>
          <p:cNvPr id="26" name="25 Conector angular"/>
          <p:cNvCxnSpPr>
            <a:stCxn id="18" idx="3"/>
            <a:endCxn id="20" idx="3"/>
          </p:cNvCxnSpPr>
          <p:nvPr/>
        </p:nvCxnSpPr>
        <p:spPr>
          <a:xfrm flipH="1">
            <a:off x="4857837" y="3532212"/>
            <a:ext cx="769193" cy="864785"/>
          </a:xfrm>
          <a:prstGeom prst="bentConnector3">
            <a:avLst>
              <a:gd name="adj1" fmla="val -29719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4" name="1023 Conector angular"/>
          <p:cNvCxnSpPr>
            <a:endCxn id="24" idx="1"/>
          </p:cNvCxnSpPr>
          <p:nvPr/>
        </p:nvCxnSpPr>
        <p:spPr>
          <a:xfrm rot="16200000" flipH="1">
            <a:off x="6288306" y="3875221"/>
            <a:ext cx="448669" cy="171056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1" name="1030 Rectángulo"/>
          <p:cNvSpPr/>
          <p:nvPr/>
        </p:nvSpPr>
        <p:spPr>
          <a:xfrm>
            <a:off x="7380312" y="6381328"/>
            <a:ext cx="987202" cy="1489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100" dirty="0">
                <a:solidFill>
                  <a:prstClr val="black"/>
                </a:solidFill>
              </a:rPr>
              <a:t>PRODUCTOS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7380312" y="6165304"/>
            <a:ext cx="987203" cy="18001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000" dirty="0">
                <a:solidFill>
                  <a:prstClr val="black"/>
                </a:solidFill>
              </a:rPr>
              <a:t>EVENTOS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60648"/>
            <a:ext cx="4008192" cy="15001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Rectángulo redondeado"/>
          <p:cNvSpPr/>
          <p:nvPr/>
        </p:nvSpPr>
        <p:spPr>
          <a:xfrm>
            <a:off x="395536" y="4507751"/>
            <a:ext cx="2376264" cy="36140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>
                <a:solidFill>
                  <a:prstClr val="black"/>
                </a:solidFill>
              </a:rPr>
              <a:t>7 FOROS VIRTUALES</a:t>
            </a:r>
          </a:p>
        </p:txBody>
      </p:sp>
    </p:spTree>
    <p:extLst>
      <p:ext uri="{BB962C8B-B14F-4D97-AF65-F5344CB8AC3E}">
        <p14:creationId xmlns:p14="http://schemas.microsoft.com/office/powerpoint/2010/main" val="3464587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1999576"/>
            <a:ext cx="2196244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V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Contextos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763688" y="755862"/>
            <a:ext cx="108012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b="1" dirty="0"/>
              <a:t>Mundial</a:t>
            </a:r>
            <a:r>
              <a:rPr lang="es-VE" dirty="0"/>
              <a:t>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211044" y="340363"/>
            <a:ext cx="2934072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dirty="0"/>
              <a:t>Una visión humanista de la educación superior como motor principal de desarrollo humano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6588224" y="223258"/>
            <a:ext cx="678391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sz="1400" dirty="0"/>
              <a:t>La paz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6593093" y="688669"/>
            <a:ext cx="155170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sz="1400" dirty="0"/>
              <a:t>La erradicación de </a:t>
            </a:r>
            <a:br>
              <a:rPr lang="es-VE" sz="1400" dirty="0"/>
            </a:br>
            <a:r>
              <a:rPr lang="es-VE" sz="1400" dirty="0"/>
              <a:t>la pobreza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6600623" y="1339359"/>
            <a:ext cx="1875450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sz="1400" dirty="0"/>
              <a:t>El desarrollo sostenible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582445" y="1737966"/>
            <a:ext cx="1829475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sz="1400" dirty="0"/>
              <a:t>El diálogo intercultural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3280516" y="1642122"/>
            <a:ext cx="27951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1000" dirty="0"/>
              <a:t>Foro Mundial sobre la Educación 2015 </a:t>
            </a:r>
            <a:br>
              <a:rPr lang="es-VE" sz="1000" dirty="0"/>
            </a:br>
            <a:r>
              <a:rPr lang="es-VE" sz="1000" dirty="0"/>
              <a:t>Declaración de </a:t>
            </a:r>
            <a:r>
              <a:rPr lang="es-VE" sz="1000" dirty="0" err="1"/>
              <a:t>Incheon</a:t>
            </a:r>
            <a:r>
              <a:rPr lang="es-VE" sz="1000" dirty="0"/>
              <a:t> (mayo, 2015)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237920" y="2045743"/>
            <a:ext cx="28803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1000" dirty="0"/>
              <a:t>Objetivos de Desarrollo Sostenible (ODS) </a:t>
            </a:r>
            <a:br>
              <a:rPr lang="es-VE" sz="1000" dirty="0"/>
            </a:br>
            <a:r>
              <a:rPr lang="es-VE" sz="1000" dirty="0"/>
              <a:t>Naciones Unidas (septiembre, 2015</a:t>
            </a:r>
            <a:r>
              <a:rPr lang="es-VE" sz="1200" dirty="0"/>
              <a:t>) 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237920" y="2494610"/>
            <a:ext cx="32778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1000" dirty="0"/>
              <a:t>Marco de Acción- ODS4-Agenda Educación 2030 </a:t>
            </a:r>
            <a:br>
              <a:rPr lang="es-VE" sz="1000" dirty="0"/>
            </a:br>
            <a:r>
              <a:rPr lang="es-VE" sz="1000" dirty="0"/>
              <a:t>UNESCO (diciembre, 2015)</a:t>
            </a:r>
          </a:p>
        </p:txBody>
      </p:sp>
      <p:cxnSp>
        <p:nvCxnSpPr>
          <p:cNvPr id="14" name="13 Conector angular"/>
          <p:cNvCxnSpPr>
            <a:stCxn id="2" idx="0"/>
            <a:endCxn id="4" idx="1"/>
          </p:cNvCxnSpPr>
          <p:nvPr/>
        </p:nvCxnSpPr>
        <p:spPr>
          <a:xfrm rot="5400000" flipH="1" flipV="1">
            <a:off x="955133" y="1191021"/>
            <a:ext cx="1059048" cy="558062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stCxn id="5" idx="3"/>
            <a:endCxn id="6" idx="1"/>
          </p:cNvCxnSpPr>
          <p:nvPr/>
        </p:nvCxnSpPr>
        <p:spPr>
          <a:xfrm flipV="1">
            <a:off x="6145116" y="377147"/>
            <a:ext cx="443108" cy="563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stCxn id="5" idx="3"/>
            <a:endCxn id="7" idx="1"/>
          </p:cNvCxnSpPr>
          <p:nvPr/>
        </p:nvCxnSpPr>
        <p:spPr>
          <a:xfrm>
            <a:off x="6145116" y="940528"/>
            <a:ext cx="447977" cy="97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>
            <a:endCxn id="8" idx="1"/>
          </p:cNvCxnSpPr>
          <p:nvPr/>
        </p:nvCxnSpPr>
        <p:spPr>
          <a:xfrm>
            <a:off x="6157301" y="940527"/>
            <a:ext cx="443322" cy="55272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5" idx="3"/>
            <a:endCxn id="9" idx="1"/>
          </p:cNvCxnSpPr>
          <p:nvPr/>
        </p:nvCxnSpPr>
        <p:spPr>
          <a:xfrm>
            <a:off x="6145116" y="940528"/>
            <a:ext cx="437329" cy="9513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1774776" y="3446536"/>
            <a:ext cx="100791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b="1" dirty="0"/>
              <a:t>Regional</a:t>
            </a:r>
            <a:r>
              <a:rPr lang="es-VE" dirty="0"/>
              <a:t> </a:t>
            </a:r>
          </a:p>
        </p:txBody>
      </p:sp>
      <p:cxnSp>
        <p:nvCxnSpPr>
          <p:cNvPr id="34" name="33 Conector recto de flecha"/>
          <p:cNvCxnSpPr>
            <a:stCxn id="4" idx="3"/>
            <a:endCxn id="5" idx="1"/>
          </p:cNvCxnSpPr>
          <p:nvPr/>
        </p:nvCxnSpPr>
        <p:spPr>
          <a:xfrm>
            <a:off x="2843808" y="940528"/>
            <a:ext cx="3672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34 Rectángulo"/>
          <p:cNvSpPr/>
          <p:nvPr/>
        </p:nvSpPr>
        <p:spPr>
          <a:xfrm>
            <a:off x="3211044" y="3161885"/>
            <a:ext cx="2703009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dirty="0"/>
              <a:t>La educación superior de América Latina y el Caribe frente al desafío de </a:t>
            </a:r>
            <a:r>
              <a:rPr lang="es-ES_tradnl" dirty="0"/>
              <a:t>transformación y avance democrático</a:t>
            </a:r>
            <a:endParaRPr lang="es-VE" dirty="0"/>
          </a:p>
        </p:txBody>
      </p:sp>
      <p:sp>
        <p:nvSpPr>
          <p:cNvPr id="36" name="35 Rectángulo"/>
          <p:cNvSpPr/>
          <p:nvPr/>
        </p:nvSpPr>
        <p:spPr>
          <a:xfrm>
            <a:off x="6634001" y="3165268"/>
            <a:ext cx="1691489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sz="1400" dirty="0"/>
              <a:t>Inequidades sociales</a:t>
            </a:r>
          </a:p>
        </p:txBody>
      </p:sp>
      <p:sp>
        <p:nvSpPr>
          <p:cNvPr id="37" name="36 Rectángulo"/>
          <p:cNvSpPr/>
          <p:nvPr/>
        </p:nvSpPr>
        <p:spPr>
          <a:xfrm>
            <a:off x="6600623" y="3626967"/>
            <a:ext cx="143943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ES_tradnl" sz="1400" dirty="0"/>
              <a:t>Crisis de la </a:t>
            </a:r>
            <a:br>
              <a:rPr lang="es-ES_tradnl" sz="1400" dirty="0"/>
            </a:br>
            <a:r>
              <a:rPr lang="es-ES_tradnl" sz="1400" dirty="0"/>
              <a:t>institucionalidad </a:t>
            </a:r>
            <a:endParaRPr lang="es-VE" sz="1400" dirty="0"/>
          </a:p>
        </p:txBody>
      </p:sp>
      <p:sp>
        <p:nvSpPr>
          <p:cNvPr id="38" name="37 Rectángulo"/>
          <p:cNvSpPr/>
          <p:nvPr/>
        </p:nvSpPr>
        <p:spPr>
          <a:xfrm>
            <a:off x="6570333" y="4263341"/>
            <a:ext cx="1818827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_tradnl" sz="1400" dirty="0"/>
              <a:t>Replantean nuevas </a:t>
            </a:r>
            <a:br>
              <a:rPr lang="es-ES_tradnl" sz="1400" dirty="0"/>
            </a:br>
            <a:r>
              <a:rPr lang="es-ES_tradnl" sz="1400" dirty="0"/>
              <a:t>responsabilidades </a:t>
            </a:r>
            <a:br>
              <a:rPr lang="es-ES_tradnl" sz="1400" dirty="0"/>
            </a:br>
            <a:r>
              <a:rPr lang="es-ES_tradnl" sz="1400" dirty="0"/>
              <a:t>políticas de cara a la sociedad.</a:t>
            </a:r>
            <a:endParaRPr lang="es-VE" sz="1400" dirty="0"/>
          </a:p>
        </p:txBody>
      </p:sp>
      <p:cxnSp>
        <p:nvCxnSpPr>
          <p:cNvPr id="42" name="41 Conector angular"/>
          <p:cNvCxnSpPr>
            <a:stCxn id="2" idx="2"/>
            <a:endCxn id="31" idx="1"/>
          </p:cNvCxnSpPr>
          <p:nvPr/>
        </p:nvCxnSpPr>
        <p:spPr>
          <a:xfrm rot="16200000" flipH="1">
            <a:off x="935998" y="2792424"/>
            <a:ext cx="1108406" cy="569150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43 Conector recto de flecha"/>
          <p:cNvCxnSpPr>
            <a:stCxn id="31" idx="3"/>
          </p:cNvCxnSpPr>
          <p:nvPr/>
        </p:nvCxnSpPr>
        <p:spPr>
          <a:xfrm>
            <a:off x="2782686" y="3631202"/>
            <a:ext cx="42835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>
            <a:stCxn id="35" idx="3"/>
            <a:endCxn id="36" idx="1"/>
          </p:cNvCxnSpPr>
          <p:nvPr/>
        </p:nvCxnSpPr>
        <p:spPr>
          <a:xfrm flipV="1">
            <a:off x="5914053" y="3319157"/>
            <a:ext cx="719948" cy="581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>
            <a:stCxn id="35" idx="3"/>
            <a:endCxn id="37" idx="1"/>
          </p:cNvCxnSpPr>
          <p:nvPr/>
        </p:nvCxnSpPr>
        <p:spPr>
          <a:xfrm flipV="1">
            <a:off x="5914053" y="3888577"/>
            <a:ext cx="686570" cy="119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49 Conector recto de flecha"/>
          <p:cNvCxnSpPr>
            <a:stCxn id="35" idx="3"/>
            <a:endCxn id="38" idx="1"/>
          </p:cNvCxnSpPr>
          <p:nvPr/>
        </p:nvCxnSpPr>
        <p:spPr>
          <a:xfrm>
            <a:off x="5914053" y="3900549"/>
            <a:ext cx="656280" cy="8398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57 Rectángulo"/>
          <p:cNvSpPr/>
          <p:nvPr/>
        </p:nvSpPr>
        <p:spPr>
          <a:xfrm>
            <a:off x="1274207" y="5715150"/>
            <a:ext cx="150847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b="1" dirty="0"/>
              <a:t>Institucional</a:t>
            </a:r>
            <a:r>
              <a:rPr lang="es-VE" dirty="0"/>
              <a:t> </a:t>
            </a:r>
          </a:p>
        </p:txBody>
      </p:sp>
      <p:sp>
        <p:nvSpPr>
          <p:cNvPr id="59" name="58 Rectángulo"/>
          <p:cNvSpPr/>
          <p:nvPr/>
        </p:nvSpPr>
        <p:spPr>
          <a:xfrm>
            <a:off x="3131840" y="5522213"/>
            <a:ext cx="278221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dirty="0"/>
              <a:t>Los sistemas e instituciones de educación superior son un bien social estratégico</a:t>
            </a:r>
          </a:p>
        </p:txBody>
      </p:sp>
      <p:sp>
        <p:nvSpPr>
          <p:cNvPr id="60" name="59 Rectángulo"/>
          <p:cNvSpPr/>
          <p:nvPr/>
        </p:nvSpPr>
        <p:spPr>
          <a:xfrm>
            <a:off x="6566741" y="5383713"/>
            <a:ext cx="808298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sz="1200" dirty="0"/>
              <a:t>Pluralidad</a:t>
            </a:r>
          </a:p>
        </p:txBody>
      </p:sp>
      <p:sp>
        <p:nvSpPr>
          <p:cNvPr id="61" name="60 Rectángulo"/>
          <p:cNvSpPr/>
          <p:nvPr/>
        </p:nvSpPr>
        <p:spPr>
          <a:xfrm>
            <a:off x="6555816" y="5668984"/>
            <a:ext cx="88049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sz="1200" dirty="0"/>
              <a:t>Autonomía</a:t>
            </a:r>
          </a:p>
        </p:txBody>
      </p:sp>
      <p:sp>
        <p:nvSpPr>
          <p:cNvPr id="62" name="61 Rectángulo"/>
          <p:cNvSpPr/>
          <p:nvPr/>
        </p:nvSpPr>
        <p:spPr>
          <a:xfrm>
            <a:off x="6566702" y="5945983"/>
            <a:ext cx="644728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sz="1200" dirty="0"/>
              <a:t>Calidad</a:t>
            </a:r>
          </a:p>
        </p:txBody>
      </p:sp>
      <p:sp>
        <p:nvSpPr>
          <p:cNvPr id="63" name="62 Rectángulo"/>
          <p:cNvSpPr/>
          <p:nvPr/>
        </p:nvSpPr>
        <p:spPr>
          <a:xfrm>
            <a:off x="6549696" y="6206066"/>
            <a:ext cx="742511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sz="1200" dirty="0"/>
              <a:t>Inclusión</a:t>
            </a:r>
          </a:p>
        </p:txBody>
      </p:sp>
      <p:sp>
        <p:nvSpPr>
          <p:cNvPr id="64" name="63 Rectángulo"/>
          <p:cNvSpPr/>
          <p:nvPr/>
        </p:nvSpPr>
        <p:spPr>
          <a:xfrm>
            <a:off x="6538425" y="6483065"/>
            <a:ext cx="134601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VE" sz="1200" dirty="0"/>
              <a:t>Diversidad cultural</a:t>
            </a:r>
          </a:p>
        </p:txBody>
      </p:sp>
      <p:sp>
        <p:nvSpPr>
          <p:cNvPr id="65" name="64 Rectángulo"/>
          <p:cNvSpPr/>
          <p:nvPr/>
        </p:nvSpPr>
        <p:spPr>
          <a:xfrm>
            <a:off x="3476826" y="6536962"/>
            <a:ext cx="213712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sz="1000" dirty="0"/>
              <a:t>Derechos Humanos y la Justicia Social</a:t>
            </a:r>
          </a:p>
        </p:txBody>
      </p:sp>
      <p:cxnSp>
        <p:nvCxnSpPr>
          <p:cNvPr id="69" name="68 Conector angular"/>
          <p:cNvCxnSpPr>
            <a:stCxn id="2" idx="2"/>
            <a:endCxn id="58" idx="1"/>
          </p:cNvCxnSpPr>
          <p:nvPr/>
        </p:nvCxnSpPr>
        <p:spPr>
          <a:xfrm rot="16200000" flipH="1">
            <a:off x="-448594" y="4177015"/>
            <a:ext cx="3377020" cy="68581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70 Conector recto de flecha"/>
          <p:cNvCxnSpPr>
            <a:stCxn id="58" idx="3"/>
          </p:cNvCxnSpPr>
          <p:nvPr/>
        </p:nvCxnSpPr>
        <p:spPr>
          <a:xfrm>
            <a:off x="2782686" y="5899816"/>
            <a:ext cx="34915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74 Conector recto de flecha"/>
          <p:cNvCxnSpPr>
            <a:stCxn id="59" idx="3"/>
            <a:endCxn id="60" idx="1"/>
          </p:cNvCxnSpPr>
          <p:nvPr/>
        </p:nvCxnSpPr>
        <p:spPr>
          <a:xfrm flipV="1">
            <a:off x="5914053" y="5522213"/>
            <a:ext cx="652688" cy="4616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76 Conector recto de flecha"/>
          <p:cNvCxnSpPr>
            <a:stCxn id="59" idx="3"/>
            <a:endCxn id="61" idx="1"/>
          </p:cNvCxnSpPr>
          <p:nvPr/>
        </p:nvCxnSpPr>
        <p:spPr>
          <a:xfrm flipV="1">
            <a:off x="5914053" y="5807484"/>
            <a:ext cx="641763" cy="1763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78 Conector recto de flecha"/>
          <p:cNvCxnSpPr>
            <a:stCxn id="59" idx="3"/>
            <a:endCxn id="62" idx="1"/>
          </p:cNvCxnSpPr>
          <p:nvPr/>
        </p:nvCxnSpPr>
        <p:spPr>
          <a:xfrm>
            <a:off x="5914053" y="5983878"/>
            <a:ext cx="652649" cy="1006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80 Conector recto de flecha"/>
          <p:cNvCxnSpPr>
            <a:stCxn id="59" idx="3"/>
            <a:endCxn id="63" idx="1"/>
          </p:cNvCxnSpPr>
          <p:nvPr/>
        </p:nvCxnSpPr>
        <p:spPr>
          <a:xfrm>
            <a:off x="5914053" y="5983878"/>
            <a:ext cx="635643" cy="3606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82 Conector recto de flecha"/>
          <p:cNvCxnSpPr>
            <a:stCxn id="59" idx="3"/>
            <a:endCxn id="64" idx="1"/>
          </p:cNvCxnSpPr>
          <p:nvPr/>
        </p:nvCxnSpPr>
        <p:spPr>
          <a:xfrm>
            <a:off x="5914053" y="5983878"/>
            <a:ext cx="624372" cy="637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9" name="98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6138"/>
            <a:ext cx="518631" cy="100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256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619672" y="2593940"/>
            <a:ext cx="4176464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VE" sz="2800" b="1" dirty="0"/>
              <a:t>Principios</a:t>
            </a:r>
            <a:br>
              <a:rPr lang="es-VE" sz="2800" b="1" dirty="0"/>
            </a:br>
            <a:r>
              <a:rPr lang="es-VE" sz="2800" b="1" dirty="0"/>
              <a:t> Educación Superior</a:t>
            </a:r>
            <a:br>
              <a:rPr lang="es-VE" sz="2800" b="1" dirty="0"/>
            </a:br>
            <a:r>
              <a:rPr lang="es-VE" sz="2800" b="1" dirty="0"/>
              <a:t>América Latina y el Caribe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797356" y="5253384"/>
            <a:ext cx="266429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VE" sz="1600" dirty="0"/>
              <a:t>7.-Responde a los objetivos de desarrollo sostenible </a:t>
            </a:r>
            <a:endParaRPr lang="es-VE" sz="1600" b="1" dirty="0"/>
          </a:p>
        </p:txBody>
      </p:sp>
      <p:sp>
        <p:nvSpPr>
          <p:cNvPr id="5" name="4 Rectángulo"/>
          <p:cNvSpPr/>
          <p:nvPr/>
        </p:nvSpPr>
        <p:spPr>
          <a:xfrm>
            <a:off x="6198231" y="5161051"/>
            <a:ext cx="2664296" cy="13542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s-VE" sz="1600" dirty="0"/>
              <a:t>6.-Es autónoma como una condición imprescindible para que las instituciones ejerzan un papel crítico y propositivo de cara a la sociedad</a:t>
            </a:r>
            <a:r>
              <a:rPr lang="es-VE" dirty="0"/>
              <a:t>.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6248265" y="4149080"/>
            <a:ext cx="2664296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sz="1600" dirty="0"/>
              <a:t>5.-Se fortalece en la diversidad cultural y la interculturalidad </a:t>
            </a:r>
            <a:endParaRPr lang="es-VE" sz="1600" b="1" dirty="0"/>
          </a:p>
        </p:txBody>
      </p:sp>
      <p:sp>
        <p:nvSpPr>
          <p:cNvPr id="7" name="6 Rectángulo"/>
          <p:cNvSpPr/>
          <p:nvPr/>
        </p:nvSpPr>
        <p:spPr>
          <a:xfrm>
            <a:off x="6270104" y="1916832"/>
            <a:ext cx="2664296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s-VE" sz="1600" dirty="0"/>
              <a:t>4.-Se define en su compromiso social, basado en la Responsabilidad Social Universitaria (RSU), la Responsabilidad Social Territorial (RST) y la Responsabilidad Social Territorial Transformadora 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6270104" y="618981"/>
            <a:ext cx="2664296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s-VE" sz="1600" dirty="0"/>
              <a:t>3.-Es constructora del conocimiento como derecho humano universal y derecho colectivo de los pueblos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310271" y="618981"/>
            <a:ext cx="2664296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s-VE" sz="1600" dirty="0"/>
              <a:t>2.-Es pertinente y con garantías públicas de procesos de aseguramiento de la calidad.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353142" y="618981"/>
            <a:ext cx="2664296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s-VE" sz="1600" dirty="0"/>
              <a:t>1.-Es un bien público social – estratégico, un deber del Estado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353142" y="5376494"/>
            <a:ext cx="214361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VE" sz="1600" dirty="0"/>
              <a:t>8.-Es inclusiva</a:t>
            </a:r>
          </a:p>
        </p:txBody>
      </p:sp>
      <p:pic>
        <p:nvPicPr>
          <p:cNvPr id="31" name="30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73" y="2675116"/>
            <a:ext cx="715823" cy="1345216"/>
          </a:xfrm>
          <a:prstGeom prst="rect">
            <a:avLst/>
          </a:prstGeom>
        </p:spPr>
      </p:pic>
      <p:cxnSp>
        <p:nvCxnSpPr>
          <p:cNvPr id="33" name="32 Conector recto de flecha"/>
          <p:cNvCxnSpPr>
            <a:stCxn id="10" idx="3"/>
          </p:cNvCxnSpPr>
          <p:nvPr/>
        </p:nvCxnSpPr>
        <p:spPr>
          <a:xfrm flipV="1">
            <a:off x="3017438" y="1034479"/>
            <a:ext cx="29283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>
            <a:stCxn id="9" idx="3"/>
            <a:endCxn id="8" idx="1"/>
          </p:cNvCxnSpPr>
          <p:nvPr/>
        </p:nvCxnSpPr>
        <p:spPr>
          <a:xfrm>
            <a:off x="5974567" y="1157590"/>
            <a:ext cx="2955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>
            <a:stCxn id="8" idx="2"/>
            <a:endCxn id="7" idx="0"/>
          </p:cNvCxnSpPr>
          <p:nvPr/>
        </p:nvCxnSpPr>
        <p:spPr>
          <a:xfrm>
            <a:off x="7602252" y="1696199"/>
            <a:ext cx="0" cy="2206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>
            <a:stCxn id="7" idx="2"/>
            <a:endCxn id="6" idx="0"/>
          </p:cNvCxnSpPr>
          <p:nvPr/>
        </p:nvCxnSpPr>
        <p:spPr>
          <a:xfrm flipH="1">
            <a:off x="7580413" y="3978935"/>
            <a:ext cx="21839" cy="1701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>
            <a:endCxn id="4" idx="3"/>
          </p:cNvCxnSpPr>
          <p:nvPr/>
        </p:nvCxnSpPr>
        <p:spPr>
          <a:xfrm flipH="1">
            <a:off x="5461652" y="5545771"/>
            <a:ext cx="73657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>
            <a:stCxn id="4" idx="1"/>
          </p:cNvCxnSpPr>
          <p:nvPr/>
        </p:nvCxnSpPr>
        <p:spPr>
          <a:xfrm flipH="1" flipV="1">
            <a:off x="2555776" y="5545771"/>
            <a:ext cx="241580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48 Conector recto de flecha"/>
          <p:cNvCxnSpPr>
            <a:stCxn id="6" idx="2"/>
          </p:cNvCxnSpPr>
          <p:nvPr/>
        </p:nvCxnSpPr>
        <p:spPr>
          <a:xfrm>
            <a:off x="7580413" y="4980077"/>
            <a:ext cx="21839" cy="1809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6588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39552" y="2780928"/>
            <a:ext cx="4176464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VE" sz="2800" b="1" dirty="0"/>
              <a:t>Áreas Estratégicas</a:t>
            </a:r>
            <a:br>
              <a:rPr lang="es-VE" sz="2800" b="1" dirty="0"/>
            </a:br>
            <a:r>
              <a:rPr lang="es-VE" sz="2800" b="1" dirty="0"/>
              <a:t> Educación Superior</a:t>
            </a:r>
            <a:br>
              <a:rPr lang="es-VE" sz="2800" b="1" dirty="0"/>
            </a:br>
            <a:r>
              <a:rPr lang="es-VE" sz="2800" b="1" dirty="0"/>
              <a:t>América Latina y el Caribe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541270" y="5003884"/>
            <a:ext cx="26642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sz="1600" dirty="0"/>
              <a:t>6.-</a:t>
            </a:r>
            <a:r>
              <a:rPr lang="es-VE" b="1" dirty="0"/>
              <a:t>Desarrollo Sostenible</a:t>
            </a:r>
            <a:endParaRPr lang="es-VE" dirty="0"/>
          </a:p>
        </p:txBody>
      </p:sp>
      <p:sp>
        <p:nvSpPr>
          <p:cNvPr id="6" name="5 Rectángulo"/>
          <p:cNvSpPr/>
          <p:nvPr/>
        </p:nvSpPr>
        <p:spPr>
          <a:xfrm>
            <a:off x="5576056" y="4347281"/>
            <a:ext cx="2664296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sz="1600" dirty="0"/>
              <a:t>5.-</a:t>
            </a:r>
            <a:r>
              <a:rPr lang="es-VE" sz="1600" b="1" dirty="0"/>
              <a:t>Formación Docente</a:t>
            </a:r>
            <a:endParaRPr lang="es-VE" sz="1600" dirty="0"/>
          </a:p>
        </p:txBody>
      </p:sp>
      <p:sp>
        <p:nvSpPr>
          <p:cNvPr id="7" name="6 Rectángulo"/>
          <p:cNvSpPr/>
          <p:nvPr/>
        </p:nvSpPr>
        <p:spPr>
          <a:xfrm>
            <a:off x="5589070" y="3720101"/>
            <a:ext cx="144016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sz="1600" dirty="0"/>
              <a:t>4.</a:t>
            </a:r>
            <a:r>
              <a:rPr lang="es-VE" sz="1600" b="1" dirty="0"/>
              <a:t> Calidad</a:t>
            </a:r>
            <a:endParaRPr lang="es-VE" sz="1600" dirty="0"/>
          </a:p>
        </p:txBody>
      </p:sp>
      <p:sp>
        <p:nvSpPr>
          <p:cNvPr id="8" name="7 Rectángulo"/>
          <p:cNvSpPr/>
          <p:nvPr/>
        </p:nvSpPr>
        <p:spPr>
          <a:xfrm>
            <a:off x="5589070" y="2810205"/>
            <a:ext cx="2943369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sz="1600" dirty="0"/>
              <a:t>3.-</a:t>
            </a:r>
            <a:r>
              <a:rPr lang="es-VE" sz="1600" b="1" dirty="0"/>
              <a:t>Institucionalización y gestión de la internacionalización</a:t>
            </a:r>
            <a:endParaRPr lang="es-VE" sz="1600" dirty="0"/>
          </a:p>
        </p:txBody>
      </p:sp>
      <p:sp>
        <p:nvSpPr>
          <p:cNvPr id="9" name="8 Rectángulo"/>
          <p:cNvSpPr/>
          <p:nvPr/>
        </p:nvSpPr>
        <p:spPr>
          <a:xfrm>
            <a:off x="5614900" y="2132856"/>
            <a:ext cx="2664296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sz="1600" dirty="0"/>
              <a:t>2.-</a:t>
            </a:r>
            <a:r>
              <a:rPr lang="es-VE" sz="1600" b="1" dirty="0"/>
              <a:t>Cobertura y articulación</a:t>
            </a:r>
            <a:endParaRPr lang="es-VE" sz="1600" dirty="0"/>
          </a:p>
        </p:txBody>
      </p:sp>
      <p:sp>
        <p:nvSpPr>
          <p:cNvPr id="10" name="9 Rectángulo"/>
          <p:cNvSpPr/>
          <p:nvPr/>
        </p:nvSpPr>
        <p:spPr>
          <a:xfrm>
            <a:off x="5614900" y="1412776"/>
            <a:ext cx="216024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s-VE" sz="1600" dirty="0"/>
              <a:t>1.-</a:t>
            </a:r>
            <a:r>
              <a:rPr lang="es-VE" sz="1600" b="1" dirty="0"/>
              <a:t>Reconocimiento</a:t>
            </a:r>
            <a:endParaRPr lang="es-VE" sz="1600" dirty="0"/>
          </a:p>
        </p:txBody>
      </p:sp>
      <p:cxnSp>
        <p:nvCxnSpPr>
          <p:cNvPr id="12" name="11 Conector recto de flecha"/>
          <p:cNvCxnSpPr>
            <a:stCxn id="3" idx="3"/>
            <a:endCxn id="10" idx="1"/>
          </p:cNvCxnSpPr>
          <p:nvPr/>
        </p:nvCxnSpPr>
        <p:spPr>
          <a:xfrm flipV="1">
            <a:off x="4716016" y="1582053"/>
            <a:ext cx="898884" cy="18913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>
            <a:stCxn id="3" idx="3"/>
            <a:endCxn id="9" idx="1"/>
          </p:cNvCxnSpPr>
          <p:nvPr/>
        </p:nvCxnSpPr>
        <p:spPr>
          <a:xfrm flipV="1">
            <a:off x="4716016" y="2302133"/>
            <a:ext cx="898884" cy="11712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stCxn id="3" idx="3"/>
            <a:endCxn id="8" idx="1"/>
          </p:cNvCxnSpPr>
          <p:nvPr/>
        </p:nvCxnSpPr>
        <p:spPr>
          <a:xfrm flipV="1">
            <a:off x="4716016" y="3102593"/>
            <a:ext cx="873054" cy="3708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stCxn id="3" idx="3"/>
            <a:endCxn id="7" idx="1"/>
          </p:cNvCxnSpPr>
          <p:nvPr/>
        </p:nvCxnSpPr>
        <p:spPr>
          <a:xfrm>
            <a:off x="4716016" y="3473426"/>
            <a:ext cx="873054" cy="4159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>
            <a:stCxn id="3" idx="3"/>
            <a:endCxn id="6" idx="1"/>
          </p:cNvCxnSpPr>
          <p:nvPr/>
        </p:nvCxnSpPr>
        <p:spPr>
          <a:xfrm>
            <a:off x="4716016" y="3473426"/>
            <a:ext cx="860040" cy="1043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>
            <a:stCxn id="3" idx="3"/>
            <a:endCxn id="5" idx="1"/>
          </p:cNvCxnSpPr>
          <p:nvPr/>
        </p:nvCxnSpPr>
        <p:spPr>
          <a:xfrm>
            <a:off x="4716016" y="3473426"/>
            <a:ext cx="825254" cy="17151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3" name="22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1152128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909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755576" y="909302"/>
            <a:ext cx="3600400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s-VE" sz="2800" b="1" dirty="0"/>
          </a:p>
          <a:p>
            <a:pPr algn="ctr"/>
            <a:r>
              <a:rPr lang="es-VE" sz="2800" b="1" dirty="0"/>
              <a:t>Líneas de Trabajo</a:t>
            </a:r>
            <a:br>
              <a:rPr lang="es-VE" sz="2800" b="1" dirty="0"/>
            </a:br>
            <a:r>
              <a:rPr lang="es-VE" sz="2800" b="1" dirty="0"/>
              <a:t>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651373" y="5373216"/>
            <a:ext cx="3177211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s-VE" sz="1600" dirty="0"/>
              <a:t>7.-</a:t>
            </a:r>
            <a:r>
              <a:rPr lang="es-VE" sz="1600" dirty="0">
                <a:effectLst/>
              </a:rPr>
              <a:t>Reforma de Córdoba. Hacia un nuevo manifiesto de la educación superior latinoamericana.</a:t>
            </a:r>
            <a:endParaRPr lang="es-VE" sz="1600" dirty="0">
              <a:ea typeface="Calibri"/>
              <a:cs typeface="Times New Roman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651373" y="4077071"/>
            <a:ext cx="2664296" cy="12082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tabLst>
                <a:tab pos="899160" algn="l"/>
                <a:tab pos="1348740" algn="l"/>
                <a:tab pos="1798320" algn="l"/>
                <a:tab pos="2247900" algn="l"/>
                <a:tab pos="2697480" algn="l"/>
                <a:tab pos="3147060" algn="l"/>
                <a:tab pos="3596640" algn="l"/>
                <a:tab pos="4046220" algn="l"/>
                <a:tab pos="4495800" algn="l"/>
                <a:tab pos="4945380" algn="l"/>
                <a:tab pos="5394960" algn="l"/>
                <a:tab pos="5844540" algn="l"/>
              </a:tabLst>
            </a:pPr>
            <a:r>
              <a:rPr lang="es-VE" sz="1600" dirty="0"/>
              <a:t>6.-</a:t>
            </a:r>
            <a:r>
              <a:rPr lang="es-VE" sz="1600" dirty="0">
                <a:effectLst/>
              </a:rPr>
              <a:t>Papel estratégico de la educación superior en el desarrollo sostenible de América Latina y del Caribe</a:t>
            </a:r>
            <a:endParaRPr lang="es-VE" sz="1600" dirty="0">
              <a:ea typeface="Calibri"/>
              <a:cs typeface="Times New Roman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651373" y="3343422"/>
            <a:ext cx="266429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sz="1600" dirty="0"/>
              <a:t>5.-I</a:t>
            </a:r>
            <a:r>
              <a:rPr lang="es-VE" sz="1600" dirty="0">
                <a:effectLst/>
              </a:rPr>
              <a:t>nvestigación científica y tecnológica, e innovación </a:t>
            </a:r>
            <a:endParaRPr lang="es-VE" sz="1600" b="1" dirty="0"/>
          </a:p>
        </p:txBody>
      </p:sp>
      <p:sp>
        <p:nvSpPr>
          <p:cNvPr id="7" name="6 Rectángulo"/>
          <p:cNvSpPr/>
          <p:nvPr/>
        </p:nvSpPr>
        <p:spPr>
          <a:xfrm>
            <a:off x="5651373" y="2846839"/>
            <a:ext cx="2664296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s-VE" sz="1600" dirty="0"/>
              <a:t>4.-D</a:t>
            </a:r>
            <a:r>
              <a:rPr lang="es-VE" sz="1600" dirty="0">
                <a:effectLst/>
              </a:rPr>
              <a:t>esafíos sociales </a:t>
            </a:r>
            <a:endParaRPr lang="es-VE" sz="1600" dirty="0"/>
          </a:p>
        </p:txBody>
      </p:sp>
      <p:sp>
        <p:nvSpPr>
          <p:cNvPr id="8" name="7 Rectángulo"/>
          <p:cNvSpPr/>
          <p:nvPr/>
        </p:nvSpPr>
        <p:spPr>
          <a:xfrm>
            <a:off x="5651373" y="2132856"/>
            <a:ext cx="2664296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s-VE" sz="1600" dirty="0"/>
              <a:t>3.-I</a:t>
            </a:r>
            <a:r>
              <a:rPr lang="es-VE" sz="1600" dirty="0">
                <a:effectLst/>
              </a:rPr>
              <a:t>nternacionalización e integración </a:t>
            </a:r>
            <a:endParaRPr lang="es-VE" sz="1600" dirty="0"/>
          </a:p>
        </p:txBody>
      </p:sp>
      <p:sp>
        <p:nvSpPr>
          <p:cNvPr id="9" name="8 Rectángulo"/>
          <p:cNvSpPr/>
          <p:nvPr/>
        </p:nvSpPr>
        <p:spPr>
          <a:xfrm>
            <a:off x="5651373" y="1139238"/>
            <a:ext cx="2664296" cy="941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s-VE" sz="1600" dirty="0"/>
              <a:t>2.-D</a:t>
            </a:r>
            <a:r>
              <a:rPr lang="es-VE" sz="1600" dirty="0">
                <a:effectLst/>
              </a:rPr>
              <a:t>iversidad cultural e interculturalidad en América Latina</a:t>
            </a:r>
            <a:endParaRPr lang="es-VE" sz="1600" dirty="0">
              <a:ea typeface="Calibri"/>
              <a:cs typeface="Times New Roman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685586" y="332656"/>
            <a:ext cx="2664296" cy="6419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es-VE" sz="1600" dirty="0"/>
              <a:t>1.-</a:t>
            </a:r>
            <a:r>
              <a:rPr lang="es-VE" sz="1600" dirty="0">
                <a:effectLst/>
              </a:rPr>
              <a:t>Articulación, calidad y aseguramiento de la calidad</a:t>
            </a:r>
            <a:endParaRPr lang="es-VE" sz="1600" dirty="0">
              <a:ea typeface="Calibri"/>
              <a:cs typeface="Times New Roman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685586" y="6381328"/>
            <a:ext cx="214361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VE" sz="1600" dirty="0"/>
              <a:t>8.-Formación Docente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389829"/>
              </p:ext>
            </p:extLst>
          </p:nvPr>
        </p:nvGraphicFramePr>
        <p:xfrm>
          <a:off x="1115616" y="3674138"/>
          <a:ext cx="2880320" cy="2085721"/>
        </p:xfrm>
        <a:graphic>
          <a:graphicData uri="http://schemas.openxmlformats.org/drawingml/2006/table">
            <a:tbl>
              <a:tblPr firstRow="1" firstCol="1" bandRow="1"/>
              <a:tblGrid>
                <a:gridCol w="18722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 Objetivos   </a:t>
                      </a:r>
                      <a:endParaRPr lang="es-V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Metas </a:t>
                      </a:r>
                      <a:endParaRPr lang="es-V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Estrategias indicativas </a:t>
                      </a:r>
                      <a:endParaRPr lang="es-V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6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Recomendaciones </a:t>
                      </a:r>
                      <a:endParaRPr lang="es-V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2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Indicadores </a:t>
                      </a:r>
                      <a:endParaRPr lang="es-V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VE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cxnSp>
        <p:nvCxnSpPr>
          <p:cNvPr id="15" name="14 Conector recto de flecha"/>
          <p:cNvCxnSpPr/>
          <p:nvPr/>
        </p:nvCxnSpPr>
        <p:spPr>
          <a:xfrm>
            <a:off x="2488365" y="2353745"/>
            <a:ext cx="0" cy="1341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stCxn id="3" idx="3"/>
            <a:endCxn id="10" idx="1"/>
          </p:cNvCxnSpPr>
          <p:nvPr/>
        </p:nvCxnSpPr>
        <p:spPr>
          <a:xfrm flipV="1">
            <a:off x="4355976" y="653642"/>
            <a:ext cx="1329610" cy="9481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stCxn id="3" idx="3"/>
            <a:endCxn id="9" idx="1"/>
          </p:cNvCxnSpPr>
          <p:nvPr/>
        </p:nvCxnSpPr>
        <p:spPr>
          <a:xfrm>
            <a:off x="4355976" y="1601800"/>
            <a:ext cx="1295397" cy="8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>
            <a:stCxn id="3" idx="3"/>
            <a:endCxn id="8" idx="1"/>
          </p:cNvCxnSpPr>
          <p:nvPr/>
        </p:nvCxnSpPr>
        <p:spPr>
          <a:xfrm>
            <a:off x="4355976" y="1601800"/>
            <a:ext cx="1295397" cy="8234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>
            <a:stCxn id="3" idx="3"/>
            <a:endCxn id="7" idx="1"/>
          </p:cNvCxnSpPr>
          <p:nvPr/>
        </p:nvCxnSpPr>
        <p:spPr>
          <a:xfrm>
            <a:off x="4355976" y="1601800"/>
            <a:ext cx="1295397" cy="14143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>
            <a:stCxn id="3" idx="3"/>
            <a:endCxn id="6" idx="1"/>
          </p:cNvCxnSpPr>
          <p:nvPr/>
        </p:nvCxnSpPr>
        <p:spPr>
          <a:xfrm>
            <a:off x="4355976" y="1601800"/>
            <a:ext cx="1295397" cy="20340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>
            <a:stCxn id="3" idx="3"/>
          </p:cNvCxnSpPr>
          <p:nvPr/>
        </p:nvCxnSpPr>
        <p:spPr>
          <a:xfrm>
            <a:off x="4355976" y="1601800"/>
            <a:ext cx="1295397" cy="31953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>
            <a:stCxn id="3" idx="3"/>
            <a:endCxn id="4" idx="1"/>
          </p:cNvCxnSpPr>
          <p:nvPr/>
        </p:nvCxnSpPr>
        <p:spPr>
          <a:xfrm>
            <a:off x="4355976" y="1601800"/>
            <a:ext cx="1295397" cy="4186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>
            <a:stCxn id="3" idx="3"/>
            <a:endCxn id="11" idx="1"/>
          </p:cNvCxnSpPr>
          <p:nvPr/>
        </p:nvCxnSpPr>
        <p:spPr>
          <a:xfrm>
            <a:off x="4355976" y="1601800"/>
            <a:ext cx="1329610" cy="49488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5" name="34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3700"/>
            <a:ext cx="436815" cy="75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254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496760"/>
              </p:ext>
            </p:extLst>
          </p:nvPr>
        </p:nvGraphicFramePr>
        <p:xfrm>
          <a:off x="1896745" y="2610072"/>
          <a:ext cx="5350510" cy="55181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3505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77495">
                <a:tc>
                  <a:txBody>
                    <a:bodyPr/>
                    <a:lstStyle/>
                    <a:p>
                      <a:endParaRPr lang="es-VE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endParaRPr lang="es-VE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755232"/>
              </p:ext>
            </p:extLst>
          </p:nvPr>
        </p:nvGraphicFramePr>
        <p:xfrm>
          <a:off x="467544" y="764704"/>
          <a:ext cx="7992888" cy="5116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43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242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642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7824">
                <a:tc gridSpan="3">
                  <a:txBody>
                    <a:bodyPr/>
                    <a:lstStyle/>
                    <a:p>
                      <a:pPr algn="ctr"/>
                      <a:r>
                        <a:rPr lang="es-VE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TEMAS</a:t>
                      </a:r>
                      <a:r>
                        <a:rPr lang="es-VE" sz="16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FUNDAMENTALES DE LA EDUCACIÓN SUPERIOR EN AMÉRICA LATINA Y EL CARIBE</a:t>
                      </a:r>
                      <a:endParaRPr lang="es-VE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V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V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VE" sz="1200" b="1" dirty="0"/>
                        <a:t>Procesos de aseguramiento de la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b="1" dirty="0"/>
                        <a:t>Diversidad cultural y la interculturalidad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b="1" dirty="0"/>
                        <a:t>Internacionalización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Cultura de calidad y</a:t>
                      </a:r>
                      <a:r>
                        <a:rPr lang="es-VE" sz="1200" baseline="0" dirty="0"/>
                        <a:t> sistemas de evaluación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La promoción de la diversidad e interculturalidad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1200" dirty="0"/>
                        <a:t>Convenio</a:t>
                      </a:r>
                      <a:r>
                        <a:rPr lang="es-VE" sz="1200" baseline="0" dirty="0"/>
                        <a:t> Regional de Reconocimiento de Estudios Títulos y Diplomas de la ALC</a:t>
                      </a:r>
                      <a:endParaRPr lang="es-VE" sz="1200" dirty="0"/>
                    </a:p>
                    <a:p>
                      <a:endParaRPr lang="es-V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Redes de aseguramiento de la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Sistemas lingüísticos, cosmovisiones</a:t>
                      </a:r>
                      <a:r>
                        <a:rPr lang="es-VE" sz="1200" baseline="0" dirty="0"/>
                        <a:t> y formas de aprendizajes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1200" dirty="0"/>
                        <a:t>Áreas prioritarias de internacionalización de</a:t>
                      </a:r>
                      <a:r>
                        <a:rPr lang="es-VE" sz="1200" baseline="0" dirty="0"/>
                        <a:t> la ES en pre y postgrado</a:t>
                      </a:r>
                      <a:endParaRPr lang="es-VE" sz="1200" dirty="0"/>
                    </a:p>
                    <a:p>
                      <a:endParaRPr lang="es-V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Cambios curriculares apropiados para el mejoramiento de la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Investigación,</a:t>
                      </a:r>
                      <a:r>
                        <a:rPr lang="es-VE" sz="1200" baseline="0" dirty="0"/>
                        <a:t> docencia y extensión contra el racismo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Redes de investigación regional para la  internacionalización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Instalación</a:t>
                      </a:r>
                      <a:r>
                        <a:rPr lang="es-VE" sz="1200" baseline="0" dirty="0"/>
                        <a:t> de </a:t>
                      </a:r>
                      <a:r>
                        <a:rPr lang="es-VE" sz="1200" dirty="0"/>
                        <a:t>Capacidades técnicas  y académicas para consolidar los mecanismos de evaluación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Experiencias  de educación superior intercultural en la región del Caribe,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Programas de participación  de estudiantes, docentes e investigadores en procesos</a:t>
                      </a:r>
                      <a:r>
                        <a:rPr lang="es-VE" sz="1200" baseline="0" dirty="0"/>
                        <a:t> de internacionalización institucional.</a:t>
                      </a:r>
                      <a:endParaRPr lang="es-V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La pertinencia social de las profesiones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Educación</a:t>
                      </a:r>
                      <a:r>
                        <a:rPr lang="es-VE" sz="1200" baseline="0" dirty="0"/>
                        <a:t> superior, refugiados  e inmigrantes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Desarrollo de contenidos sobre regiones, cultura, lenguas c</a:t>
                      </a:r>
                      <a:r>
                        <a:rPr lang="es-VE" sz="1200" baseline="0" dirty="0"/>
                        <a:t> que aborden la dimensión global</a:t>
                      </a:r>
                      <a:endParaRPr lang="es-V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Integración de programas de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Enfoque intercultural y las 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Asociaciones</a:t>
                      </a:r>
                      <a:r>
                        <a:rPr lang="es-VE" sz="1200" baseline="0" dirty="0"/>
                        <a:t> estratégicas</a:t>
                      </a:r>
                      <a:endParaRPr lang="es-V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Integración de los programas de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Agendas para diálogos  y debates regionales sobre la interculturalidad,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Programa</a:t>
                      </a:r>
                      <a:r>
                        <a:rPr lang="es-VE" sz="1200" baseline="0" dirty="0"/>
                        <a:t> de formación regional en áreas estratégicas</a:t>
                      </a:r>
                      <a:endParaRPr lang="es-V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1908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282288"/>
              </p:ext>
            </p:extLst>
          </p:nvPr>
        </p:nvGraphicFramePr>
        <p:xfrm>
          <a:off x="179513" y="260648"/>
          <a:ext cx="8856982" cy="652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497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212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29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429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s-VE" sz="1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TEMAS</a:t>
                      </a:r>
                      <a:r>
                        <a:rPr lang="es-VE" sz="18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FUNDAMENTALES DE LA EDUCACIÓN SUPERIOR EN AMÉRICA LATINA Y EL CARIBE</a:t>
                      </a:r>
                      <a:endParaRPr lang="es-VE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endParaRPr lang="es-VE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VE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VE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VE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VE" sz="1600" b="1" dirty="0"/>
                        <a:t>Desafíos sociales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600" b="1" dirty="0"/>
                        <a:t>Investigación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600" b="1" dirty="0"/>
                        <a:t>Desarrollo sostenible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600" b="1" dirty="0"/>
                        <a:t>Formación docente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Las ES y su relación con la sociedad bajo la concepción de RST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La generación de conocimientos</a:t>
                      </a:r>
                      <a:r>
                        <a:rPr lang="es-VE" sz="1200" baseline="0" dirty="0"/>
                        <a:t> y la democratización de su acceso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El</a:t>
                      </a:r>
                      <a:r>
                        <a:rPr lang="es-VE" sz="1200" baseline="0" dirty="0"/>
                        <a:t> desarrollo sostenible, la educación superior como motor de transformación social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La revalorización de la profesión docente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1200" dirty="0"/>
                        <a:t>ES y las relaciones territoriales y </a:t>
                      </a:r>
                      <a:r>
                        <a:rPr lang="es-VE" sz="1200" dirty="0" err="1"/>
                        <a:t>rehumanizadoras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La apropiación social de las ciencias. La investigación hacia la solución de problemas</a:t>
                      </a:r>
                      <a:r>
                        <a:rPr lang="es-VE" sz="1200" baseline="0" dirty="0"/>
                        <a:t> sociales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El</a:t>
                      </a:r>
                      <a:r>
                        <a:rPr lang="es-VE" sz="1200" baseline="0" dirty="0"/>
                        <a:t> desarrollo sostenible, educación superior, currículo y ciudadanía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La dignificación de la profesión docente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Desarrollo de competencias para</a:t>
                      </a:r>
                      <a:r>
                        <a:rPr lang="es-VE" sz="1200" baseline="0" dirty="0"/>
                        <a:t> la transformación social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El desarrollo de tecnología y la circulación de la información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El</a:t>
                      </a:r>
                      <a:r>
                        <a:rPr lang="es-VE" sz="1200" baseline="0" dirty="0"/>
                        <a:t> desarrollo sostenible y la transformación de las funciones de docencia, investigación y extensión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El mejoramiento de la formación docente y desempeño profesional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La RS como función estratégica</a:t>
                      </a:r>
                      <a:r>
                        <a:rPr lang="es-VE" sz="1200" baseline="0" dirty="0"/>
                        <a:t> </a:t>
                      </a:r>
                      <a:r>
                        <a:rPr lang="es-VE" sz="1200" dirty="0"/>
                        <a:t>universitaria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Alianzas y redes de intercambio regionales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Educación superior, la virtualidad y la educación a distancia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La articulación</a:t>
                      </a:r>
                      <a:r>
                        <a:rPr lang="es-VE" sz="1200" baseline="0" dirty="0"/>
                        <a:t> de los sistemas de formación de la región</a:t>
                      </a:r>
                      <a:endParaRPr lang="es-V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Educación superior,</a:t>
                      </a:r>
                      <a:r>
                        <a:rPr lang="es-VE" sz="1200" baseline="0" dirty="0"/>
                        <a:t> legislación  y Responsabilidad Social,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ES ,</a:t>
                      </a:r>
                      <a:r>
                        <a:rPr lang="es-VE" sz="1200" baseline="0" dirty="0"/>
                        <a:t> espacios institucionalizados de articulación regional para el desarrollo de </a:t>
                      </a:r>
                      <a:r>
                        <a:rPr lang="es-VE" sz="1200" dirty="0"/>
                        <a:t>la investigación científica,</a:t>
                      </a:r>
                      <a:r>
                        <a:rPr lang="es-VE" sz="1200" baseline="0" dirty="0"/>
                        <a:t> la tecnología y la innovación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Educación superior de gestión privada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El sistema de formación docente y la</a:t>
                      </a:r>
                      <a:r>
                        <a:rPr lang="es-VE" sz="1200" baseline="0" dirty="0"/>
                        <a:t> sociedad</a:t>
                      </a:r>
                      <a:endParaRPr lang="es-V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VE" sz="1200" dirty="0"/>
                        <a:t>Reformas normativas y académicas sobre la 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ES, investigación y el emprendimiento</a:t>
                      </a:r>
                      <a:r>
                        <a:rPr lang="es-VE" sz="1200" baseline="0" dirty="0"/>
                        <a:t> innovador sustentable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La relaciones</a:t>
                      </a:r>
                      <a:r>
                        <a:rPr lang="es-VE" sz="1200" baseline="0" dirty="0"/>
                        <a:t> de la ES con el sector productivo y la sociedad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Eventos regional</a:t>
                      </a:r>
                      <a:r>
                        <a:rPr lang="es-VE" sz="1200" baseline="0" dirty="0"/>
                        <a:t> sobre formación docente</a:t>
                      </a:r>
                      <a:endParaRPr lang="es-V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1200" dirty="0"/>
                        <a:t>Proyectos sociales   de RS en función de  la inclusión, combate a pobreza, innovación y de </a:t>
                      </a:r>
                      <a:r>
                        <a:rPr lang="es-VE" sz="1200" dirty="0" err="1"/>
                        <a:t>emprendedurismo</a:t>
                      </a:r>
                      <a:endParaRPr lang="es-VE" sz="1200" dirty="0"/>
                    </a:p>
                    <a:p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ES, investigación y la transferencia de tecnología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La</a:t>
                      </a:r>
                      <a:r>
                        <a:rPr lang="es-VE" sz="1200" baseline="0" dirty="0"/>
                        <a:t> empleabilidad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dirty="0"/>
                        <a:t>Formación docente intercultural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996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547664" y="467322"/>
            <a:ext cx="4824536" cy="12241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/>
              <a:t>Invitación</a:t>
            </a:r>
          </a:p>
        </p:txBody>
      </p:sp>
      <p:pic>
        <p:nvPicPr>
          <p:cNvPr id="3" name="Imagen 2" descr="Resultado de imagen para logo unesco iesalc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67322"/>
            <a:ext cx="1384935" cy="1053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ángulo 3"/>
          <p:cNvSpPr/>
          <p:nvPr/>
        </p:nvSpPr>
        <p:spPr>
          <a:xfrm>
            <a:off x="395536" y="1988840"/>
            <a:ext cx="8352928" cy="4477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ES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Número temático </a:t>
            </a:r>
            <a:r>
              <a:rPr lang="es-ES" b="1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N° 30.Educación superior en el Caribe</a:t>
            </a:r>
            <a:endParaRPr lang="es-VE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es-VE" dirty="0"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VE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•"/>
              <a:tabLst>
                <a:tab pos="914400" algn="l"/>
              </a:tabLst>
            </a:pPr>
            <a:r>
              <a:rPr lang="es-ES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Avances y desafíos </a:t>
            </a:r>
            <a:endParaRPr lang="es-V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•"/>
              <a:tabLst>
                <a:tab pos="914400" algn="l"/>
              </a:tabLst>
            </a:pPr>
            <a:r>
              <a:rPr lang="es-ES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Instituciones y sistemas de la educación superior</a:t>
            </a:r>
            <a:endParaRPr lang="es-V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•"/>
              <a:tabLst>
                <a:tab pos="914400" algn="l"/>
              </a:tabLst>
            </a:pPr>
            <a:r>
              <a:rPr lang="es-ES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virtualización y las tecnologías de la información y comunicación</a:t>
            </a:r>
            <a:endParaRPr lang="es-V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•"/>
              <a:tabLst>
                <a:tab pos="914400" algn="l"/>
              </a:tabLst>
            </a:pPr>
            <a:r>
              <a:rPr lang="es-ES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formación docente para una ciudadanía </a:t>
            </a:r>
            <a:r>
              <a:rPr lang="es-ES" dirty="0" err="1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glocal</a:t>
            </a:r>
            <a:endParaRPr lang="es-V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•"/>
              <a:tabLst>
                <a:tab pos="914400" algn="l"/>
              </a:tabLst>
            </a:pPr>
            <a:r>
              <a:rPr lang="es-ES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Cooperación académica interuniversitaria en el Caribe: desafíos y oportunidades</a:t>
            </a:r>
            <a:endParaRPr lang="es-V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•"/>
              <a:tabLst>
                <a:tab pos="914400" algn="l"/>
              </a:tabLst>
            </a:pPr>
            <a:r>
              <a:rPr lang="es-ES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Perfiles de formación profesional en la educación superior del Caribe: una visión desde los Objetivos de Desarrollo Sostenible</a:t>
            </a:r>
            <a:endParaRPr lang="es-V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VE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V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560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2461</TotalTime>
  <Words>1024</Words>
  <Application>Microsoft Office PowerPoint</Application>
  <PresentationFormat>Presentación en pantalla (4:3)</PresentationFormat>
  <Paragraphs>159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Calibri</vt:lpstr>
      <vt:lpstr>Century Gothic</vt:lpstr>
      <vt:lpstr>Times New Roman</vt:lpstr>
      <vt:lpstr>Tema de Office</vt:lpstr>
      <vt:lpstr>PLAN DE ACCIÓN 2018-2028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Muchas 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ACCIÓN 2018-2028</dc:title>
  <dc:creator>Elizabeth</dc:creator>
  <cp:lastModifiedBy>Jacob Gutierrez</cp:lastModifiedBy>
  <cp:revision>41</cp:revision>
  <dcterms:created xsi:type="dcterms:W3CDTF">2018-09-21T07:56:47Z</dcterms:created>
  <dcterms:modified xsi:type="dcterms:W3CDTF">2018-10-23T15:14:08Z</dcterms:modified>
</cp:coreProperties>
</file>