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96" r:id="rId2"/>
    <p:sldId id="312" r:id="rId3"/>
    <p:sldId id="300" r:id="rId4"/>
    <p:sldId id="325" r:id="rId5"/>
    <p:sldId id="281" r:id="rId6"/>
    <p:sldId id="306" r:id="rId7"/>
    <p:sldId id="324" r:id="rId8"/>
    <p:sldId id="321" r:id="rId9"/>
    <p:sldId id="323" r:id="rId10"/>
    <p:sldId id="308" r:id="rId11"/>
    <p:sldId id="299" r:id="rId12"/>
    <p:sldId id="311" r:id="rId13"/>
    <p:sldId id="31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ia Falla" initials="SF" lastIdx="6" clrIdx="0">
    <p:extLst>
      <p:ext uri="{19B8F6BF-5375-455C-9EA6-DF929625EA0E}">
        <p15:presenceInfo xmlns:p15="http://schemas.microsoft.com/office/powerpoint/2012/main" userId="S-1-5-21-3704448280-3854041100-3096138813-25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A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636" autoAdjust="0"/>
  </p:normalViewPr>
  <p:slideViewPr>
    <p:cSldViewPr snapToGrid="0">
      <p:cViewPr varScale="1">
        <p:scale>
          <a:sx n="72" d="100"/>
          <a:sy n="72" d="100"/>
        </p:scale>
        <p:origin x="1254" y="72"/>
      </p:cViewPr>
      <p:guideLst/>
    </p:cSldViewPr>
  </p:slideViewPr>
  <p:notesTextViewPr>
    <p:cViewPr>
      <p:scale>
        <a:sx n="1" d="1"/>
        <a:sy n="1" d="1"/>
      </p:scale>
      <p:origin x="0" y="0"/>
    </p:cViewPr>
  </p:notesTextViewPr>
  <p:sorterViewPr>
    <p:cViewPr>
      <p:scale>
        <a:sx n="120" d="100"/>
        <a:sy n="120" d="100"/>
      </p:scale>
      <p:origin x="0" y="-4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image" Target="../media/image20.png"/><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F36E9-3B81-454D-A69B-DFC9A3F1655A}" type="doc">
      <dgm:prSet loTypeId="urn:microsoft.com/office/officeart/2008/layout/AscendingPictureAccentProcess" loCatId="process" qsTypeId="urn:microsoft.com/office/officeart/2005/8/quickstyle/3d2" qsCatId="3D" csTypeId="urn:microsoft.com/office/officeart/2005/8/colors/colorful1" csCatId="colorful" phldr="1"/>
      <dgm:spPr/>
      <dgm:t>
        <a:bodyPr/>
        <a:lstStyle/>
        <a:p>
          <a:endParaRPr lang="es-CO"/>
        </a:p>
      </dgm:t>
    </dgm:pt>
    <dgm:pt modelId="{F0EE4324-F783-41ED-8935-28AEDDE5BE7B}">
      <dgm:prSet custT="1"/>
      <dgm:spPr/>
      <dgm:t>
        <a:bodyPr/>
        <a:lstStyle/>
        <a:p>
          <a:r>
            <a:rPr lang="es-CO" sz="1200" dirty="0" err="1" smtClean="0"/>
            <a:t>Nivelatorios</a:t>
          </a:r>
          <a:r>
            <a:rPr lang="es-CO" sz="1200" dirty="0" smtClean="0"/>
            <a:t> (</a:t>
          </a:r>
          <a:r>
            <a:rPr lang="es-CO" sz="1200" dirty="0" err="1" smtClean="0"/>
            <a:t>Math</a:t>
          </a:r>
          <a:r>
            <a:rPr lang="es-CO" sz="1200" dirty="0" smtClean="0"/>
            <a:t>, Lectura, Inglés)</a:t>
          </a:r>
          <a:endParaRPr lang="es-CO" sz="1200" dirty="0"/>
        </a:p>
      </dgm:t>
    </dgm:pt>
    <dgm:pt modelId="{118C4F04-E115-409A-B6BE-F11D3C3A3E8F}" type="parTrans" cxnId="{A002DAFD-CC84-4F79-A6AF-0E041F0A1A25}">
      <dgm:prSet/>
      <dgm:spPr/>
      <dgm:t>
        <a:bodyPr/>
        <a:lstStyle/>
        <a:p>
          <a:endParaRPr lang="es-CO" sz="1400"/>
        </a:p>
      </dgm:t>
    </dgm:pt>
    <dgm:pt modelId="{61101D8E-5C2B-4211-AB25-E65EC028B649}" type="sibTrans" cxnId="{A002DAFD-CC84-4F79-A6AF-0E041F0A1A25}">
      <dgm:prSet/>
      <dgm:spPr/>
      <dgm:t>
        <a:bodyPr/>
        <a:lstStyle/>
        <a:p>
          <a:endParaRPr lang="es-CO" sz="1400"/>
        </a:p>
      </dgm:t>
    </dgm:pt>
    <dgm:pt modelId="{4514873D-EFA4-4A6C-BEBC-F49E43977D4C}">
      <dgm:prSet custT="1"/>
      <dgm:spPr/>
      <dgm:t>
        <a:bodyPr/>
        <a:lstStyle/>
        <a:p>
          <a:r>
            <a:rPr lang="es-CO" sz="1400" b="1" dirty="0" smtClean="0"/>
            <a:t>Éxito Académico</a:t>
          </a:r>
          <a:endParaRPr lang="es-CO" sz="1400" b="1" dirty="0"/>
        </a:p>
      </dgm:t>
    </dgm:pt>
    <dgm:pt modelId="{D96C712F-3133-45D4-89DE-36183277100B}" type="parTrans" cxnId="{1D264444-4FB7-4A07-8712-EAA3F8C8F3FC}">
      <dgm:prSet/>
      <dgm:spPr/>
      <dgm:t>
        <a:bodyPr/>
        <a:lstStyle/>
        <a:p>
          <a:endParaRPr lang="es-CO" sz="1400"/>
        </a:p>
      </dgm:t>
    </dgm:pt>
    <dgm:pt modelId="{F5558501-00A3-4573-A1A7-46E279D09FBE}" type="sibTrans" cxnId="{1D264444-4FB7-4A07-8712-EAA3F8C8F3FC}">
      <dgm:prSet/>
      <dgm:spPr>
        <a:blipFill rotWithShape="1">
          <a:blip xmlns:r="http://schemas.openxmlformats.org/officeDocument/2006/relationships" r:embed="rId1"/>
          <a:stretch>
            <a:fillRect/>
          </a:stretch>
        </a:blipFill>
      </dgm:spPr>
      <dgm:t>
        <a:bodyPr/>
        <a:lstStyle/>
        <a:p>
          <a:endParaRPr lang="es-CO" sz="1400"/>
        </a:p>
      </dgm:t>
    </dgm:pt>
    <dgm:pt modelId="{2C0A9593-050E-4C9C-9BAB-BE6800E35AEC}">
      <dgm:prSet custT="1"/>
      <dgm:spPr/>
      <dgm:t>
        <a:bodyPr/>
        <a:lstStyle/>
        <a:p>
          <a:r>
            <a:rPr lang="es-CO" sz="1050" dirty="0" smtClean="0"/>
            <a:t>Asesorías Académicas</a:t>
          </a:r>
          <a:endParaRPr lang="es-CO" sz="1050" dirty="0"/>
        </a:p>
      </dgm:t>
    </dgm:pt>
    <dgm:pt modelId="{91479AEF-D1E9-41F9-8D69-5D21394EB5D0}" type="parTrans" cxnId="{C927E77B-58EA-49AD-89CC-C09DD85B0251}">
      <dgm:prSet/>
      <dgm:spPr/>
      <dgm:t>
        <a:bodyPr/>
        <a:lstStyle/>
        <a:p>
          <a:endParaRPr lang="es-CO" sz="1400"/>
        </a:p>
      </dgm:t>
    </dgm:pt>
    <dgm:pt modelId="{78AC9DE8-01DD-46DD-9A48-35F6356B8961}" type="sibTrans" cxnId="{C927E77B-58EA-49AD-89CC-C09DD85B0251}">
      <dgm:prSet/>
      <dgm:spPr/>
      <dgm:t>
        <a:bodyPr/>
        <a:lstStyle/>
        <a:p>
          <a:endParaRPr lang="es-CO" sz="1400"/>
        </a:p>
      </dgm:t>
    </dgm:pt>
    <dgm:pt modelId="{3B8DB60E-42D3-4AB5-B13D-802D15401922}">
      <dgm:prSet phldrT="[Texto]" custT="1"/>
      <dgm:spPr/>
      <dgm:t>
        <a:bodyPr/>
        <a:lstStyle/>
        <a:p>
          <a:r>
            <a:rPr lang="es-CO" sz="1200" dirty="0" smtClean="0"/>
            <a:t>Inducción a la vida universitaria</a:t>
          </a:r>
          <a:endParaRPr lang="es-CO" sz="1200" dirty="0"/>
        </a:p>
      </dgm:t>
    </dgm:pt>
    <dgm:pt modelId="{23AB8D74-F44A-46D6-8B30-7EA95148DB27}" type="parTrans" cxnId="{17953E02-9866-4519-ABEE-2F74F121E8AA}">
      <dgm:prSet/>
      <dgm:spPr/>
      <dgm:t>
        <a:bodyPr/>
        <a:lstStyle/>
        <a:p>
          <a:endParaRPr lang="es-CO" sz="1400"/>
        </a:p>
      </dgm:t>
    </dgm:pt>
    <dgm:pt modelId="{358D1867-72BE-4003-8281-5541E61D1ED7}" type="sibTrans" cxnId="{17953E02-9866-4519-ABEE-2F74F121E8AA}">
      <dgm:prSet/>
      <dgm:spPr/>
      <dgm:t>
        <a:bodyPr/>
        <a:lstStyle/>
        <a:p>
          <a:endParaRPr lang="es-CO" sz="1400"/>
        </a:p>
      </dgm:t>
    </dgm:pt>
    <dgm:pt modelId="{4AB37C4F-20FA-45E9-B265-E236BEA0E654}">
      <dgm:prSet custT="1"/>
      <dgm:spPr/>
      <dgm:t>
        <a:bodyPr/>
        <a:lstStyle/>
        <a:p>
          <a:r>
            <a:rPr lang="es-CO" sz="1400" b="1" dirty="0" smtClean="0"/>
            <a:t>Orientación Socio Ocupacional</a:t>
          </a:r>
          <a:endParaRPr lang="es-CO" sz="1400" b="1" dirty="0"/>
        </a:p>
      </dgm:t>
    </dgm:pt>
    <dgm:pt modelId="{269FC2F6-21F2-4496-ABBE-BEE44956795F}" type="parTrans" cxnId="{FC057B35-7FA6-41C3-A29F-726FA7990DA2}">
      <dgm:prSet/>
      <dgm:spPr/>
      <dgm:t>
        <a:bodyPr/>
        <a:lstStyle/>
        <a:p>
          <a:endParaRPr lang="es-CO" sz="1400"/>
        </a:p>
      </dgm:t>
    </dgm:pt>
    <dgm:pt modelId="{37908C4B-C07C-4BCE-BBB6-E9BD9BF2A923}" type="sibTrans" cxnId="{FC057B35-7FA6-41C3-A29F-726FA7990DA2}">
      <dgm:prSet/>
      <dgm:spPr>
        <a:blipFill rotWithShape="1">
          <a:blip xmlns:r="http://schemas.openxmlformats.org/officeDocument/2006/relationships" r:embed="rId2"/>
          <a:stretch>
            <a:fillRect/>
          </a:stretch>
        </a:blipFill>
      </dgm:spPr>
      <dgm:t>
        <a:bodyPr/>
        <a:lstStyle/>
        <a:p>
          <a:endParaRPr lang="es-CO" sz="1400"/>
        </a:p>
      </dgm:t>
    </dgm:pt>
    <dgm:pt modelId="{6A863ED4-0B12-4BE3-9DC8-62617A1A3E8B}">
      <dgm:prSet custT="1"/>
      <dgm:spPr/>
      <dgm:t>
        <a:bodyPr/>
        <a:lstStyle/>
        <a:p>
          <a:r>
            <a:rPr lang="es-CO" sz="1400" b="1" dirty="0" smtClean="0"/>
            <a:t>Consejerías</a:t>
          </a:r>
          <a:endParaRPr lang="es-CO" sz="1400" b="1" dirty="0"/>
        </a:p>
      </dgm:t>
    </dgm:pt>
    <dgm:pt modelId="{78C95C29-DDB2-4FBA-B8D8-BB7F0B33AFB5}" type="parTrans" cxnId="{BE44D75B-BEDA-4BAB-A275-0F78E63BF64D}">
      <dgm:prSet/>
      <dgm:spPr/>
      <dgm:t>
        <a:bodyPr/>
        <a:lstStyle/>
        <a:p>
          <a:endParaRPr lang="es-CO"/>
        </a:p>
      </dgm:t>
    </dgm:pt>
    <dgm:pt modelId="{4AFDCAB5-8A4A-40F8-A595-CC11352D3D14}" type="sibTrans" cxnId="{BE44D75B-BEDA-4BAB-A275-0F78E63BF64D}">
      <dgm:prSet/>
      <dgm:spPr>
        <a:blipFill rotWithShape="1">
          <a:blip xmlns:r="http://schemas.openxmlformats.org/officeDocument/2006/relationships" r:embed="rId3"/>
          <a:stretch>
            <a:fillRect/>
          </a:stretch>
        </a:blipFill>
      </dgm:spPr>
      <dgm:t>
        <a:bodyPr/>
        <a:lstStyle/>
        <a:p>
          <a:endParaRPr lang="es-CO"/>
        </a:p>
      </dgm:t>
    </dgm:pt>
    <dgm:pt modelId="{779837A9-A918-4A3D-9345-9CF7DABC2584}">
      <dgm:prSet phldrT="[Texto]" custT="1"/>
      <dgm:spPr/>
      <dgm:t>
        <a:bodyPr/>
        <a:lstStyle/>
        <a:p>
          <a:r>
            <a:rPr lang="es-CO" sz="1200" b="1" dirty="0" smtClean="0"/>
            <a:t>Caracterización estudiantil</a:t>
          </a:r>
          <a:endParaRPr lang="es-CO" sz="1200" b="1" dirty="0"/>
        </a:p>
      </dgm:t>
    </dgm:pt>
    <dgm:pt modelId="{3F84A20E-75B0-4C9D-9B9F-922FD79C64B1}" type="parTrans" cxnId="{A4F034D8-FACE-495E-B9C7-0919352D7C4E}">
      <dgm:prSet/>
      <dgm:spPr/>
      <dgm:t>
        <a:bodyPr/>
        <a:lstStyle/>
        <a:p>
          <a:endParaRPr lang="es-CO"/>
        </a:p>
      </dgm:t>
    </dgm:pt>
    <dgm:pt modelId="{46A5A3E2-B066-4C7E-972A-C73F5F38929D}" type="sibTrans" cxnId="{A4F034D8-FACE-495E-B9C7-0919352D7C4E}">
      <dgm:prSet/>
      <dgm:spPr>
        <a:blipFill rotWithShape="1">
          <a:blip xmlns:r="http://schemas.openxmlformats.org/officeDocument/2006/relationships" r:embed="rId4"/>
          <a:stretch>
            <a:fillRect/>
          </a:stretch>
        </a:blipFill>
      </dgm:spPr>
      <dgm:t>
        <a:bodyPr/>
        <a:lstStyle/>
        <a:p>
          <a:endParaRPr lang="es-CO"/>
        </a:p>
      </dgm:t>
    </dgm:pt>
    <dgm:pt modelId="{7C0C3837-7DCF-45BC-AAFF-1E623FFF0D3E}">
      <dgm:prSet custT="1"/>
      <dgm:spPr/>
      <dgm:t>
        <a:bodyPr/>
        <a:lstStyle/>
        <a:p>
          <a:r>
            <a:rPr lang="es-CO" sz="1050" dirty="0" smtClean="0"/>
            <a:t>Monitoria: Grupos de estudio</a:t>
          </a:r>
          <a:endParaRPr lang="es-CO" sz="1050" dirty="0"/>
        </a:p>
      </dgm:t>
    </dgm:pt>
    <dgm:pt modelId="{8B76A7E1-0121-4F31-B103-52E1C6FA5947}" type="parTrans" cxnId="{4A5299FE-6E61-49F1-B36D-6C5D8650B4C8}">
      <dgm:prSet/>
      <dgm:spPr/>
      <dgm:t>
        <a:bodyPr/>
        <a:lstStyle/>
        <a:p>
          <a:endParaRPr lang="es-CO"/>
        </a:p>
      </dgm:t>
    </dgm:pt>
    <dgm:pt modelId="{D338D254-8558-4E88-887A-F0F11E037C60}" type="sibTrans" cxnId="{4A5299FE-6E61-49F1-B36D-6C5D8650B4C8}">
      <dgm:prSet/>
      <dgm:spPr/>
      <dgm:t>
        <a:bodyPr/>
        <a:lstStyle/>
        <a:p>
          <a:endParaRPr lang="es-CO"/>
        </a:p>
      </dgm:t>
    </dgm:pt>
    <dgm:pt modelId="{FDA3250C-5EE6-4261-A889-31FF4274DEF2}">
      <dgm:prSet phldrT="[Texto]" custT="1"/>
      <dgm:spPr/>
      <dgm:t>
        <a:bodyPr/>
        <a:lstStyle/>
        <a:p>
          <a:r>
            <a:rPr lang="es-CO" sz="1050" dirty="0" smtClean="0"/>
            <a:t>Diplomado Saber Pro</a:t>
          </a:r>
          <a:endParaRPr lang="es-CO" sz="1050" dirty="0"/>
        </a:p>
      </dgm:t>
    </dgm:pt>
    <dgm:pt modelId="{FC6A3D69-F46F-4C32-B7A1-AE8E92C45A42}" type="parTrans" cxnId="{A7580AED-2E25-46BA-8612-19E2DB506FC3}">
      <dgm:prSet/>
      <dgm:spPr/>
      <dgm:t>
        <a:bodyPr/>
        <a:lstStyle/>
        <a:p>
          <a:endParaRPr lang="es-CO"/>
        </a:p>
      </dgm:t>
    </dgm:pt>
    <dgm:pt modelId="{FEBF2F09-1743-4E48-82D0-F13F3DC8565B}" type="sibTrans" cxnId="{A7580AED-2E25-46BA-8612-19E2DB506FC3}">
      <dgm:prSet/>
      <dgm:spPr/>
      <dgm:t>
        <a:bodyPr/>
        <a:lstStyle/>
        <a:p>
          <a:endParaRPr lang="es-CO"/>
        </a:p>
      </dgm:t>
    </dgm:pt>
    <dgm:pt modelId="{1ECB43A1-1C5E-44D4-A2C3-D5C30132B516}">
      <dgm:prSet custT="1"/>
      <dgm:spPr/>
      <dgm:t>
        <a:bodyPr/>
        <a:lstStyle/>
        <a:p>
          <a:r>
            <a:rPr lang="es-CO" sz="1200" dirty="0" smtClean="0"/>
            <a:t>Financiera</a:t>
          </a:r>
          <a:endParaRPr lang="es-CO" sz="1200" dirty="0"/>
        </a:p>
      </dgm:t>
    </dgm:pt>
    <dgm:pt modelId="{696143F6-67D1-441C-97A1-DC5E491683EB}" type="sibTrans" cxnId="{447F55DE-EF53-4042-AB72-2BCB907C1A4D}">
      <dgm:prSet/>
      <dgm:spPr/>
      <dgm:t>
        <a:bodyPr/>
        <a:lstStyle/>
        <a:p>
          <a:endParaRPr lang="es-CO" sz="1400"/>
        </a:p>
      </dgm:t>
    </dgm:pt>
    <dgm:pt modelId="{2B73D3E6-7609-4C31-A17F-27A1ACA01DFD}" type="parTrans" cxnId="{447F55DE-EF53-4042-AB72-2BCB907C1A4D}">
      <dgm:prSet/>
      <dgm:spPr/>
      <dgm:t>
        <a:bodyPr/>
        <a:lstStyle/>
        <a:p>
          <a:endParaRPr lang="es-CO" sz="1400"/>
        </a:p>
      </dgm:t>
    </dgm:pt>
    <dgm:pt modelId="{222DB458-2202-4A8A-8945-3CF55E211080}">
      <dgm:prSet custT="1"/>
      <dgm:spPr/>
      <dgm:t>
        <a:bodyPr/>
        <a:lstStyle/>
        <a:p>
          <a:r>
            <a:rPr lang="es-CO" sz="1200" dirty="0" smtClean="0"/>
            <a:t>Académicas</a:t>
          </a:r>
          <a:endParaRPr lang="es-CO" sz="1200" dirty="0"/>
        </a:p>
      </dgm:t>
    </dgm:pt>
    <dgm:pt modelId="{F6838546-2BC5-4B67-A875-AB3493C019B7}" type="parTrans" cxnId="{63A9B20B-D8D5-469A-BC71-CE410908BD29}">
      <dgm:prSet/>
      <dgm:spPr/>
      <dgm:t>
        <a:bodyPr/>
        <a:lstStyle/>
        <a:p>
          <a:endParaRPr lang="es-CO"/>
        </a:p>
      </dgm:t>
    </dgm:pt>
    <dgm:pt modelId="{29E41A40-8B71-42E9-83C5-48B3B9735DF5}" type="sibTrans" cxnId="{63A9B20B-D8D5-469A-BC71-CE410908BD29}">
      <dgm:prSet/>
      <dgm:spPr/>
      <dgm:t>
        <a:bodyPr/>
        <a:lstStyle/>
        <a:p>
          <a:endParaRPr lang="es-CO"/>
        </a:p>
      </dgm:t>
    </dgm:pt>
    <dgm:pt modelId="{62FC9A1C-8579-450F-9DB2-658C800BE331}">
      <dgm:prSet custT="1"/>
      <dgm:spPr/>
      <dgm:t>
        <a:bodyPr/>
        <a:lstStyle/>
        <a:p>
          <a:r>
            <a:rPr lang="es-CO" sz="1200" dirty="0" smtClean="0"/>
            <a:t>Psicológicas</a:t>
          </a:r>
          <a:endParaRPr lang="es-CO" sz="1200" dirty="0"/>
        </a:p>
      </dgm:t>
    </dgm:pt>
    <dgm:pt modelId="{6BEAEA1E-531D-450F-A770-2F3D301F423C}" type="parTrans" cxnId="{7C453668-4AB1-44F2-95D5-281A358842BB}">
      <dgm:prSet/>
      <dgm:spPr/>
      <dgm:t>
        <a:bodyPr/>
        <a:lstStyle/>
        <a:p>
          <a:endParaRPr lang="es-CO"/>
        </a:p>
      </dgm:t>
    </dgm:pt>
    <dgm:pt modelId="{E89BAA45-CCD4-490B-9749-0525F6A22D92}" type="sibTrans" cxnId="{7C453668-4AB1-44F2-95D5-281A358842BB}">
      <dgm:prSet/>
      <dgm:spPr/>
      <dgm:t>
        <a:bodyPr/>
        <a:lstStyle/>
        <a:p>
          <a:endParaRPr lang="es-CO"/>
        </a:p>
      </dgm:t>
    </dgm:pt>
    <dgm:pt modelId="{9223B64E-88F9-4F40-919B-1643F0D3F9DC}">
      <dgm:prSet custT="1"/>
      <dgm:spPr/>
      <dgm:t>
        <a:bodyPr/>
        <a:lstStyle/>
        <a:p>
          <a:r>
            <a:rPr lang="es-CO" sz="1400" b="1" dirty="0" smtClean="0"/>
            <a:t>Escuela del Padre Bolivariano</a:t>
          </a:r>
          <a:endParaRPr lang="es-CO" sz="1400" b="1" dirty="0"/>
        </a:p>
      </dgm:t>
    </dgm:pt>
    <dgm:pt modelId="{285B6459-7F7A-4645-BFF4-5F833D7A0C0D}" type="parTrans" cxnId="{9A30B6C0-700D-4D1C-A199-931276EBBECF}">
      <dgm:prSet/>
      <dgm:spPr/>
      <dgm:t>
        <a:bodyPr/>
        <a:lstStyle/>
        <a:p>
          <a:endParaRPr lang="es-CO"/>
        </a:p>
      </dgm:t>
    </dgm:pt>
    <dgm:pt modelId="{51ADB9DA-D732-4526-AFEA-D2F41ED581D5}" type="sibTrans" cxnId="{9A30B6C0-700D-4D1C-A199-931276EBBECF}">
      <dgm:prSet/>
      <dgm:spPr>
        <a:blipFill rotWithShape="1">
          <a:blip xmlns:r="http://schemas.openxmlformats.org/officeDocument/2006/relationships" r:embed="rId5"/>
          <a:stretch>
            <a:fillRect/>
          </a:stretch>
        </a:blipFill>
      </dgm:spPr>
      <dgm:t>
        <a:bodyPr/>
        <a:lstStyle/>
        <a:p>
          <a:endParaRPr lang="es-CO"/>
        </a:p>
      </dgm:t>
    </dgm:pt>
    <dgm:pt modelId="{A81B33FD-AF34-47A8-A6F4-101060768174}">
      <dgm:prSet custT="1"/>
      <dgm:spPr/>
      <dgm:t>
        <a:bodyPr/>
        <a:lstStyle/>
        <a:p>
          <a:endParaRPr lang="es-CO" sz="1400" dirty="0"/>
        </a:p>
      </dgm:t>
    </dgm:pt>
    <dgm:pt modelId="{E075CD4D-71B3-48DF-BE35-2205F3F0BDA7}" type="parTrans" cxnId="{B4E8E1F7-944E-43D5-98E4-2930DE0876CB}">
      <dgm:prSet/>
      <dgm:spPr/>
      <dgm:t>
        <a:bodyPr/>
        <a:lstStyle/>
        <a:p>
          <a:endParaRPr lang="es-CO"/>
        </a:p>
      </dgm:t>
    </dgm:pt>
    <dgm:pt modelId="{DAF894B9-4291-4FF8-BB3F-694A8D0DD10E}" type="sibTrans" cxnId="{B4E8E1F7-944E-43D5-98E4-2930DE0876CB}">
      <dgm:prSet/>
      <dgm:spPr/>
      <dgm:t>
        <a:bodyPr/>
        <a:lstStyle/>
        <a:p>
          <a:endParaRPr lang="es-CO"/>
        </a:p>
      </dgm:t>
    </dgm:pt>
    <dgm:pt modelId="{EC64D1D8-E7B4-40CB-8E22-31D93A27D0FA}">
      <dgm:prSet custT="1"/>
      <dgm:spPr/>
      <dgm:t>
        <a:bodyPr/>
        <a:lstStyle/>
        <a:p>
          <a:endParaRPr lang="es-CO" sz="1400" dirty="0"/>
        </a:p>
      </dgm:t>
    </dgm:pt>
    <dgm:pt modelId="{65D14998-158C-4741-84EB-822FC4D6FA60}" type="parTrans" cxnId="{885C9655-905A-44A1-BC8A-B62CDF99300B}">
      <dgm:prSet/>
      <dgm:spPr/>
      <dgm:t>
        <a:bodyPr/>
        <a:lstStyle/>
        <a:p>
          <a:endParaRPr lang="es-CO"/>
        </a:p>
      </dgm:t>
    </dgm:pt>
    <dgm:pt modelId="{57B3B640-C989-4906-856F-7414A63FDD7D}" type="sibTrans" cxnId="{885C9655-905A-44A1-BC8A-B62CDF99300B}">
      <dgm:prSet/>
      <dgm:spPr/>
      <dgm:t>
        <a:bodyPr/>
        <a:lstStyle/>
        <a:p>
          <a:endParaRPr lang="es-CO"/>
        </a:p>
      </dgm:t>
    </dgm:pt>
    <dgm:pt modelId="{149453CD-5F64-43F0-8DCF-C69612E617E9}">
      <dgm:prSet custT="1"/>
      <dgm:spPr/>
      <dgm:t>
        <a:bodyPr/>
        <a:lstStyle/>
        <a:p>
          <a:r>
            <a:rPr lang="es-CO" sz="1050" dirty="0" smtClean="0"/>
            <a:t>Tutorías (Apoyo en la carrera)</a:t>
          </a:r>
          <a:endParaRPr lang="es-CO" sz="1050" dirty="0"/>
        </a:p>
      </dgm:t>
    </dgm:pt>
    <dgm:pt modelId="{7C5BA2E8-9B4F-458F-8FBE-B4E2AE40D5B3}" type="parTrans" cxnId="{CE521FAB-3AEC-4428-92A3-D82F43F5C9C0}">
      <dgm:prSet/>
      <dgm:spPr/>
      <dgm:t>
        <a:bodyPr/>
        <a:lstStyle/>
        <a:p>
          <a:endParaRPr lang="es-CO"/>
        </a:p>
      </dgm:t>
    </dgm:pt>
    <dgm:pt modelId="{EC91C41E-1553-4A7F-B40B-A24E5B6FC254}" type="sibTrans" cxnId="{CE521FAB-3AEC-4428-92A3-D82F43F5C9C0}">
      <dgm:prSet/>
      <dgm:spPr/>
      <dgm:t>
        <a:bodyPr/>
        <a:lstStyle/>
        <a:p>
          <a:endParaRPr lang="es-CO"/>
        </a:p>
      </dgm:t>
    </dgm:pt>
    <dgm:pt modelId="{63720EE4-0C55-4474-BF66-F30374D6ACBC}">
      <dgm:prSet custT="1"/>
      <dgm:spPr/>
      <dgm:t>
        <a:bodyPr/>
        <a:lstStyle/>
        <a:p>
          <a:endParaRPr lang="es-CO" sz="1200" dirty="0"/>
        </a:p>
      </dgm:t>
    </dgm:pt>
    <dgm:pt modelId="{96BD1E98-F6B7-450D-B60D-BB77DA497472}" type="parTrans" cxnId="{3C7BB5A8-7B61-4957-B7C6-B303DCEBFCD3}">
      <dgm:prSet/>
      <dgm:spPr/>
      <dgm:t>
        <a:bodyPr/>
        <a:lstStyle/>
        <a:p>
          <a:endParaRPr lang="es-CO"/>
        </a:p>
      </dgm:t>
    </dgm:pt>
    <dgm:pt modelId="{17DB4FF7-A6A5-404C-93F8-7BD99884E3C3}" type="sibTrans" cxnId="{3C7BB5A8-7B61-4957-B7C6-B303DCEBFCD3}">
      <dgm:prSet/>
      <dgm:spPr/>
      <dgm:t>
        <a:bodyPr/>
        <a:lstStyle/>
        <a:p>
          <a:endParaRPr lang="es-CO"/>
        </a:p>
      </dgm:t>
    </dgm:pt>
    <dgm:pt modelId="{A4A96323-9AE2-446D-A1DD-43A0DD7C3177}">
      <dgm:prSet custT="1"/>
      <dgm:spPr/>
      <dgm:t>
        <a:bodyPr/>
        <a:lstStyle/>
        <a:p>
          <a:r>
            <a:rPr lang="es-CO" sz="1200" dirty="0" smtClean="0"/>
            <a:t>Promoción y Prevención Salud</a:t>
          </a:r>
          <a:endParaRPr lang="es-CO" sz="1200" dirty="0"/>
        </a:p>
      </dgm:t>
    </dgm:pt>
    <dgm:pt modelId="{F2E49C0A-7A1B-48F9-9847-90DE24C5ECC9}" type="parTrans" cxnId="{59D364AA-DF98-488C-9049-6F6A443C71E2}">
      <dgm:prSet/>
      <dgm:spPr/>
      <dgm:t>
        <a:bodyPr/>
        <a:lstStyle/>
        <a:p>
          <a:endParaRPr lang="es-CO"/>
        </a:p>
      </dgm:t>
    </dgm:pt>
    <dgm:pt modelId="{A15FC90F-E0D3-4D04-AD6E-D42AA66A48B4}" type="sibTrans" cxnId="{59D364AA-DF98-488C-9049-6F6A443C71E2}">
      <dgm:prSet/>
      <dgm:spPr/>
      <dgm:t>
        <a:bodyPr/>
        <a:lstStyle/>
        <a:p>
          <a:endParaRPr lang="es-CO"/>
        </a:p>
      </dgm:t>
    </dgm:pt>
    <dgm:pt modelId="{BB920257-DD3A-4FB4-8DF9-03C86A9F273C}">
      <dgm:prSet custT="1"/>
      <dgm:spPr/>
      <dgm:t>
        <a:bodyPr/>
        <a:lstStyle/>
        <a:p>
          <a:r>
            <a:rPr lang="es-CO" sz="1200" dirty="0" smtClean="0"/>
            <a:t>Cultura y deporte</a:t>
          </a:r>
          <a:endParaRPr lang="es-CO" sz="1200" dirty="0"/>
        </a:p>
      </dgm:t>
    </dgm:pt>
    <dgm:pt modelId="{5D6F493D-1F08-4021-85A5-C4553579CCFE}" type="parTrans" cxnId="{2AB3E5B1-D01A-4554-BDD0-7812D582220E}">
      <dgm:prSet/>
      <dgm:spPr/>
      <dgm:t>
        <a:bodyPr/>
        <a:lstStyle/>
        <a:p>
          <a:endParaRPr lang="es-CO"/>
        </a:p>
      </dgm:t>
    </dgm:pt>
    <dgm:pt modelId="{3ABE2108-50C1-452D-AF06-55F2797F646C}" type="sibTrans" cxnId="{2AB3E5B1-D01A-4554-BDD0-7812D582220E}">
      <dgm:prSet/>
      <dgm:spPr/>
      <dgm:t>
        <a:bodyPr/>
        <a:lstStyle/>
        <a:p>
          <a:endParaRPr lang="es-CO"/>
        </a:p>
      </dgm:t>
    </dgm:pt>
    <dgm:pt modelId="{2C2745FE-6F80-4266-9E59-F7B78B39A272}">
      <dgm:prSet custT="1"/>
      <dgm:spPr/>
      <dgm:t>
        <a:bodyPr/>
        <a:lstStyle/>
        <a:p>
          <a:r>
            <a:rPr lang="es-CO" sz="1200" dirty="0" smtClean="0"/>
            <a:t>Coaching</a:t>
          </a:r>
          <a:endParaRPr lang="es-CO" sz="1200" dirty="0"/>
        </a:p>
      </dgm:t>
    </dgm:pt>
    <dgm:pt modelId="{C2551955-D65D-4FA2-B3D9-C28F1D3E1927}" type="parTrans" cxnId="{E33D04F0-9FC2-4B3B-91CC-428472BA5922}">
      <dgm:prSet/>
      <dgm:spPr/>
      <dgm:t>
        <a:bodyPr/>
        <a:lstStyle/>
        <a:p>
          <a:endParaRPr lang="es-CO"/>
        </a:p>
      </dgm:t>
    </dgm:pt>
    <dgm:pt modelId="{5732FAA4-0D8E-45BA-A520-CB2B40DC7F9C}" type="sibTrans" cxnId="{E33D04F0-9FC2-4B3B-91CC-428472BA5922}">
      <dgm:prSet/>
      <dgm:spPr/>
      <dgm:t>
        <a:bodyPr/>
        <a:lstStyle/>
        <a:p>
          <a:endParaRPr lang="es-CO"/>
        </a:p>
      </dgm:t>
    </dgm:pt>
    <dgm:pt modelId="{00663586-3C5C-408A-A66C-2F9C0C9F6DC8}">
      <dgm:prSet phldrT="[Texto]" custT="1"/>
      <dgm:spPr/>
      <dgm:t>
        <a:bodyPr/>
        <a:lstStyle/>
        <a:p>
          <a:r>
            <a:rPr lang="es-CO" sz="1400" b="1" dirty="0" smtClean="0">
              <a:solidFill>
                <a:srgbClr val="00B050"/>
              </a:solidFill>
            </a:rPr>
            <a:t>Adaptación a IES</a:t>
          </a:r>
          <a:endParaRPr lang="es-CO" sz="1200" b="1" dirty="0">
            <a:solidFill>
              <a:srgbClr val="00B050"/>
            </a:solidFill>
          </a:endParaRPr>
        </a:p>
      </dgm:t>
    </dgm:pt>
    <dgm:pt modelId="{C396B3AB-AF81-4FB1-AED0-7F655A61A63B}" type="parTrans" cxnId="{789E899A-418C-43EF-98A4-52994414394F}">
      <dgm:prSet/>
      <dgm:spPr/>
      <dgm:t>
        <a:bodyPr/>
        <a:lstStyle/>
        <a:p>
          <a:endParaRPr lang="es-CO"/>
        </a:p>
      </dgm:t>
    </dgm:pt>
    <dgm:pt modelId="{E2327F8D-A0BB-4FE7-A555-2447EFEEB22A}" type="sibTrans" cxnId="{789E899A-418C-43EF-98A4-52994414394F}">
      <dgm:prSet/>
      <dgm:spPr>
        <a:blipFill rotWithShape="1">
          <a:blip xmlns:r="http://schemas.openxmlformats.org/officeDocument/2006/relationships" r:embed="rId6"/>
          <a:stretch>
            <a:fillRect/>
          </a:stretch>
        </a:blipFill>
      </dgm:spPr>
      <dgm:t>
        <a:bodyPr/>
        <a:lstStyle/>
        <a:p>
          <a:endParaRPr lang="es-CO"/>
        </a:p>
      </dgm:t>
    </dgm:pt>
    <dgm:pt modelId="{7F08BAE4-1BCA-47FB-883A-0CCD88A7CD16}">
      <dgm:prSet custT="1"/>
      <dgm:spPr/>
      <dgm:t>
        <a:bodyPr/>
        <a:lstStyle/>
        <a:p>
          <a:r>
            <a:rPr lang="es-CO" sz="1050" dirty="0" smtClean="0"/>
            <a:t>Seguimiento y acompañamiento</a:t>
          </a:r>
          <a:endParaRPr lang="es-CO" sz="1050" dirty="0"/>
        </a:p>
      </dgm:t>
    </dgm:pt>
    <dgm:pt modelId="{57C5208E-0506-428F-8D49-C0A5CC1913C6}" type="parTrans" cxnId="{EC2833FA-2AC4-422E-A367-2051A1A21257}">
      <dgm:prSet/>
      <dgm:spPr/>
      <dgm:t>
        <a:bodyPr/>
        <a:lstStyle/>
        <a:p>
          <a:endParaRPr lang="es-CO"/>
        </a:p>
      </dgm:t>
    </dgm:pt>
    <dgm:pt modelId="{A571E43C-CF16-4AF9-A438-40989E9715DA}" type="sibTrans" cxnId="{EC2833FA-2AC4-422E-A367-2051A1A21257}">
      <dgm:prSet/>
      <dgm:spPr/>
      <dgm:t>
        <a:bodyPr/>
        <a:lstStyle/>
        <a:p>
          <a:endParaRPr lang="es-CO"/>
        </a:p>
      </dgm:t>
    </dgm:pt>
    <dgm:pt modelId="{09A8BB75-9EE3-4644-896B-AB702BA72FBC}" type="pres">
      <dgm:prSet presAssocID="{7F2F36E9-3B81-454D-A69B-DFC9A3F1655A}" presName="Name0" presStyleCnt="0">
        <dgm:presLayoutVars>
          <dgm:chMax val="7"/>
          <dgm:chPref val="7"/>
          <dgm:dir/>
        </dgm:presLayoutVars>
      </dgm:prSet>
      <dgm:spPr/>
      <dgm:t>
        <a:bodyPr/>
        <a:lstStyle/>
        <a:p>
          <a:endParaRPr lang="es-CO"/>
        </a:p>
      </dgm:t>
    </dgm:pt>
    <dgm:pt modelId="{3F5FE025-1028-4E9D-A5C7-8C85FD7EBB24}" type="pres">
      <dgm:prSet presAssocID="{7F2F36E9-3B81-454D-A69B-DFC9A3F1655A}" presName="dot1" presStyleLbl="alignNode1" presStyleIdx="0" presStyleCnt="17"/>
      <dgm:spPr/>
    </dgm:pt>
    <dgm:pt modelId="{F140C0F9-83FF-4EF0-BE7E-5E0B703C1430}" type="pres">
      <dgm:prSet presAssocID="{7F2F36E9-3B81-454D-A69B-DFC9A3F1655A}" presName="dot2" presStyleLbl="alignNode1" presStyleIdx="1" presStyleCnt="17"/>
      <dgm:spPr/>
    </dgm:pt>
    <dgm:pt modelId="{8D424BB8-C367-4FAF-96CE-8FB436CC8859}" type="pres">
      <dgm:prSet presAssocID="{7F2F36E9-3B81-454D-A69B-DFC9A3F1655A}" presName="dot3" presStyleLbl="alignNode1" presStyleIdx="2" presStyleCnt="17"/>
      <dgm:spPr/>
    </dgm:pt>
    <dgm:pt modelId="{8520468F-17D7-4D79-ACD2-DB80F662AFC9}" type="pres">
      <dgm:prSet presAssocID="{7F2F36E9-3B81-454D-A69B-DFC9A3F1655A}" presName="dot4" presStyleLbl="alignNode1" presStyleIdx="3" presStyleCnt="17"/>
      <dgm:spPr/>
    </dgm:pt>
    <dgm:pt modelId="{F6BD57B1-EA25-476A-9EBB-D75AFDB9EE4B}" type="pres">
      <dgm:prSet presAssocID="{7F2F36E9-3B81-454D-A69B-DFC9A3F1655A}" presName="dot5" presStyleLbl="alignNode1" presStyleIdx="4" presStyleCnt="17"/>
      <dgm:spPr/>
    </dgm:pt>
    <dgm:pt modelId="{0850126D-55CE-4BBF-94B3-CB30042AB46C}" type="pres">
      <dgm:prSet presAssocID="{7F2F36E9-3B81-454D-A69B-DFC9A3F1655A}" presName="dot6" presStyleLbl="alignNode1" presStyleIdx="5" presStyleCnt="17"/>
      <dgm:spPr/>
    </dgm:pt>
    <dgm:pt modelId="{9DED8EA6-31B9-4800-A78D-D85EA785333B}" type="pres">
      <dgm:prSet presAssocID="{7F2F36E9-3B81-454D-A69B-DFC9A3F1655A}" presName="dot7" presStyleLbl="alignNode1" presStyleIdx="6" presStyleCnt="17"/>
      <dgm:spPr/>
    </dgm:pt>
    <dgm:pt modelId="{AA724C27-535B-4F65-BD9A-35CE05BEC51A}" type="pres">
      <dgm:prSet presAssocID="{7F2F36E9-3B81-454D-A69B-DFC9A3F1655A}" presName="dot8" presStyleLbl="alignNode1" presStyleIdx="7" presStyleCnt="17"/>
      <dgm:spPr/>
    </dgm:pt>
    <dgm:pt modelId="{F2CA4261-6838-4683-B8EA-C9A4060CFBFD}" type="pres">
      <dgm:prSet presAssocID="{7F2F36E9-3B81-454D-A69B-DFC9A3F1655A}" presName="dot9" presStyleLbl="alignNode1" presStyleIdx="8" presStyleCnt="17"/>
      <dgm:spPr/>
    </dgm:pt>
    <dgm:pt modelId="{87CF473B-BE81-453D-A1E2-B017D01EE172}" type="pres">
      <dgm:prSet presAssocID="{7F2F36E9-3B81-454D-A69B-DFC9A3F1655A}" presName="dot10" presStyleLbl="alignNode1" presStyleIdx="9" presStyleCnt="17"/>
      <dgm:spPr/>
    </dgm:pt>
    <dgm:pt modelId="{C88BA98F-AA1B-44D9-B19C-056C392983CA}" type="pres">
      <dgm:prSet presAssocID="{7F2F36E9-3B81-454D-A69B-DFC9A3F1655A}" presName="dotArrow1" presStyleLbl="alignNode1" presStyleIdx="10" presStyleCnt="17"/>
      <dgm:spPr/>
    </dgm:pt>
    <dgm:pt modelId="{C2D7A56B-2DCB-47FA-A73E-7E13F942A789}" type="pres">
      <dgm:prSet presAssocID="{7F2F36E9-3B81-454D-A69B-DFC9A3F1655A}" presName="dotArrow2" presStyleLbl="alignNode1" presStyleIdx="11" presStyleCnt="17"/>
      <dgm:spPr/>
    </dgm:pt>
    <dgm:pt modelId="{6D0C3D67-325F-4D94-8D27-FA6F7FE786FB}" type="pres">
      <dgm:prSet presAssocID="{7F2F36E9-3B81-454D-A69B-DFC9A3F1655A}" presName="dotArrow3" presStyleLbl="alignNode1" presStyleIdx="12" presStyleCnt="17"/>
      <dgm:spPr/>
    </dgm:pt>
    <dgm:pt modelId="{FA7B9D8C-4876-4E8E-85DC-CAA6700C3AB8}" type="pres">
      <dgm:prSet presAssocID="{7F2F36E9-3B81-454D-A69B-DFC9A3F1655A}" presName="dotArrow4" presStyleLbl="alignNode1" presStyleIdx="13" presStyleCnt="17"/>
      <dgm:spPr/>
    </dgm:pt>
    <dgm:pt modelId="{8B0EE538-A88F-44B4-94C5-D8A9EBF4BBB6}" type="pres">
      <dgm:prSet presAssocID="{7F2F36E9-3B81-454D-A69B-DFC9A3F1655A}" presName="dotArrow5" presStyleLbl="alignNode1" presStyleIdx="14" presStyleCnt="17"/>
      <dgm:spPr/>
    </dgm:pt>
    <dgm:pt modelId="{BBD543C5-08AA-4431-A781-1C27B5CF4090}" type="pres">
      <dgm:prSet presAssocID="{7F2F36E9-3B81-454D-A69B-DFC9A3F1655A}" presName="dotArrow6" presStyleLbl="alignNode1" presStyleIdx="15" presStyleCnt="17"/>
      <dgm:spPr/>
    </dgm:pt>
    <dgm:pt modelId="{03146477-668E-44FC-A74A-1DC34BCDDA54}" type="pres">
      <dgm:prSet presAssocID="{7F2F36E9-3B81-454D-A69B-DFC9A3F1655A}" presName="dotArrow7" presStyleLbl="alignNode1" presStyleIdx="16" presStyleCnt="17"/>
      <dgm:spPr/>
    </dgm:pt>
    <dgm:pt modelId="{9FF75BD1-15C2-4A17-832E-2C2CD8932670}" type="pres">
      <dgm:prSet presAssocID="{779837A9-A918-4A3D-9345-9CF7DABC2584}" presName="parTx1" presStyleLbl="node1" presStyleIdx="0" presStyleCnt="6"/>
      <dgm:spPr/>
      <dgm:t>
        <a:bodyPr/>
        <a:lstStyle/>
        <a:p>
          <a:endParaRPr lang="es-CO"/>
        </a:p>
      </dgm:t>
    </dgm:pt>
    <dgm:pt modelId="{31CC8041-EAE9-4337-BC90-4BA1912FF2DC}" type="pres">
      <dgm:prSet presAssocID="{46A5A3E2-B066-4C7E-972A-C73F5F38929D}" presName="picture1" presStyleCnt="0"/>
      <dgm:spPr/>
    </dgm:pt>
    <dgm:pt modelId="{5E6B6AA7-7BE4-4B55-8331-7BFDB6F9F349}" type="pres">
      <dgm:prSet presAssocID="{46A5A3E2-B066-4C7E-972A-C73F5F38929D}" presName="imageRepeatNode" presStyleLbl="fgImgPlace1" presStyleIdx="0" presStyleCnt="6"/>
      <dgm:spPr/>
      <dgm:t>
        <a:bodyPr/>
        <a:lstStyle/>
        <a:p>
          <a:endParaRPr lang="es-CO"/>
        </a:p>
      </dgm:t>
    </dgm:pt>
    <dgm:pt modelId="{CECE040C-0A75-41C4-B1C7-12F67C522611}" type="pres">
      <dgm:prSet presAssocID="{00663586-3C5C-408A-A66C-2F9C0C9F6DC8}" presName="parTx2" presStyleLbl="node1" presStyleIdx="1" presStyleCnt="6"/>
      <dgm:spPr/>
      <dgm:t>
        <a:bodyPr/>
        <a:lstStyle/>
        <a:p>
          <a:endParaRPr lang="es-CO"/>
        </a:p>
      </dgm:t>
    </dgm:pt>
    <dgm:pt modelId="{C65814FC-DEEF-45E3-837D-A33DEF6E88D0}" type="pres">
      <dgm:prSet presAssocID="{00663586-3C5C-408A-A66C-2F9C0C9F6DC8}" presName="desTx2" presStyleLbl="revTx" presStyleIdx="0" presStyleCnt="4">
        <dgm:presLayoutVars>
          <dgm:bulletEnabled val="1"/>
        </dgm:presLayoutVars>
      </dgm:prSet>
      <dgm:spPr/>
      <dgm:t>
        <a:bodyPr/>
        <a:lstStyle/>
        <a:p>
          <a:endParaRPr lang="es-CO"/>
        </a:p>
      </dgm:t>
    </dgm:pt>
    <dgm:pt modelId="{DE0CDB5E-1BC3-4EF5-AFEA-11EF7A446EC5}" type="pres">
      <dgm:prSet presAssocID="{E2327F8D-A0BB-4FE7-A555-2447EFEEB22A}" presName="picture2" presStyleCnt="0"/>
      <dgm:spPr/>
    </dgm:pt>
    <dgm:pt modelId="{0B468920-7868-4027-AAA3-560B017DDE91}" type="pres">
      <dgm:prSet presAssocID="{E2327F8D-A0BB-4FE7-A555-2447EFEEB22A}" presName="imageRepeatNode" presStyleLbl="fgImgPlace1" presStyleIdx="1" presStyleCnt="6"/>
      <dgm:spPr/>
      <dgm:t>
        <a:bodyPr/>
        <a:lstStyle/>
        <a:p>
          <a:endParaRPr lang="es-CO"/>
        </a:p>
      </dgm:t>
    </dgm:pt>
    <dgm:pt modelId="{B2632C99-F029-4E8A-B3F0-71239E9994D3}" type="pres">
      <dgm:prSet presAssocID="{4514873D-EFA4-4A6C-BEBC-F49E43977D4C}" presName="parTx3" presStyleLbl="node1" presStyleIdx="2" presStyleCnt="6"/>
      <dgm:spPr/>
      <dgm:t>
        <a:bodyPr/>
        <a:lstStyle/>
        <a:p>
          <a:endParaRPr lang="es-CO"/>
        </a:p>
      </dgm:t>
    </dgm:pt>
    <dgm:pt modelId="{2248B77F-C2DC-4A13-920F-6D79E27871F9}" type="pres">
      <dgm:prSet presAssocID="{4514873D-EFA4-4A6C-BEBC-F49E43977D4C}" presName="desTx3" presStyleLbl="revTx" presStyleIdx="1" presStyleCnt="4" custScaleX="131165" custLinFactNeighborX="13528" custLinFactNeighborY="-22199">
        <dgm:presLayoutVars>
          <dgm:bulletEnabled val="1"/>
        </dgm:presLayoutVars>
      </dgm:prSet>
      <dgm:spPr/>
      <dgm:t>
        <a:bodyPr/>
        <a:lstStyle/>
        <a:p>
          <a:endParaRPr lang="es-CO"/>
        </a:p>
      </dgm:t>
    </dgm:pt>
    <dgm:pt modelId="{6E2876A4-B10E-4405-8D9D-EBA61587E623}" type="pres">
      <dgm:prSet presAssocID="{F5558501-00A3-4573-A1A7-46E279D09FBE}" presName="picture3" presStyleCnt="0"/>
      <dgm:spPr/>
    </dgm:pt>
    <dgm:pt modelId="{927F2717-5FA3-4C22-B9DA-E67D5BA502CA}" type="pres">
      <dgm:prSet presAssocID="{F5558501-00A3-4573-A1A7-46E279D09FBE}" presName="imageRepeatNode" presStyleLbl="fgImgPlace1" presStyleIdx="2" presStyleCnt="6"/>
      <dgm:spPr/>
      <dgm:t>
        <a:bodyPr/>
        <a:lstStyle/>
        <a:p>
          <a:endParaRPr lang="es-CO"/>
        </a:p>
      </dgm:t>
    </dgm:pt>
    <dgm:pt modelId="{A28EC647-DEC9-4443-B82E-0B8F81E128BC}" type="pres">
      <dgm:prSet presAssocID="{6A863ED4-0B12-4BE3-9DC8-62617A1A3E8B}" presName="parTx4" presStyleLbl="node1" presStyleIdx="3" presStyleCnt="6"/>
      <dgm:spPr/>
      <dgm:t>
        <a:bodyPr/>
        <a:lstStyle/>
        <a:p>
          <a:endParaRPr lang="es-CO"/>
        </a:p>
      </dgm:t>
    </dgm:pt>
    <dgm:pt modelId="{5F53F7A5-96F2-4D25-9DFC-A52B43B08D1A}" type="pres">
      <dgm:prSet presAssocID="{6A863ED4-0B12-4BE3-9DC8-62617A1A3E8B}" presName="desTx4" presStyleLbl="revTx" presStyleIdx="2" presStyleCnt="4" custLinFactNeighborY="-24971">
        <dgm:presLayoutVars>
          <dgm:bulletEnabled val="1"/>
        </dgm:presLayoutVars>
      </dgm:prSet>
      <dgm:spPr/>
      <dgm:t>
        <a:bodyPr/>
        <a:lstStyle/>
        <a:p>
          <a:endParaRPr lang="es-CO"/>
        </a:p>
      </dgm:t>
    </dgm:pt>
    <dgm:pt modelId="{56E3A856-2685-4273-96EA-C1B506394FAF}" type="pres">
      <dgm:prSet presAssocID="{4AFDCAB5-8A4A-40F8-A595-CC11352D3D14}" presName="picture4" presStyleCnt="0"/>
      <dgm:spPr/>
    </dgm:pt>
    <dgm:pt modelId="{D8544643-DC54-4DC8-A892-D740ECAA97F2}" type="pres">
      <dgm:prSet presAssocID="{4AFDCAB5-8A4A-40F8-A595-CC11352D3D14}" presName="imageRepeatNode" presStyleLbl="fgImgPlace1" presStyleIdx="3" presStyleCnt="6"/>
      <dgm:spPr/>
      <dgm:t>
        <a:bodyPr/>
        <a:lstStyle/>
        <a:p>
          <a:endParaRPr lang="es-CO"/>
        </a:p>
      </dgm:t>
    </dgm:pt>
    <dgm:pt modelId="{3591BDBE-6B4C-4A5E-A204-0E31912BF471}" type="pres">
      <dgm:prSet presAssocID="{4AB37C4F-20FA-45E9-B265-E236BEA0E654}" presName="parTx5" presStyleLbl="node1" presStyleIdx="4" presStyleCnt="6"/>
      <dgm:spPr/>
      <dgm:t>
        <a:bodyPr/>
        <a:lstStyle/>
        <a:p>
          <a:endParaRPr lang="es-CO"/>
        </a:p>
      </dgm:t>
    </dgm:pt>
    <dgm:pt modelId="{C52B63F9-F3E3-4A5B-9C60-B58D54C9F739}" type="pres">
      <dgm:prSet presAssocID="{4AB37C4F-20FA-45E9-B265-E236BEA0E654}" presName="desTx5" presStyleLbl="revTx" presStyleIdx="3" presStyleCnt="4">
        <dgm:presLayoutVars>
          <dgm:bulletEnabled val="1"/>
        </dgm:presLayoutVars>
      </dgm:prSet>
      <dgm:spPr/>
      <dgm:t>
        <a:bodyPr/>
        <a:lstStyle/>
        <a:p>
          <a:endParaRPr lang="es-CO"/>
        </a:p>
      </dgm:t>
    </dgm:pt>
    <dgm:pt modelId="{0E08388A-77B8-44AD-AF8E-280868994372}" type="pres">
      <dgm:prSet presAssocID="{37908C4B-C07C-4BCE-BBB6-E9BD9BF2A923}" presName="picture5" presStyleCnt="0"/>
      <dgm:spPr/>
    </dgm:pt>
    <dgm:pt modelId="{1F4A611C-8C65-45AB-A9D5-CCCD45B43402}" type="pres">
      <dgm:prSet presAssocID="{37908C4B-C07C-4BCE-BBB6-E9BD9BF2A923}" presName="imageRepeatNode" presStyleLbl="fgImgPlace1" presStyleIdx="4" presStyleCnt="6"/>
      <dgm:spPr/>
      <dgm:t>
        <a:bodyPr/>
        <a:lstStyle/>
        <a:p>
          <a:endParaRPr lang="es-CO"/>
        </a:p>
      </dgm:t>
    </dgm:pt>
    <dgm:pt modelId="{35135264-1ED7-4A16-A483-1F6D3276205D}" type="pres">
      <dgm:prSet presAssocID="{9223B64E-88F9-4F40-919B-1643F0D3F9DC}" presName="parTx6" presStyleLbl="node1" presStyleIdx="5" presStyleCnt="6"/>
      <dgm:spPr/>
      <dgm:t>
        <a:bodyPr/>
        <a:lstStyle/>
        <a:p>
          <a:endParaRPr lang="es-CO"/>
        </a:p>
      </dgm:t>
    </dgm:pt>
    <dgm:pt modelId="{0243D809-03FC-43B0-B967-5A0A5E40E691}" type="pres">
      <dgm:prSet presAssocID="{51ADB9DA-D732-4526-AFEA-D2F41ED581D5}" presName="picture6" presStyleCnt="0"/>
      <dgm:spPr/>
    </dgm:pt>
    <dgm:pt modelId="{C89C57F0-5B29-48DB-8248-3A715EDDF932}" type="pres">
      <dgm:prSet presAssocID="{51ADB9DA-D732-4526-AFEA-D2F41ED581D5}" presName="imageRepeatNode" presStyleLbl="fgImgPlace1" presStyleIdx="5" presStyleCnt="6"/>
      <dgm:spPr/>
      <dgm:t>
        <a:bodyPr/>
        <a:lstStyle/>
        <a:p>
          <a:endParaRPr lang="es-CO"/>
        </a:p>
      </dgm:t>
    </dgm:pt>
  </dgm:ptLst>
  <dgm:cxnLst>
    <dgm:cxn modelId="{1A13014D-A514-48FB-8831-81F4C15D3C14}" type="presOf" srcId="{149453CD-5F64-43F0-8DCF-C69612E617E9}" destId="{2248B77F-C2DC-4A13-920F-6D79E27871F9}" srcOrd="0" destOrd="3" presId="urn:microsoft.com/office/officeart/2008/layout/AscendingPictureAccentProcess"/>
    <dgm:cxn modelId="{3C7BB5A8-7B61-4957-B7C6-B303DCEBFCD3}" srcId="{00663586-3C5C-408A-A66C-2F9C0C9F6DC8}" destId="{63720EE4-0C55-4474-BF66-F30374D6ACBC}" srcOrd="4" destOrd="0" parTransId="{96BD1E98-F6B7-450D-B60D-BB77DA497472}" sibTransId="{17DB4FF7-A6A5-404C-93F8-7BD99884E3C3}"/>
    <dgm:cxn modelId="{941B2B19-36F7-419C-8A79-A9543B82EB22}" type="presOf" srcId="{1ECB43A1-1C5E-44D4-A2C3-D5C30132B516}" destId="{5F53F7A5-96F2-4D25-9DFC-A52B43B08D1A}" srcOrd="0" destOrd="2" presId="urn:microsoft.com/office/officeart/2008/layout/AscendingPictureAccentProcess"/>
    <dgm:cxn modelId="{6C816C41-D119-451D-BFCF-7E92D70B1C61}" type="presOf" srcId="{46A5A3E2-B066-4C7E-972A-C73F5F38929D}" destId="{5E6B6AA7-7BE4-4B55-8331-7BFDB6F9F349}" srcOrd="0" destOrd="0" presId="urn:microsoft.com/office/officeart/2008/layout/AscendingPictureAccentProcess"/>
    <dgm:cxn modelId="{447F55DE-EF53-4042-AB72-2BCB907C1A4D}" srcId="{6A863ED4-0B12-4BE3-9DC8-62617A1A3E8B}" destId="{1ECB43A1-1C5E-44D4-A2C3-D5C30132B516}" srcOrd="2" destOrd="0" parTransId="{2B73D3E6-7609-4C31-A17F-27A1ACA01DFD}" sibTransId="{696143F6-67D1-441C-97A1-DC5E491683EB}"/>
    <dgm:cxn modelId="{007086E3-1398-4963-86C0-1AB388830F93}" type="presOf" srcId="{4514873D-EFA4-4A6C-BEBC-F49E43977D4C}" destId="{B2632C99-F029-4E8A-B3F0-71239E9994D3}" srcOrd="0" destOrd="0" presId="urn:microsoft.com/office/officeart/2008/layout/AscendingPictureAccentProcess"/>
    <dgm:cxn modelId="{B293A554-61F6-4B27-8F4E-9F2C87479526}" type="presOf" srcId="{37908C4B-C07C-4BCE-BBB6-E9BD9BF2A923}" destId="{1F4A611C-8C65-45AB-A9D5-CCCD45B43402}" srcOrd="0" destOrd="0" presId="urn:microsoft.com/office/officeart/2008/layout/AscendingPictureAccentProcess"/>
    <dgm:cxn modelId="{8BD64E98-C17B-4B80-A649-34CEC43E3B62}" type="presOf" srcId="{FDA3250C-5EE6-4261-A889-31FF4274DEF2}" destId="{2248B77F-C2DC-4A13-920F-6D79E27871F9}" srcOrd="0" destOrd="4" presId="urn:microsoft.com/office/officeart/2008/layout/AscendingPictureAccentProcess"/>
    <dgm:cxn modelId="{4D08C524-8E9D-4C6F-A312-6090D0EC5D99}" type="presOf" srcId="{62FC9A1C-8579-450F-9DB2-658C800BE331}" destId="{5F53F7A5-96F2-4D25-9DFC-A52B43B08D1A}" srcOrd="0" destOrd="1" presId="urn:microsoft.com/office/officeart/2008/layout/AscendingPictureAccentProcess"/>
    <dgm:cxn modelId="{17953E02-9866-4519-ABEE-2F74F121E8AA}" srcId="{00663586-3C5C-408A-A66C-2F9C0C9F6DC8}" destId="{3B8DB60E-42D3-4AB5-B13D-802D15401922}" srcOrd="0" destOrd="0" parTransId="{23AB8D74-F44A-46D6-8B30-7EA95148DB27}" sibTransId="{358D1867-72BE-4003-8281-5541E61D1ED7}"/>
    <dgm:cxn modelId="{3EC00FA5-52FC-476D-B63A-FB102CFDCEB7}" type="presOf" srcId="{3B8DB60E-42D3-4AB5-B13D-802D15401922}" destId="{C65814FC-DEEF-45E3-837D-A33DEF6E88D0}" srcOrd="0" destOrd="0" presId="urn:microsoft.com/office/officeart/2008/layout/AscendingPictureAccentProcess"/>
    <dgm:cxn modelId="{6B74BA61-8392-4D90-A475-00BC2A0DC13F}" type="presOf" srcId="{6A863ED4-0B12-4BE3-9DC8-62617A1A3E8B}" destId="{A28EC647-DEC9-4443-B82E-0B8F81E128BC}" srcOrd="0" destOrd="0" presId="urn:microsoft.com/office/officeart/2008/layout/AscendingPictureAccentProcess"/>
    <dgm:cxn modelId="{885C9655-905A-44A1-BC8A-B62CDF99300B}" srcId="{4AB37C4F-20FA-45E9-B265-E236BEA0E654}" destId="{EC64D1D8-E7B4-40CB-8E22-31D93A27D0FA}" srcOrd="1" destOrd="0" parTransId="{65D14998-158C-4741-84EB-822FC4D6FA60}" sibTransId="{57B3B640-C989-4906-856F-7414A63FDD7D}"/>
    <dgm:cxn modelId="{12D3F153-8683-4F2D-8A9E-E4BBC56BA83F}" type="presOf" srcId="{E2327F8D-A0BB-4FE7-A555-2447EFEEB22A}" destId="{0B468920-7868-4027-AAA3-560B017DDE91}" srcOrd="0" destOrd="0" presId="urn:microsoft.com/office/officeart/2008/layout/AscendingPictureAccentProcess"/>
    <dgm:cxn modelId="{CE521FAB-3AEC-4428-92A3-D82F43F5C9C0}" srcId="{4514873D-EFA4-4A6C-BEBC-F49E43977D4C}" destId="{149453CD-5F64-43F0-8DCF-C69612E617E9}" srcOrd="3" destOrd="0" parTransId="{7C5BA2E8-9B4F-458F-8FBE-B4E2AE40D5B3}" sibTransId="{EC91C41E-1553-4A7F-B40B-A24E5B6FC254}"/>
    <dgm:cxn modelId="{789E899A-418C-43EF-98A4-52994414394F}" srcId="{7F2F36E9-3B81-454D-A69B-DFC9A3F1655A}" destId="{00663586-3C5C-408A-A66C-2F9C0C9F6DC8}" srcOrd="1" destOrd="0" parTransId="{C396B3AB-AF81-4FB1-AED0-7F655A61A63B}" sibTransId="{E2327F8D-A0BB-4FE7-A555-2447EFEEB22A}"/>
    <dgm:cxn modelId="{17155F96-7699-48AD-92CF-A141F025441F}" type="presOf" srcId="{A4A96323-9AE2-446D-A1DD-43A0DD7C3177}" destId="{C65814FC-DEEF-45E3-837D-A33DEF6E88D0}" srcOrd="0" destOrd="2" presId="urn:microsoft.com/office/officeart/2008/layout/AscendingPictureAccentProcess"/>
    <dgm:cxn modelId="{EA363007-3C98-435D-8D47-D057CB95D38E}" type="presOf" srcId="{2C2745FE-6F80-4266-9E59-F7B78B39A272}" destId="{5F53F7A5-96F2-4D25-9DFC-A52B43B08D1A}" srcOrd="0" destOrd="3" presId="urn:microsoft.com/office/officeart/2008/layout/AscendingPictureAccentProcess"/>
    <dgm:cxn modelId="{8BA63692-53DE-405D-93B8-CF6AB9383E55}" type="presOf" srcId="{51ADB9DA-D732-4526-AFEA-D2F41ED581D5}" destId="{C89C57F0-5B29-48DB-8248-3A715EDDF932}" srcOrd="0" destOrd="0" presId="urn:microsoft.com/office/officeart/2008/layout/AscendingPictureAccentProcess"/>
    <dgm:cxn modelId="{B4E8E1F7-944E-43D5-98E4-2930DE0876CB}" srcId="{4AB37C4F-20FA-45E9-B265-E236BEA0E654}" destId="{A81B33FD-AF34-47A8-A6F4-101060768174}" srcOrd="0" destOrd="0" parTransId="{E075CD4D-71B3-48DF-BE35-2205F3F0BDA7}" sibTransId="{DAF894B9-4291-4FF8-BB3F-694A8D0DD10E}"/>
    <dgm:cxn modelId="{BE44D75B-BEDA-4BAB-A275-0F78E63BF64D}" srcId="{7F2F36E9-3B81-454D-A69B-DFC9A3F1655A}" destId="{6A863ED4-0B12-4BE3-9DC8-62617A1A3E8B}" srcOrd="3" destOrd="0" parTransId="{78C95C29-DDB2-4FBA-B8D8-BB7F0B33AFB5}" sibTransId="{4AFDCAB5-8A4A-40F8-A595-CC11352D3D14}"/>
    <dgm:cxn modelId="{6A266478-2946-4409-8CE4-8173340E78C5}" type="presOf" srcId="{779837A9-A918-4A3D-9345-9CF7DABC2584}" destId="{9FF75BD1-15C2-4A17-832E-2C2CD8932670}" srcOrd="0" destOrd="0" presId="urn:microsoft.com/office/officeart/2008/layout/AscendingPictureAccentProcess"/>
    <dgm:cxn modelId="{C927E77B-58EA-49AD-89CC-C09DD85B0251}" srcId="{4514873D-EFA4-4A6C-BEBC-F49E43977D4C}" destId="{2C0A9593-050E-4C9C-9BAB-BE6800E35AEC}" srcOrd="2" destOrd="0" parTransId="{91479AEF-D1E9-41F9-8D69-5D21394EB5D0}" sibTransId="{78AC9DE8-01DD-46DD-9A48-35F6356B8961}"/>
    <dgm:cxn modelId="{4D344095-2DCD-4495-B0FD-25B0AB6BEB56}" type="presOf" srcId="{7F08BAE4-1BCA-47FB-883A-0CCD88A7CD16}" destId="{2248B77F-C2DC-4A13-920F-6D79E27871F9}" srcOrd="0" destOrd="0" presId="urn:microsoft.com/office/officeart/2008/layout/AscendingPictureAccentProcess"/>
    <dgm:cxn modelId="{A4F034D8-FACE-495E-B9C7-0919352D7C4E}" srcId="{7F2F36E9-3B81-454D-A69B-DFC9A3F1655A}" destId="{779837A9-A918-4A3D-9345-9CF7DABC2584}" srcOrd="0" destOrd="0" parTransId="{3F84A20E-75B0-4C9D-9B9F-922FD79C64B1}" sibTransId="{46A5A3E2-B066-4C7E-972A-C73F5F38929D}"/>
    <dgm:cxn modelId="{AD9C0394-1810-4139-85DD-7B03E14EC4D5}" type="presOf" srcId="{4AB37C4F-20FA-45E9-B265-E236BEA0E654}" destId="{3591BDBE-6B4C-4A5E-A204-0E31912BF471}" srcOrd="0" destOrd="0" presId="urn:microsoft.com/office/officeart/2008/layout/AscendingPictureAccentProcess"/>
    <dgm:cxn modelId="{8D864A29-86F9-4D2E-AE8A-DFBDC3D57AAA}" type="presOf" srcId="{7F2F36E9-3B81-454D-A69B-DFC9A3F1655A}" destId="{09A8BB75-9EE3-4644-896B-AB702BA72FBC}" srcOrd="0" destOrd="0" presId="urn:microsoft.com/office/officeart/2008/layout/AscendingPictureAccentProcess"/>
    <dgm:cxn modelId="{A7580AED-2E25-46BA-8612-19E2DB506FC3}" srcId="{4514873D-EFA4-4A6C-BEBC-F49E43977D4C}" destId="{FDA3250C-5EE6-4261-A889-31FF4274DEF2}" srcOrd="4" destOrd="0" parTransId="{FC6A3D69-F46F-4C32-B7A1-AE8E92C45A42}" sibTransId="{FEBF2F09-1743-4E48-82D0-F13F3DC8565B}"/>
    <dgm:cxn modelId="{D2C415BE-FAA9-48A7-893F-80E5656E3DBE}" type="presOf" srcId="{7C0C3837-7DCF-45BC-AAFF-1E623FFF0D3E}" destId="{2248B77F-C2DC-4A13-920F-6D79E27871F9}" srcOrd="0" destOrd="1" presId="urn:microsoft.com/office/officeart/2008/layout/AscendingPictureAccentProcess"/>
    <dgm:cxn modelId="{0EE82D9C-55F6-4D60-AAB2-01CD23406667}" type="presOf" srcId="{F0EE4324-F783-41ED-8935-28AEDDE5BE7B}" destId="{C65814FC-DEEF-45E3-837D-A33DEF6E88D0}" srcOrd="0" destOrd="1" presId="urn:microsoft.com/office/officeart/2008/layout/AscendingPictureAccentProcess"/>
    <dgm:cxn modelId="{23D40B61-F702-42A5-995D-2E6D30AE277F}" type="presOf" srcId="{A81B33FD-AF34-47A8-A6F4-101060768174}" destId="{C52B63F9-F3E3-4A5B-9C60-B58D54C9F739}" srcOrd="0" destOrd="0" presId="urn:microsoft.com/office/officeart/2008/layout/AscendingPictureAccentProcess"/>
    <dgm:cxn modelId="{7C453668-4AB1-44F2-95D5-281A358842BB}" srcId="{6A863ED4-0B12-4BE3-9DC8-62617A1A3E8B}" destId="{62FC9A1C-8579-450F-9DB2-658C800BE331}" srcOrd="1" destOrd="0" parTransId="{6BEAEA1E-531D-450F-A770-2F3D301F423C}" sibTransId="{E89BAA45-CCD4-490B-9749-0525F6A22D92}"/>
    <dgm:cxn modelId="{A002DAFD-CC84-4F79-A6AF-0E041F0A1A25}" srcId="{00663586-3C5C-408A-A66C-2F9C0C9F6DC8}" destId="{F0EE4324-F783-41ED-8935-28AEDDE5BE7B}" srcOrd="1" destOrd="0" parTransId="{118C4F04-E115-409A-B6BE-F11D3C3A3E8F}" sibTransId="{61101D8E-5C2B-4211-AB25-E65EC028B649}"/>
    <dgm:cxn modelId="{4A5299FE-6E61-49F1-B36D-6C5D8650B4C8}" srcId="{4514873D-EFA4-4A6C-BEBC-F49E43977D4C}" destId="{7C0C3837-7DCF-45BC-AAFF-1E623FFF0D3E}" srcOrd="1" destOrd="0" parTransId="{8B76A7E1-0121-4F31-B103-52E1C6FA5947}" sibTransId="{D338D254-8558-4E88-887A-F0F11E037C60}"/>
    <dgm:cxn modelId="{09C137AE-CF76-40C4-B293-521B4CE7B1EC}" type="presOf" srcId="{00663586-3C5C-408A-A66C-2F9C0C9F6DC8}" destId="{CECE040C-0A75-41C4-B1C7-12F67C522611}" srcOrd="0" destOrd="0" presId="urn:microsoft.com/office/officeart/2008/layout/AscendingPictureAccentProcess"/>
    <dgm:cxn modelId="{1D264444-4FB7-4A07-8712-EAA3F8C8F3FC}" srcId="{7F2F36E9-3B81-454D-A69B-DFC9A3F1655A}" destId="{4514873D-EFA4-4A6C-BEBC-F49E43977D4C}" srcOrd="2" destOrd="0" parTransId="{D96C712F-3133-45D4-89DE-36183277100B}" sibTransId="{F5558501-00A3-4573-A1A7-46E279D09FBE}"/>
    <dgm:cxn modelId="{D02C0C78-E535-42D3-84F1-B87E6694061F}" type="presOf" srcId="{BB920257-DD3A-4FB4-8DF9-03C86A9F273C}" destId="{C65814FC-DEEF-45E3-837D-A33DEF6E88D0}" srcOrd="0" destOrd="3" presId="urn:microsoft.com/office/officeart/2008/layout/AscendingPictureAccentProcess"/>
    <dgm:cxn modelId="{BB631462-1655-44ED-87AB-EBA4D7B248BC}" type="presOf" srcId="{EC64D1D8-E7B4-40CB-8E22-31D93A27D0FA}" destId="{C52B63F9-F3E3-4A5B-9C60-B58D54C9F739}" srcOrd="0" destOrd="1" presId="urn:microsoft.com/office/officeart/2008/layout/AscendingPictureAccentProcess"/>
    <dgm:cxn modelId="{2AB3E5B1-D01A-4554-BDD0-7812D582220E}" srcId="{00663586-3C5C-408A-A66C-2F9C0C9F6DC8}" destId="{BB920257-DD3A-4FB4-8DF9-03C86A9F273C}" srcOrd="3" destOrd="0" parTransId="{5D6F493D-1F08-4021-85A5-C4553579CCFE}" sibTransId="{3ABE2108-50C1-452D-AF06-55F2797F646C}"/>
    <dgm:cxn modelId="{E33D04F0-9FC2-4B3B-91CC-428472BA5922}" srcId="{6A863ED4-0B12-4BE3-9DC8-62617A1A3E8B}" destId="{2C2745FE-6F80-4266-9E59-F7B78B39A272}" srcOrd="3" destOrd="0" parTransId="{C2551955-D65D-4FA2-B3D9-C28F1D3E1927}" sibTransId="{5732FAA4-0D8E-45BA-A520-CB2B40DC7F9C}"/>
    <dgm:cxn modelId="{63A9B20B-D8D5-469A-BC71-CE410908BD29}" srcId="{6A863ED4-0B12-4BE3-9DC8-62617A1A3E8B}" destId="{222DB458-2202-4A8A-8945-3CF55E211080}" srcOrd="0" destOrd="0" parTransId="{F6838546-2BC5-4B67-A875-AB3493C019B7}" sibTransId="{29E41A40-8B71-42E9-83C5-48B3B9735DF5}"/>
    <dgm:cxn modelId="{FC057B35-7FA6-41C3-A29F-726FA7990DA2}" srcId="{7F2F36E9-3B81-454D-A69B-DFC9A3F1655A}" destId="{4AB37C4F-20FA-45E9-B265-E236BEA0E654}" srcOrd="4" destOrd="0" parTransId="{269FC2F6-21F2-4496-ABBE-BEE44956795F}" sibTransId="{37908C4B-C07C-4BCE-BBB6-E9BD9BF2A923}"/>
    <dgm:cxn modelId="{6CCE5BAB-3A8A-4D7E-864E-3EADF8B4173F}" type="presOf" srcId="{4AFDCAB5-8A4A-40F8-A595-CC11352D3D14}" destId="{D8544643-DC54-4DC8-A892-D740ECAA97F2}" srcOrd="0" destOrd="0" presId="urn:microsoft.com/office/officeart/2008/layout/AscendingPictureAccentProcess"/>
    <dgm:cxn modelId="{EC2833FA-2AC4-422E-A367-2051A1A21257}" srcId="{4514873D-EFA4-4A6C-BEBC-F49E43977D4C}" destId="{7F08BAE4-1BCA-47FB-883A-0CCD88A7CD16}" srcOrd="0" destOrd="0" parTransId="{57C5208E-0506-428F-8D49-C0A5CC1913C6}" sibTransId="{A571E43C-CF16-4AF9-A438-40989E9715DA}"/>
    <dgm:cxn modelId="{96CD242B-5A17-49FB-B556-5548397346F3}" type="presOf" srcId="{2C0A9593-050E-4C9C-9BAB-BE6800E35AEC}" destId="{2248B77F-C2DC-4A13-920F-6D79E27871F9}" srcOrd="0" destOrd="2" presId="urn:microsoft.com/office/officeart/2008/layout/AscendingPictureAccentProcess"/>
    <dgm:cxn modelId="{EBA23B8D-79C6-4BB7-90C8-115D5BC2324F}" type="presOf" srcId="{63720EE4-0C55-4474-BF66-F30374D6ACBC}" destId="{C65814FC-DEEF-45E3-837D-A33DEF6E88D0}" srcOrd="0" destOrd="4" presId="urn:microsoft.com/office/officeart/2008/layout/AscendingPictureAccentProcess"/>
    <dgm:cxn modelId="{9A30B6C0-700D-4D1C-A199-931276EBBECF}" srcId="{7F2F36E9-3B81-454D-A69B-DFC9A3F1655A}" destId="{9223B64E-88F9-4F40-919B-1643F0D3F9DC}" srcOrd="5" destOrd="0" parTransId="{285B6459-7F7A-4645-BFF4-5F833D7A0C0D}" sibTransId="{51ADB9DA-D732-4526-AFEA-D2F41ED581D5}"/>
    <dgm:cxn modelId="{2FF80937-3D10-41D7-86C1-4EF5747AE70F}" type="presOf" srcId="{222DB458-2202-4A8A-8945-3CF55E211080}" destId="{5F53F7A5-96F2-4D25-9DFC-A52B43B08D1A}" srcOrd="0" destOrd="0" presId="urn:microsoft.com/office/officeart/2008/layout/AscendingPictureAccentProcess"/>
    <dgm:cxn modelId="{4F1A3ADB-AA55-4016-A36E-38EDCD3E78F1}" type="presOf" srcId="{F5558501-00A3-4573-A1A7-46E279D09FBE}" destId="{927F2717-5FA3-4C22-B9DA-E67D5BA502CA}" srcOrd="0" destOrd="0" presId="urn:microsoft.com/office/officeart/2008/layout/AscendingPictureAccentProcess"/>
    <dgm:cxn modelId="{C901F686-B936-405C-9CDD-2D18D597CE7B}" type="presOf" srcId="{9223B64E-88F9-4F40-919B-1643F0D3F9DC}" destId="{35135264-1ED7-4A16-A483-1F6D3276205D}" srcOrd="0" destOrd="0" presId="urn:microsoft.com/office/officeart/2008/layout/AscendingPictureAccentProcess"/>
    <dgm:cxn modelId="{59D364AA-DF98-488C-9049-6F6A443C71E2}" srcId="{00663586-3C5C-408A-A66C-2F9C0C9F6DC8}" destId="{A4A96323-9AE2-446D-A1DD-43A0DD7C3177}" srcOrd="2" destOrd="0" parTransId="{F2E49C0A-7A1B-48F9-9847-90DE24C5ECC9}" sibTransId="{A15FC90F-E0D3-4D04-AD6E-D42AA66A48B4}"/>
    <dgm:cxn modelId="{50545459-D1A2-4F66-9AC0-41D9F80201B6}" type="presParOf" srcId="{09A8BB75-9EE3-4644-896B-AB702BA72FBC}" destId="{3F5FE025-1028-4E9D-A5C7-8C85FD7EBB24}" srcOrd="0" destOrd="0" presId="urn:microsoft.com/office/officeart/2008/layout/AscendingPictureAccentProcess"/>
    <dgm:cxn modelId="{2BD3E3AF-D757-40E4-AE46-2D37CF109304}" type="presParOf" srcId="{09A8BB75-9EE3-4644-896B-AB702BA72FBC}" destId="{F140C0F9-83FF-4EF0-BE7E-5E0B703C1430}" srcOrd="1" destOrd="0" presId="urn:microsoft.com/office/officeart/2008/layout/AscendingPictureAccentProcess"/>
    <dgm:cxn modelId="{EF2F4F5E-7E8A-4CD8-BA04-C10145789510}" type="presParOf" srcId="{09A8BB75-9EE3-4644-896B-AB702BA72FBC}" destId="{8D424BB8-C367-4FAF-96CE-8FB436CC8859}" srcOrd="2" destOrd="0" presId="urn:microsoft.com/office/officeart/2008/layout/AscendingPictureAccentProcess"/>
    <dgm:cxn modelId="{1A474913-0E7E-484E-9FDC-A86F439AE103}" type="presParOf" srcId="{09A8BB75-9EE3-4644-896B-AB702BA72FBC}" destId="{8520468F-17D7-4D79-ACD2-DB80F662AFC9}" srcOrd="3" destOrd="0" presId="urn:microsoft.com/office/officeart/2008/layout/AscendingPictureAccentProcess"/>
    <dgm:cxn modelId="{D7C2B2A6-DF6F-48DF-932F-155128358FC2}" type="presParOf" srcId="{09A8BB75-9EE3-4644-896B-AB702BA72FBC}" destId="{F6BD57B1-EA25-476A-9EBB-D75AFDB9EE4B}" srcOrd="4" destOrd="0" presId="urn:microsoft.com/office/officeart/2008/layout/AscendingPictureAccentProcess"/>
    <dgm:cxn modelId="{3FCEC859-911A-498F-A79E-8CF8290699FC}" type="presParOf" srcId="{09A8BB75-9EE3-4644-896B-AB702BA72FBC}" destId="{0850126D-55CE-4BBF-94B3-CB30042AB46C}" srcOrd="5" destOrd="0" presId="urn:microsoft.com/office/officeart/2008/layout/AscendingPictureAccentProcess"/>
    <dgm:cxn modelId="{E65A30FA-60D4-4B6F-9CD7-416D49101248}" type="presParOf" srcId="{09A8BB75-9EE3-4644-896B-AB702BA72FBC}" destId="{9DED8EA6-31B9-4800-A78D-D85EA785333B}" srcOrd="6" destOrd="0" presId="urn:microsoft.com/office/officeart/2008/layout/AscendingPictureAccentProcess"/>
    <dgm:cxn modelId="{1B0BE798-E090-4483-B084-AC88EFF6E935}" type="presParOf" srcId="{09A8BB75-9EE3-4644-896B-AB702BA72FBC}" destId="{AA724C27-535B-4F65-BD9A-35CE05BEC51A}" srcOrd="7" destOrd="0" presId="urn:microsoft.com/office/officeart/2008/layout/AscendingPictureAccentProcess"/>
    <dgm:cxn modelId="{0568BF16-350B-4E00-A848-12F01C2F26A2}" type="presParOf" srcId="{09A8BB75-9EE3-4644-896B-AB702BA72FBC}" destId="{F2CA4261-6838-4683-B8EA-C9A4060CFBFD}" srcOrd="8" destOrd="0" presId="urn:microsoft.com/office/officeart/2008/layout/AscendingPictureAccentProcess"/>
    <dgm:cxn modelId="{B3240B32-41BC-4A4B-87AF-F8F3A6E1109A}" type="presParOf" srcId="{09A8BB75-9EE3-4644-896B-AB702BA72FBC}" destId="{87CF473B-BE81-453D-A1E2-B017D01EE172}" srcOrd="9" destOrd="0" presId="urn:microsoft.com/office/officeart/2008/layout/AscendingPictureAccentProcess"/>
    <dgm:cxn modelId="{B025DFB1-6BAC-4B92-BE26-555A8514C6F1}" type="presParOf" srcId="{09A8BB75-9EE3-4644-896B-AB702BA72FBC}" destId="{C88BA98F-AA1B-44D9-B19C-056C392983CA}" srcOrd="10" destOrd="0" presId="urn:microsoft.com/office/officeart/2008/layout/AscendingPictureAccentProcess"/>
    <dgm:cxn modelId="{DD3A168F-2605-4219-9647-A0E8530D11D6}" type="presParOf" srcId="{09A8BB75-9EE3-4644-896B-AB702BA72FBC}" destId="{C2D7A56B-2DCB-47FA-A73E-7E13F942A789}" srcOrd="11" destOrd="0" presId="urn:microsoft.com/office/officeart/2008/layout/AscendingPictureAccentProcess"/>
    <dgm:cxn modelId="{56498D8E-E9F1-49BA-8AC5-2B39A4EB6ECC}" type="presParOf" srcId="{09A8BB75-9EE3-4644-896B-AB702BA72FBC}" destId="{6D0C3D67-325F-4D94-8D27-FA6F7FE786FB}" srcOrd="12" destOrd="0" presId="urn:microsoft.com/office/officeart/2008/layout/AscendingPictureAccentProcess"/>
    <dgm:cxn modelId="{DE842797-0DCA-44A6-86EB-1F8C621083F4}" type="presParOf" srcId="{09A8BB75-9EE3-4644-896B-AB702BA72FBC}" destId="{FA7B9D8C-4876-4E8E-85DC-CAA6700C3AB8}" srcOrd="13" destOrd="0" presId="urn:microsoft.com/office/officeart/2008/layout/AscendingPictureAccentProcess"/>
    <dgm:cxn modelId="{E2C202F5-2E8C-4196-9749-E90EFE7A2A43}" type="presParOf" srcId="{09A8BB75-9EE3-4644-896B-AB702BA72FBC}" destId="{8B0EE538-A88F-44B4-94C5-D8A9EBF4BBB6}" srcOrd="14" destOrd="0" presId="urn:microsoft.com/office/officeart/2008/layout/AscendingPictureAccentProcess"/>
    <dgm:cxn modelId="{8BE9831F-2B4E-411F-BD3D-95DFFB5A23CE}" type="presParOf" srcId="{09A8BB75-9EE3-4644-896B-AB702BA72FBC}" destId="{BBD543C5-08AA-4431-A781-1C27B5CF4090}" srcOrd="15" destOrd="0" presId="urn:microsoft.com/office/officeart/2008/layout/AscendingPictureAccentProcess"/>
    <dgm:cxn modelId="{E1BA93ED-4E5B-406A-A4AF-1A857DC361CD}" type="presParOf" srcId="{09A8BB75-9EE3-4644-896B-AB702BA72FBC}" destId="{03146477-668E-44FC-A74A-1DC34BCDDA54}" srcOrd="16" destOrd="0" presId="urn:microsoft.com/office/officeart/2008/layout/AscendingPictureAccentProcess"/>
    <dgm:cxn modelId="{49A85C1C-5B33-4CAF-9EA1-0FF2D52E8EC6}" type="presParOf" srcId="{09A8BB75-9EE3-4644-896B-AB702BA72FBC}" destId="{9FF75BD1-15C2-4A17-832E-2C2CD8932670}" srcOrd="17" destOrd="0" presId="urn:microsoft.com/office/officeart/2008/layout/AscendingPictureAccentProcess"/>
    <dgm:cxn modelId="{EBD854BB-64A8-4BB7-B6F3-F3FD17226F7F}" type="presParOf" srcId="{09A8BB75-9EE3-4644-896B-AB702BA72FBC}" destId="{31CC8041-EAE9-4337-BC90-4BA1912FF2DC}" srcOrd="18" destOrd="0" presId="urn:microsoft.com/office/officeart/2008/layout/AscendingPictureAccentProcess"/>
    <dgm:cxn modelId="{CDB174F1-B719-422F-AA87-2173CD63C847}" type="presParOf" srcId="{31CC8041-EAE9-4337-BC90-4BA1912FF2DC}" destId="{5E6B6AA7-7BE4-4B55-8331-7BFDB6F9F349}" srcOrd="0" destOrd="0" presId="urn:microsoft.com/office/officeart/2008/layout/AscendingPictureAccentProcess"/>
    <dgm:cxn modelId="{64FBCD6A-3610-423E-BA88-A9711C9EF0AC}" type="presParOf" srcId="{09A8BB75-9EE3-4644-896B-AB702BA72FBC}" destId="{CECE040C-0A75-41C4-B1C7-12F67C522611}" srcOrd="19" destOrd="0" presId="urn:microsoft.com/office/officeart/2008/layout/AscendingPictureAccentProcess"/>
    <dgm:cxn modelId="{B5692D5F-9112-45E7-90BE-E80B1598529B}" type="presParOf" srcId="{09A8BB75-9EE3-4644-896B-AB702BA72FBC}" destId="{C65814FC-DEEF-45E3-837D-A33DEF6E88D0}" srcOrd="20" destOrd="0" presId="urn:microsoft.com/office/officeart/2008/layout/AscendingPictureAccentProcess"/>
    <dgm:cxn modelId="{335A3BEF-3DA1-4E93-A055-E0BE73571E17}" type="presParOf" srcId="{09A8BB75-9EE3-4644-896B-AB702BA72FBC}" destId="{DE0CDB5E-1BC3-4EF5-AFEA-11EF7A446EC5}" srcOrd="21" destOrd="0" presId="urn:microsoft.com/office/officeart/2008/layout/AscendingPictureAccentProcess"/>
    <dgm:cxn modelId="{6C93B932-7751-471A-8AC2-465D754D2B0A}" type="presParOf" srcId="{DE0CDB5E-1BC3-4EF5-AFEA-11EF7A446EC5}" destId="{0B468920-7868-4027-AAA3-560B017DDE91}" srcOrd="0" destOrd="0" presId="urn:microsoft.com/office/officeart/2008/layout/AscendingPictureAccentProcess"/>
    <dgm:cxn modelId="{CB3097B5-B99C-4F68-9A31-AB14DAC63867}" type="presParOf" srcId="{09A8BB75-9EE3-4644-896B-AB702BA72FBC}" destId="{B2632C99-F029-4E8A-B3F0-71239E9994D3}" srcOrd="22" destOrd="0" presId="urn:microsoft.com/office/officeart/2008/layout/AscendingPictureAccentProcess"/>
    <dgm:cxn modelId="{AA9ED1C2-FE30-4753-98B1-588B7C54344F}" type="presParOf" srcId="{09A8BB75-9EE3-4644-896B-AB702BA72FBC}" destId="{2248B77F-C2DC-4A13-920F-6D79E27871F9}" srcOrd="23" destOrd="0" presId="urn:microsoft.com/office/officeart/2008/layout/AscendingPictureAccentProcess"/>
    <dgm:cxn modelId="{7E1FFF95-A175-45D8-B924-DE9C1B7656A7}" type="presParOf" srcId="{09A8BB75-9EE3-4644-896B-AB702BA72FBC}" destId="{6E2876A4-B10E-4405-8D9D-EBA61587E623}" srcOrd="24" destOrd="0" presId="urn:microsoft.com/office/officeart/2008/layout/AscendingPictureAccentProcess"/>
    <dgm:cxn modelId="{DEA62648-C58D-4E29-B2D2-B23B36277A33}" type="presParOf" srcId="{6E2876A4-B10E-4405-8D9D-EBA61587E623}" destId="{927F2717-5FA3-4C22-B9DA-E67D5BA502CA}" srcOrd="0" destOrd="0" presId="urn:microsoft.com/office/officeart/2008/layout/AscendingPictureAccentProcess"/>
    <dgm:cxn modelId="{59BA5189-60B8-4F51-A3AB-9366E20C37B7}" type="presParOf" srcId="{09A8BB75-9EE3-4644-896B-AB702BA72FBC}" destId="{A28EC647-DEC9-4443-B82E-0B8F81E128BC}" srcOrd="25" destOrd="0" presId="urn:microsoft.com/office/officeart/2008/layout/AscendingPictureAccentProcess"/>
    <dgm:cxn modelId="{0A7B478F-6262-4B19-9B13-C1963D55B994}" type="presParOf" srcId="{09A8BB75-9EE3-4644-896B-AB702BA72FBC}" destId="{5F53F7A5-96F2-4D25-9DFC-A52B43B08D1A}" srcOrd="26" destOrd="0" presId="urn:microsoft.com/office/officeart/2008/layout/AscendingPictureAccentProcess"/>
    <dgm:cxn modelId="{D38546CC-DB4C-464E-B592-4BD14B0BD2B0}" type="presParOf" srcId="{09A8BB75-9EE3-4644-896B-AB702BA72FBC}" destId="{56E3A856-2685-4273-96EA-C1B506394FAF}" srcOrd="27" destOrd="0" presId="urn:microsoft.com/office/officeart/2008/layout/AscendingPictureAccentProcess"/>
    <dgm:cxn modelId="{DF901F72-A0F6-4D73-A0FD-E5CD37658CEC}" type="presParOf" srcId="{56E3A856-2685-4273-96EA-C1B506394FAF}" destId="{D8544643-DC54-4DC8-A892-D740ECAA97F2}" srcOrd="0" destOrd="0" presId="urn:microsoft.com/office/officeart/2008/layout/AscendingPictureAccentProcess"/>
    <dgm:cxn modelId="{7CA67365-6851-4380-9E65-A4EC1CD1FD0A}" type="presParOf" srcId="{09A8BB75-9EE3-4644-896B-AB702BA72FBC}" destId="{3591BDBE-6B4C-4A5E-A204-0E31912BF471}" srcOrd="28" destOrd="0" presId="urn:microsoft.com/office/officeart/2008/layout/AscendingPictureAccentProcess"/>
    <dgm:cxn modelId="{B4449018-9989-4BEB-8F3F-39EF1CF070D4}" type="presParOf" srcId="{09A8BB75-9EE3-4644-896B-AB702BA72FBC}" destId="{C52B63F9-F3E3-4A5B-9C60-B58D54C9F739}" srcOrd="29" destOrd="0" presId="urn:microsoft.com/office/officeart/2008/layout/AscendingPictureAccentProcess"/>
    <dgm:cxn modelId="{1A28867A-D6AD-487A-BD85-DD04DC41C8A5}" type="presParOf" srcId="{09A8BB75-9EE3-4644-896B-AB702BA72FBC}" destId="{0E08388A-77B8-44AD-AF8E-280868994372}" srcOrd="30" destOrd="0" presId="urn:microsoft.com/office/officeart/2008/layout/AscendingPictureAccentProcess"/>
    <dgm:cxn modelId="{9C62B04A-8F1D-4D86-8820-65CF53BE7B67}" type="presParOf" srcId="{0E08388A-77B8-44AD-AF8E-280868994372}" destId="{1F4A611C-8C65-45AB-A9D5-CCCD45B43402}" srcOrd="0" destOrd="0" presId="urn:microsoft.com/office/officeart/2008/layout/AscendingPictureAccentProcess"/>
    <dgm:cxn modelId="{8AE495D9-1852-4454-9CC8-4A135C8C96AA}" type="presParOf" srcId="{09A8BB75-9EE3-4644-896B-AB702BA72FBC}" destId="{35135264-1ED7-4A16-A483-1F6D3276205D}" srcOrd="31" destOrd="0" presId="urn:microsoft.com/office/officeart/2008/layout/AscendingPictureAccentProcess"/>
    <dgm:cxn modelId="{63EE744F-0BCF-4535-9014-6EAA70CAACA8}" type="presParOf" srcId="{09A8BB75-9EE3-4644-896B-AB702BA72FBC}" destId="{0243D809-03FC-43B0-B967-5A0A5E40E691}" srcOrd="32" destOrd="0" presId="urn:microsoft.com/office/officeart/2008/layout/AscendingPictureAccentProcess"/>
    <dgm:cxn modelId="{BE094D4F-D603-4CB9-BD45-70F1784BA43D}" type="presParOf" srcId="{0243D809-03FC-43B0-B967-5A0A5E40E691}" destId="{C89C57F0-5B29-48DB-8248-3A715EDDF932}"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FE025-1028-4E9D-A5C7-8C85FD7EBB24}">
      <dsp:nvSpPr>
        <dsp:cNvPr id="0" name=""/>
        <dsp:cNvSpPr/>
      </dsp:nvSpPr>
      <dsp:spPr>
        <a:xfrm>
          <a:off x="4439894" y="5140315"/>
          <a:ext cx="84700" cy="84700"/>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140C0F9-83FF-4EF0-BE7E-5E0B703C1430}">
      <dsp:nvSpPr>
        <dsp:cNvPr id="0" name=""/>
        <dsp:cNvSpPr/>
      </dsp:nvSpPr>
      <dsp:spPr>
        <a:xfrm>
          <a:off x="4259200" y="5217949"/>
          <a:ext cx="84700" cy="84700"/>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D424BB8-C367-4FAF-96CE-8FB436CC8859}">
      <dsp:nvSpPr>
        <dsp:cNvPr id="0" name=""/>
        <dsp:cNvSpPr/>
      </dsp:nvSpPr>
      <dsp:spPr>
        <a:xfrm>
          <a:off x="4074472" y="5284060"/>
          <a:ext cx="84700" cy="84700"/>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520468F-17D7-4D79-ACD2-DB80F662AFC9}">
      <dsp:nvSpPr>
        <dsp:cNvPr id="0" name=""/>
        <dsp:cNvSpPr/>
      </dsp:nvSpPr>
      <dsp:spPr>
        <a:xfrm>
          <a:off x="3887324" y="5338040"/>
          <a:ext cx="84700" cy="84700"/>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BD57B1-EA25-476A-9EBB-D75AFDB9EE4B}">
      <dsp:nvSpPr>
        <dsp:cNvPr id="0" name=""/>
        <dsp:cNvSpPr/>
      </dsp:nvSpPr>
      <dsp:spPr>
        <a:xfrm>
          <a:off x="3697756" y="5379890"/>
          <a:ext cx="84700" cy="84700"/>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850126D-55CE-4BBF-94B3-CB30042AB46C}">
      <dsp:nvSpPr>
        <dsp:cNvPr id="0" name=""/>
        <dsp:cNvSpPr/>
      </dsp:nvSpPr>
      <dsp:spPr>
        <a:xfrm>
          <a:off x="5468402" y="4413096"/>
          <a:ext cx="84700" cy="84700"/>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DED8EA6-31B9-4800-A78D-D85EA785333B}">
      <dsp:nvSpPr>
        <dsp:cNvPr id="0" name=""/>
        <dsp:cNvSpPr/>
      </dsp:nvSpPr>
      <dsp:spPr>
        <a:xfrm>
          <a:off x="5316747" y="4557448"/>
          <a:ext cx="84700" cy="84700"/>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724C27-535B-4F65-BD9A-35CE05BEC51A}">
      <dsp:nvSpPr>
        <dsp:cNvPr id="0" name=""/>
        <dsp:cNvSpPr/>
      </dsp:nvSpPr>
      <dsp:spPr>
        <a:xfrm>
          <a:off x="6124226" y="3556083"/>
          <a:ext cx="84700" cy="84700"/>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2CA4261-6838-4683-B8EA-C9A4060CFBFD}">
      <dsp:nvSpPr>
        <dsp:cNvPr id="0" name=""/>
        <dsp:cNvSpPr/>
      </dsp:nvSpPr>
      <dsp:spPr>
        <a:xfrm>
          <a:off x="6568703" y="2542587"/>
          <a:ext cx="84700" cy="84700"/>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7CF473B-BE81-453D-A1E2-B017D01EE172}">
      <dsp:nvSpPr>
        <dsp:cNvPr id="0" name=""/>
        <dsp:cNvSpPr/>
      </dsp:nvSpPr>
      <dsp:spPr>
        <a:xfrm>
          <a:off x="6780051" y="1487241"/>
          <a:ext cx="84700" cy="84700"/>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88BA98F-AA1B-44D9-B19C-056C392983CA}">
      <dsp:nvSpPr>
        <dsp:cNvPr id="0" name=""/>
        <dsp:cNvSpPr/>
      </dsp:nvSpPr>
      <dsp:spPr>
        <a:xfrm>
          <a:off x="6596130" y="232956"/>
          <a:ext cx="84700" cy="84700"/>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2D7A56B-2DCB-47FA-A73E-7E13F942A789}">
      <dsp:nvSpPr>
        <dsp:cNvPr id="0" name=""/>
        <dsp:cNvSpPr/>
      </dsp:nvSpPr>
      <dsp:spPr>
        <a:xfrm>
          <a:off x="6721971" y="131668"/>
          <a:ext cx="84700" cy="84700"/>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D0C3D67-325F-4D94-8D27-FA6F7FE786FB}">
      <dsp:nvSpPr>
        <dsp:cNvPr id="0" name=""/>
        <dsp:cNvSpPr/>
      </dsp:nvSpPr>
      <dsp:spPr>
        <a:xfrm>
          <a:off x="6847812" y="30379"/>
          <a:ext cx="84700" cy="84700"/>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7B9D8C-4876-4E8E-85DC-CAA6700C3AB8}">
      <dsp:nvSpPr>
        <dsp:cNvPr id="0" name=""/>
        <dsp:cNvSpPr/>
      </dsp:nvSpPr>
      <dsp:spPr>
        <a:xfrm>
          <a:off x="6974459" y="131668"/>
          <a:ext cx="84700" cy="84700"/>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B0EE538-A88F-44B4-94C5-D8A9EBF4BBB6}">
      <dsp:nvSpPr>
        <dsp:cNvPr id="0" name=""/>
        <dsp:cNvSpPr/>
      </dsp:nvSpPr>
      <dsp:spPr>
        <a:xfrm>
          <a:off x="7100300" y="232956"/>
          <a:ext cx="84700" cy="84700"/>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BD543C5-08AA-4431-A781-1C27B5CF4090}">
      <dsp:nvSpPr>
        <dsp:cNvPr id="0" name=""/>
        <dsp:cNvSpPr/>
      </dsp:nvSpPr>
      <dsp:spPr>
        <a:xfrm>
          <a:off x="6847812" y="243874"/>
          <a:ext cx="84700" cy="84700"/>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3146477-668E-44FC-A74A-1DC34BCDDA54}">
      <dsp:nvSpPr>
        <dsp:cNvPr id="0" name=""/>
        <dsp:cNvSpPr/>
      </dsp:nvSpPr>
      <dsp:spPr>
        <a:xfrm>
          <a:off x="6847812" y="457369"/>
          <a:ext cx="84700" cy="84700"/>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FF75BD1-15C2-4A17-832E-2C2CD8932670}">
      <dsp:nvSpPr>
        <dsp:cNvPr id="0" name=""/>
        <dsp:cNvSpPr/>
      </dsp:nvSpPr>
      <dsp:spPr>
        <a:xfrm>
          <a:off x="3258523" y="5542938"/>
          <a:ext cx="1835179" cy="491888"/>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8446" tIns="45720" rIns="45720" bIns="45720" numCol="1" spcCol="1270" anchor="ctr" anchorCtr="0">
          <a:noAutofit/>
        </a:bodyPr>
        <a:lstStyle/>
        <a:p>
          <a:pPr lvl="0" algn="l" defTabSz="533400">
            <a:lnSpc>
              <a:spcPct val="90000"/>
            </a:lnSpc>
            <a:spcBef>
              <a:spcPct val="0"/>
            </a:spcBef>
            <a:spcAft>
              <a:spcPct val="35000"/>
            </a:spcAft>
          </a:pPr>
          <a:r>
            <a:rPr lang="es-CO" sz="1200" b="1" kern="1200" dirty="0" smtClean="0"/>
            <a:t>Caracterización estudiantil</a:t>
          </a:r>
          <a:endParaRPr lang="es-CO" sz="1200" b="1" kern="1200" dirty="0"/>
        </a:p>
      </dsp:txBody>
      <dsp:txXfrm>
        <a:off x="3282535" y="5566950"/>
        <a:ext cx="1787155" cy="443864"/>
      </dsp:txXfrm>
    </dsp:sp>
    <dsp:sp modelId="{5E6B6AA7-7BE4-4B55-8331-7BFDB6F9F349}">
      <dsp:nvSpPr>
        <dsp:cNvPr id="0" name=""/>
        <dsp:cNvSpPr/>
      </dsp:nvSpPr>
      <dsp:spPr>
        <a:xfrm>
          <a:off x="2749916" y="5050140"/>
          <a:ext cx="851039" cy="850948"/>
        </a:xfrm>
        <a:prstGeom prst="ellipse">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ECE040C-0A75-41C4-B1C7-12F67C522611}">
      <dsp:nvSpPr>
        <dsp:cNvPr id="0" name=""/>
        <dsp:cNvSpPr/>
      </dsp:nvSpPr>
      <dsp:spPr>
        <a:xfrm>
          <a:off x="5018682" y="4957646"/>
          <a:ext cx="1835179" cy="491888"/>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8446" tIns="53340" rIns="53340" bIns="53340" numCol="1" spcCol="1270" anchor="ctr" anchorCtr="0">
          <a:noAutofit/>
        </a:bodyPr>
        <a:lstStyle/>
        <a:p>
          <a:pPr lvl="0" algn="l" defTabSz="622300">
            <a:lnSpc>
              <a:spcPct val="90000"/>
            </a:lnSpc>
            <a:spcBef>
              <a:spcPct val="0"/>
            </a:spcBef>
            <a:spcAft>
              <a:spcPct val="35000"/>
            </a:spcAft>
          </a:pPr>
          <a:r>
            <a:rPr lang="es-CO" sz="1400" b="1" kern="1200" dirty="0" smtClean="0">
              <a:solidFill>
                <a:srgbClr val="00B050"/>
              </a:solidFill>
            </a:rPr>
            <a:t>Adaptación a IES</a:t>
          </a:r>
          <a:endParaRPr lang="es-CO" sz="1200" b="1" kern="1200" dirty="0">
            <a:solidFill>
              <a:srgbClr val="00B050"/>
            </a:solidFill>
          </a:endParaRPr>
        </a:p>
      </dsp:txBody>
      <dsp:txXfrm>
        <a:off x="5042694" y="4981658"/>
        <a:ext cx="1787155" cy="443864"/>
      </dsp:txXfrm>
    </dsp:sp>
    <dsp:sp modelId="{C65814FC-DEEF-45E3-837D-A33DEF6E88D0}">
      <dsp:nvSpPr>
        <dsp:cNvPr id="0" name=""/>
        <dsp:cNvSpPr/>
      </dsp:nvSpPr>
      <dsp:spPr>
        <a:xfrm>
          <a:off x="6853862" y="4957646"/>
          <a:ext cx="2784633" cy="491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30480" bIns="30480" numCol="1" spcCol="1270" anchor="t" anchorCtr="0">
          <a:noAutofit/>
        </a:bodyPr>
        <a:lstStyle/>
        <a:p>
          <a:pPr marL="114300" lvl="1" indent="-114300" algn="l" defTabSz="533400">
            <a:lnSpc>
              <a:spcPct val="90000"/>
            </a:lnSpc>
            <a:spcBef>
              <a:spcPct val="0"/>
            </a:spcBef>
            <a:spcAft>
              <a:spcPct val="15000"/>
            </a:spcAft>
            <a:buChar char="••"/>
          </a:pPr>
          <a:r>
            <a:rPr lang="es-CO" sz="1200" kern="1200" dirty="0" smtClean="0"/>
            <a:t>Inducción a la vida universitaria</a:t>
          </a:r>
          <a:endParaRPr lang="es-CO" sz="1200" kern="1200" dirty="0"/>
        </a:p>
        <a:p>
          <a:pPr marL="114300" lvl="1" indent="-114300" algn="l" defTabSz="533400">
            <a:lnSpc>
              <a:spcPct val="90000"/>
            </a:lnSpc>
            <a:spcBef>
              <a:spcPct val="0"/>
            </a:spcBef>
            <a:spcAft>
              <a:spcPct val="15000"/>
            </a:spcAft>
            <a:buChar char="••"/>
          </a:pPr>
          <a:r>
            <a:rPr lang="es-CO" sz="1200" kern="1200" dirty="0" err="1" smtClean="0"/>
            <a:t>Nivelatorios</a:t>
          </a:r>
          <a:r>
            <a:rPr lang="es-CO" sz="1200" kern="1200" dirty="0" smtClean="0"/>
            <a:t> (</a:t>
          </a:r>
          <a:r>
            <a:rPr lang="es-CO" sz="1200" kern="1200" dirty="0" err="1" smtClean="0"/>
            <a:t>Math</a:t>
          </a:r>
          <a:r>
            <a:rPr lang="es-CO" sz="1200" kern="1200" dirty="0" smtClean="0"/>
            <a:t>, Lectura, Inglés)</a:t>
          </a:r>
          <a:endParaRPr lang="es-CO" sz="1200" kern="1200" dirty="0"/>
        </a:p>
        <a:p>
          <a:pPr marL="114300" lvl="1" indent="-114300" algn="l" defTabSz="533400">
            <a:lnSpc>
              <a:spcPct val="90000"/>
            </a:lnSpc>
            <a:spcBef>
              <a:spcPct val="0"/>
            </a:spcBef>
            <a:spcAft>
              <a:spcPct val="15000"/>
            </a:spcAft>
            <a:buChar char="••"/>
          </a:pPr>
          <a:r>
            <a:rPr lang="es-CO" sz="1200" kern="1200" dirty="0" smtClean="0"/>
            <a:t>Promoción y Prevención Salud</a:t>
          </a:r>
          <a:endParaRPr lang="es-CO" sz="1200" kern="1200" dirty="0"/>
        </a:p>
        <a:p>
          <a:pPr marL="114300" lvl="1" indent="-114300" algn="l" defTabSz="533400">
            <a:lnSpc>
              <a:spcPct val="90000"/>
            </a:lnSpc>
            <a:spcBef>
              <a:spcPct val="0"/>
            </a:spcBef>
            <a:spcAft>
              <a:spcPct val="15000"/>
            </a:spcAft>
            <a:buChar char="••"/>
          </a:pPr>
          <a:r>
            <a:rPr lang="es-CO" sz="1200" kern="1200" dirty="0" smtClean="0"/>
            <a:t>Cultura y deporte</a:t>
          </a:r>
          <a:endParaRPr lang="es-CO" sz="1200" kern="1200" dirty="0"/>
        </a:p>
        <a:p>
          <a:pPr marL="114300" lvl="1" indent="-114300" algn="l" defTabSz="533400">
            <a:lnSpc>
              <a:spcPct val="90000"/>
            </a:lnSpc>
            <a:spcBef>
              <a:spcPct val="0"/>
            </a:spcBef>
            <a:spcAft>
              <a:spcPct val="15000"/>
            </a:spcAft>
            <a:buChar char="••"/>
          </a:pPr>
          <a:endParaRPr lang="es-CO" sz="1200" kern="1200" dirty="0"/>
        </a:p>
      </dsp:txBody>
      <dsp:txXfrm>
        <a:off x="6853862" y="4957646"/>
        <a:ext cx="2784633" cy="491888"/>
      </dsp:txXfrm>
    </dsp:sp>
    <dsp:sp modelId="{0B468920-7868-4027-AAA3-560B017DDE91}">
      <dsp:nvSpPr>
        <dsp:cNvPr id="0" name=""/>
        <dsp:cNvSpPr/>
      </dsp:nvSpPr>
      <dsp:spPr>
        <a:xfrm>
          <a:off x="4509268" y="4464848"/>
          <a:ext cx="851039" cy="850948"/>
        </a:xfrm>
        <a:prstGeom prst="ellipse">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2632C99-F029-4E8A-B3F0-71239E9994D3}">
      <dsp:nvSpPr>
        <dsp:cNvPr id="0" name=""/>
        <dsp:cNvSpPr/>
      </dsp:nvSpPr>
      <dsp:spPr>
        <a:xfrm>
          <a:off x="5886661" y="4081224"/>
          <a:ext cx="1835179" cy="491888"/>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8446" tIns="53340" rIns="53340" bIns="53340" numCol="1" spcCol="1270" anchor="ctr" anchorCtr="0">
          <a:noAutofit/>
        </a:bodyPr>
        <a:lstStyle/>
        <a:p>
          <a:pPr lvl="0" algn="l" defTabSz="622300">
            <a:lnSpc>
              <a:spcPct val="90000"/>
            </a:lnSpc>
            <a:spcBef>
              <a:spcPct val="0"/>
            </a:spcBef>
            <a:spcAft>
              <a:spcPct val="35000"/>
            </a:spcAft>
          </a:pPr>
          <a:r>
            <a:rPr lang="es-CO" sz="1400" b="1" kern="1200" dirty="0" smtClean="0"/>
            <a:t>Éxito Académico</a:t>
          </a:r>
          <a:endParaRPr lang="es-CO" sz="1400" b="1" kern="1200" dirty="0"/>
        </a:p>
      </dsp:txBody>
      <dsp:txXfrm>
        <a:off x="5910673" y="4105236"/>
        <a:ext cx="1787155" cy="443864"/>
      </dsp:txXfrm>
    </dsp:sp>
    <dsp:sp modelId="{2248B77F-C2DC-4A13-920F-6D79E27871F9}">
      <dsp:nvSpPr>
        <dsp:cNvPr id="0" name=""/>
        <dsp:cNvSpPr/>
      </dsp:nvSpPr>
      <dsp:spPr>
        <a:xfrm>
          <a:off x="7682463" y="3972029"/>
          <a:ext cx="2513978" cy="491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27940" bIns="27940" numCol="1" spcCol="1270" anchor="t" anchorCtr="0">
          <a:noAutofit/>
        </a:bodyPr>
        <a:lstStyle/>
        <a:p>
          <a:pPr marL="57150" lvl="1" indent="-57150" algn="l" defTabSz="466725">
            <a:lnSpc>
              <a:spcPct val="90000"/>
            </a:lnSpc>
            <a:spcBef>
              <a:spcPct val="0"/>
            </a:spcBef>
            <a:spcAft>
              <a:spcPct val="15000"/>
            </a:spcAft>
            <a:buChar char="••"/>
          </a:pPr>
          <a:r>
            <a:rPr lang="es-CO" sz="1050" kern="1200" dirty="0" smtClean="0"/>
            <a:t>Seguimiento y acompañamiento</a:t>
          </a:r>
          <a:endParaRPr lang="es-CO" sz="1050" kern="1200" dirty="0"/>
        </a:p>
        <a:p>
          <a:pPr marL="57150" lvl="1" indent="-57150" algn="l" defTabSz="466725">
            <a:lnSpc>
              <a:spcPct val="90000"/>
            </a:lnSpc>
            <a:spcBef>
              <a:spcPct val="0"/>
            </a:spcBef>
            <a:spcAft>
              <a:spcPct val="15000"/>
            </a:spcAft>
            <a:buChar char="••"/>
          </a:pPr>
          <a:r>
            <a:rPr lang="es-CO" sz="1050" kern="1200" dirty="0" smtClean="0"/>
            <a:t>Monitoria: Grupos de estudio</a:t>
          </a:r>
          <a:endParaRPr lang="es-CO" sz="1050" kern="1200" dirty="0"/>
        </a:p>
        <a:p>
          <a:pPr marL="57150" lvl="1" indent="-57150" algn="l" defTabSz="466725">
            <a:lnSpc>
              <a:spcPct val="90000"/>
            </a:lnSpc>
            <a:spcBef>
              <a:spcPct val="0"/>
            </a:spcBef>
            <a:spcAft>
              <a:spcPct val="15000"/>
            </a:spcAft>
            <a:buChar char="••"/>
          </a:pPr>
          <a:r>
            <a:rPr lang="es-CO" sz="1050" kern="1200" dirty="0" smtClean="0"/>
            <a:t>Asesorías Académicas</a:t>
          </a:r>
          <a:endParaRPr lang="es-CO" sz="1050" kern="1200" dirty="0"/>
        </a:p>
        <a:p>
          <a:pPr marL="57150" lvl="1" indent="-57150" algn="l" defTabSz="466725">
            <a:lnSpc>
              <a:spcPct val="90000"/>
            </a:lnSpc>
            <a:spcBef>
              <a:spcPct val="0"/>
            </a:spcBef>
            <a:spcAft>
              <a:spcPct val="15000"/>
            </a:spcAft>
            <a:buChar char="••"/>
          </a:pPr>
          <a:r>
            <a:rPr lang="es-CO" sz="1050" kern="1200" dirty="0" smtClean="0"/>
            <a:t>Tutorías (Apoyo en la carrera)</a:t>
          </a:r>
          <a:endParaRPr lang="es-CO" sz="1050" kern="1200" dirty="0"/>
        </a:p>
        <a:p>
          <a:pPr marL="57150" lvl="1" indent="-57150" algn="l" defTabSz="466725">
            <a:lnSpc>
              <a:spcPct val="90000"/>
            </a:lnSpc>
            <a:spcBef>
              <a:spcPct val="0"/>
            </a:spcBef>
            <a:spcAft>
              <a:spcPct val="15000"/>
            </a:spcAft>
            <a:buChar char="••"/>
          </a:pPr>
          <a:r>
            <a:rPr lang="es-CO" sz="1050" kern="1200" dirty="0" smtClean="0"/>
            <a:t>Diplomado Saber Pro</a:t>
          </a:r>
          <a:endParaRPr lang="es-CO" sz="1050" kern="1200" dirty="0"/>
        </a:p>
      </dsp:txBody>
      <dsp:txXfrm>
        <a:off x="7682463" y="3972029"/>
        <a:ext cx="2513978" cy="491888"/>
      </dsp:txXfrm>
    </dsp:sp>
    <dsp:sp modelId="{927F2717-5FA3-4C22-B9DA-E67D5BA502CA}">
      <dsp:nvSpPr>
        <dsp:cNvPr id="0" name=""/>
        <dsp:cNvSpPr/>
      </dsp:nvSpPr>
      <dsp:spPr>
        <a:xfrm>
          <a:off x="5377248" y="3588426"/>
          <a:ext cx="851039" cy="850948"/>
        </a:xfrm>
        <a:prstGeom prst="ellipse">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28EC647-DEC9-4443-B82E-0B8F81E128BC}">
      <dsp:nvSpPr>
        <dsp:cNvPr id="0" name=""/>
        <dsp:cNvSpPr/>
      </dsp:nvSpPr>
      <dsp:spPr>
        <a:xfrm>
          <a:off x="6410192" y="3121708"/>
          <a:ext cx="1835179" cy="491888"/>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8446" tIns="53340" rIns="53340" bIns="53340" numCol="1" spcCol="1270" anchor="ctr" anchorCtr="0">
          <a:noAutofit/>
        </a:bodyPr>
        <a:lstStyle/>
        <a:p>
          <a:pPr lvl="0" algn="l" defTabSz="622300">
            <a:lnSpc>
              <a:spcPct val="90000"/>
            </a:lnSpc>
            <a:spcBef>
              <a:spcPct val="0"/>
            </a:spcBef>
            <a:spcAft>
              <a:spcPct val="35000"/>
            </a:spcAft>
          </a:pPr>
          <a:r>
            <a:rPr lang="es-CO" sz="1400" b="1" kern="1200" dirty="0" smtClean="0"/>
            <a:t>Consejerías</a:t>
          </a:r>
          <a:endParaRPr lang="es-CO" sz="1400" b="1" kern="1200" dirty="0"/>
        </a:p>
      </dsp:txBody>
      <dsp:txXfrm>
        <a:off x="6434204" y="3145720"/>
        <a:ext cx="1787155" cy="443864"/>
      </dsp:txXfrm>
    </dsp:sp>
    <dsp:sp modelId="{5F53F7A5-96F2-4D25-9DFC-A52B43B08D1A}">
      <dsp:nvSpPr>
        <dsp:cNvPr id="0" name=""/>
        <dsp:cNvSpPr/>
      </dsp:nvSpPr>
      <dsp:spPr>
        <a:xfrm>
          <a:off x="8245371" y="2998879"/>
          <a:ext cx="1393123" cy="491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30480" bIns="30480" numCol="1" spcCol="1270" anchor="t" anchorCtr="0">
          <a:noAutofit/>
        </a:bodyPr>
        <a:lstStyle/>
        <a:p>
          <a:pPr marL="114300" lvl="1" indent="-114300" algn="l" defTabSz="533400">
            <a:lnSpc>
              <a:spcPct val="90000"/>
            </a:lnSpc>
            <a:spcBef>
              <a:spcPct val="0"/>
            </a:spcBef>
            <a:spcAft>
              <a:spcPct val="15000"/>
            </a:spcAft>
            <a:buChar char="••"/>
          </a:pPr>
          <a:r>
            <a:rPr lang="es-CO" sz="1200" kern="1200" dirty="0" smtClean="0"/>
            <a:t>Académicas</a:t>
          </a:r>
          <a:endParaRPr lang="es-CO" sz="1200" kern="1200" dirty="0"/>
        </a:p>
        <a:p>
          <a:pPr marL="114300" lvl="1" indent="-114300" algn="l" defTabSz="533400">
            <a:lnSpc>
              <a:spcPct val="90000"/>
            </a:lnSpc>
            <a:spcBef>
              <a:spcPct val="0"/>
            </a:spcBef>
            <a:spcAft>
              <a:spcPct val="15000"/>
            </a:spcAft>
            <a:buChar char="••"/>
          </a:pPr>
          <a:r>
            <a:rPr lang="es-CO" sz="1200" kern="1200" dirty="0" smtClean="0"/>
            <a:t>Psicológicas</a:t>
          </a:r>
          <a:endParaRPr lang="es-CO" sz="1200" kern="1200" dirty="0"/>
        </a:p>
        <a:p>
          <a:pPr marL="114300" lvl="1" indent="-114300" algn="l" defTabSz="533400">
            <a:lnSpc>
              <a:spcPct val="90000"/>
            </a:lnSpc>
            <a:spcBef>
              <a:spcPct val="0"/>
            </a:spcBef>
            <a:spcAft>
              <a:spcPct val="15000"/>
            </a:spcAft>
            <a:buChar char="••"/>
          </a:pPr>
          <a:r>
            <a:rPr lang="es-CO" sz="1200" kern="1200" dirty="0" smtClean="0"/>
            <a:t>Financiera</a:t>
          </a:r>
          <a:endParaRPr lang="es-CO" sz="1200" kern="1200" dirty="0"/>
        </a:p>
        <a:p>
          <a:pPr marL="114300" lvl="1" indent="-114300" algn="l" defTabSz="533400">
            <a:lnSpc>
              <a:spcPct val="90000"/>
            </a:lnSpc>
            <a:spcBef>
              <a:spcPct val="0"/>
            </a:spcBef>
            <a:spcAft>
              <a:spcPct val="15000"/>
            </a:spcAft>
            <a:buChar char="••"/>
          </a:pPr>
          <a:r>
            <a:rPr lang="es-CO" sz="1200" kern="1200" dirty="0" smtClean="0"/>
            <a:t>Coaching</a:t>
          </a:r>
          <a:endParaRPr lang="es-CO" sz="1200" kern="1200" dirty="0"/>
        </a:p>
      </dsp:txBody>
      <dsp:txXfrm>
        <a:off x="8245371" y="2998879"/>
        <a:ext cx="1393123" cy="491888"/>
      </dsp:txXfrm>
    </dsp:sp>
    <dsp:sp modelId="{D8544643-DC54-4DC8-A892-D740ECAA97F2}">
      <dsp:nvSpPr>
        <dsp:cNvPr id="0" name=""/>
        <dsp:cNvSpPr/>
      </dsp:nvSpPr>
      <dsp:spPr>
        <a:xfrm>
          <a:off x="5900778" y="2628910"/>
          <a:ext cx="851039" cy="850948"/>
        </a:xfrm>
        <a:prstGeom prst="ellipse">
          <a:avLst/>
        </a:prstGeom>
        <a:blipFill rotWithShape="1">
          <a:blip xmlns:r="http://schemas.openxmlformats.org/officeDocument/2006/relationships" r:embed="rId4"/>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591BDBE-6B4C-4A5E-A204-0E31912BF471}">
      <dsp:nvSpPr>
        <dsp:cNvPr id="0" name=""/>
        <dsp:cNvSpPr/>
      </dsp:nvSpPr>
      <dsp:spPr>
        <a:xfrm>
          <a:off x="6747381" y="2088197"/>
          <a:ext cx="1835179" cy="491888"/>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8446" tIns="53340" rIns="53340" bIns="53340" numCol="1" spcCol="1270" anchor="ctr" anchorCtr="0">
          <a:noAutofit/>
        </a:bodyPr>
        <a:lstStyle/>
        <a:p>
          <a:pPr lvl="0" algn="l" defTabSz="622300">
            <a:lnSpc>
              <a:spcPct val="90000"/>
            </a:lnSpc>
            <a:spcBef>
              <a:spcPct val="0"/>
            </a:spcBef>
            <a:spcAft>
              <a:spcPct val="35000"/>
            </a:spcAft>
          </a:pPr>
          <a:r>
            <a:rPr lang="es-CO" sz="1400" b="1" kern="1200" dirty="0" smtClean="0"/>
            <a:t>Orientación Socio Ocupacional</a:t>
          </a:r>
          <a:endParaRPr lang="es-CO" sz="1400" b="1" kern="1200" dirty="0"/>
        </a:p>
      </dsp:txBody>
      <dsp:txXfrm>
        <a:off x="6771393" y="2112209"/>
        <a:ext cx="1787155" cy="443864"/>
      </dsp:txXfrm>
    </dsp:sp>
    <dsp:sp modelId="{C52B63F9-F3E3-4A5B-9C60-B58D54C9F739}">
      <dsp:nvSpPr>
        <dsp:cNvPr id="0" name=""/>
        <dsp:cNvSpPr/>
      </dsp:nvSpPr>
      <dsp:spPr>
        <a:xfrm>
          <a:off x="8582561" y="2088197"/>
          <a:ext cx="1055934" cy="491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35560" bIns="35560" numCol="1" spcCol="1270" anchor="t" anchorCtr="0">
          <a:noAutofit/>
        </a:bodyPr>
        <a:lstStyle/>
        <a:p>
          <a:pPr marL="114300" lvl="1" indent="-114300" algn="l" defTabSz="622300">
            <a:lnSpc>
              <a:spcPct val="90000"/>
            </a:lnSpc>
            <a:spcBef>
              <a:spcPct val="0"/>
            </a:spcBef>
            <a:spcAft>
              <a:spcPct val="15000"/>
            </a:spcAft>
            <a:buChar char="••"/>
          </a:pPr>
          <a:endParaRPr lang="es-CO" sz="1400" kern="1200" dirty="0"/>
        </a:p>
        <a:p>
          <a:pPr marL="114300" lvl="1" indent="-114300" algn="l" defTabSz="622300">
            <a:lnSpc>
              <a:spcPct val="90000"/>
            </a:lnSpc>
            <a:spcBef>
              <a:spcPct val="0"/>
            </a:spcBef>
            <a:spcAft>
              <a:spcPct val="15000"/>
            </a:spcAft>
            <a:buChar char="••"/>
          </a:pPr>
          <a:endParaRPr lang="es-CO" sz="1400" kern="1200" dirty="0"/>
        </a:p>
      </dsp:txBody>
      <dsp:txXfrm>
        <a:off x="8582561" y="2088197"/>
        <a:ext cx="1055934" cy="491888"/>
      </dsp:txXfrm>
    </dsp:sp>
    <dsp:sp modelId="{1F4A611C-8C65-45AB-A9D5-CCCD45B43402}">
      <dsp:nvSpPr>
        <dsp:cNvPr id="0" name=""/>
        <dsp:cNvSpPr/>
      </dsp:nvSpPr>
      <dsp:spPr>
        <a:xfrm>
          <a:off x="6238774" y="1595399"/>
          <a:ext cx="851039" cy="850948"/>
        </a:xfrm>
        <a:prstGeom prst="ellipse">
          <a:avLst/>
        </a:prstGeom>
        <a:blipFill rotWithShape="1">
          <a:blip xmlns:r="http://schemas.openxmlformats.org/officeDocument/2006/relationships" r:embed="rId5"/>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5135264-1ED7-4A16-A483-1F6D3276205D}">
      <dsp:nvSpPr>
        <dsp:cNvPr id="0" name=""/>
        <dsp:cNvSpPr/>
      </dsp:nvSpPr>
      <dsp:spPr>
        <a:xfrm>
          <a:off x="6931302" y="1071668"/>
          <a:ext cx="1835179" cy="491888"/>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8446" tIns="53340" rIns="53340" bIns="53340" numCol="1" spcCol="1270" anchor="ctr" anchorCtr="0">
          <a:noAutofit/>
        </a:bodyPr>
        <a:lstStyle/>
        <a:p>
          <a:pPr lvl="0" algn="l" defTabSz="622300">
            <a:lnSpc>
              <a:spcPct val="90000"/>
            </a:lnSpc>
            <a:spcBef>
              <a:spcPct val="0"/>
            </a:spcBef>
            <a:spcAft>
              <a:spcPct val="35000"/>
            </a:spcAft>
          </a:pPr>
          <a:r>
            <a:rPr lang="es-CO" sz="1400" b="1" kern="1200" dirty="0" smtClean="0"/>
            <a:t>Escuela del Padre Bolivariano</a:t>
          </a:r>
          <a:endParaRPr lang="es-CO" sz="1400" b="1" kern="1200" dirty="0"/>
        </a:p>
      </dsp:txBody>
      <dsp:txXfrm>
        <a:off x="6955314" y="1095680"/>
        <a:ext cx="1787155" cy="443864"/>
      </dsp:txXfrm>
    </dsp:sp>
    <dsp:sp modelId="{C89C57F0-5B29-48DB-8248-3A715EDDF932}">
      <dsp:nvSpPr>
        <dsp:cNvPr id="0" name=""/>
        <dsp:cNvSpPr/>
      </dsp:nvSpPr>
      <dsp:spPr>
        <a:xfrm>
          <a:off x="6422695" y="578870"/>
          <a:ext cx="851039" cy="850948"/>
        </a:xfrm>
        <a:prstGeom prst="ellipse">
          <a:avLst/>
        </a:prstGeom>
        <a:blipFill rotWithShape="1">
          <a:blip xmlns:r="http://schemas.openxmlformats.org/officeDocument/2006/relationships" r:embed="rId6"/>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1299-E6FF-4547-B4BD-67D4A9A5DF0B}" type="datetimeFigureOut">
              <a:rPr lang="de-DE" smtClean="0"/>
              <a:t>23.10.2018</a:t>
            </a:fld>
            <a:endParaRPr lang="de-D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A85602-3D26-4F50-93BB-6842CEDF4EB2}" type="slidenum">
              <a:rPr lang="de-DE" smtClean="0"/>
              <a:t>‹Nº›</a:t>
            </a:fld>
            <a:endParaRPr lang="de-DE"/>
          </a:p>
        </p:txBody>
      </p:sp>
    </p:spTree>
    <p:extLst>
      <p:ext uri="{BB962C8B-B14F-4D97-AF65-F5344CB8AC3E}">
        <p14:creationId xmlns:p14="http://schemas.microsoft.com/office/powerpoint/2010/main" val="1484395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86" name="Shape 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13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dirty="0" smtClean="0"/>
              <a:t>Entre las estrategias más consolidadas</a:t>
            </a:r>
            <a:r>
              <a:rPr lang="de-DE" baseline="0" dirty="0" smtClean="0"/>
              <a:t> para la atención de la diversidad de la población estudiantil se encuentra el Programa Institucional de Excelencia Académica PIEA, el cual ha sido reconocido por el MEN y CNA como estrategia exitosa para la prevención de la deserción y para el acompañamiento a los estudiantes, orientado a la promoción del desarrollo de las competencias de los estudiantes y a la graduación oportuna. </a:t>
            </a:r>
          </a:p>
          <a:p>
            <a:r>
              <a:rPr lang="de-DE" baseline="0" dirty="0" smtClean="0"/>
              <a:t>Como se observa, el PIEA articula acciones que involucran a estudiantes, padres de familia, profesores y rectores de los colegios de media, profesores de la Universidad y funcionarios de Bienestar Universitario, con el fin de asegurar que se brinden a cada estudiante, según sus competencias y debilidades, todos los servicios de apoyo que requiera en los ámbitos académico, socioemocional y financiero. Con este programa, la Universidad logró disminuir el porcentaje de deserción, el cual se encuentra actualmente en 8.9 %.</a:t>
            </a:r>
          </a:p>
          <a:p>
            <a:endParaRPr lang="de-DE" baseline="0" dirty="0" smtClean="0"/>
          </a:p>
        </p:txBody>
      </p:sp>
      <p:sp>
        <p:nvSpPr>
          <p:cNvPr id="4" name="Marcador de número de diapositiva 3"/>
          <p:cNvSpPr>
            <a:spLocks noGrp="1"/>
          </p:cNvSpPr>
          <p:nvPr>
            <p:ph type="sldNum" sz="quarter" idx="10"/>
          </p:nvPr>
        </p:nvSpPr>
        <p:spPr/>
        <p:txBody>
          <a:bodyPr/>
          <a:lstStyle/>
          <a:p>
            <a:fld id="{C4A85602-3D26-4F50-93BB-6842CEDF4EB2}" type="slidenum">
              <a:rPr lang="de-DE" smtClean="0"/>
              <a:t>10</a:t>
            </a:fld>
            <a:endParaRPr lang="de-DE"/>
          </a:p>
        </p:txBody>
      </p:sp>
    </p:spTree>
    <p:extLst>
      <p:ext uri="{BB962C8B-B14F-4D97-AF65-F5344CB8AC3E}">
        <p14:creationId xmlns:p14="http://schemas.microsoft.com/office/powerpoint/2010/main" val="2483373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CO" dirty="0" smtClean="0"/>
              <a:t>Como había anunciado,</a:t>
            </a:r>
            <a:r>
              <a:rPr lang="es-CO" baseline="0" dirty="0" smtClean="0"/>
              <a:t> fiel a su misión, la Universidad desarrolla con sus estudiantes y profesores, intervención social en sectores comunitarios menos favorecidos, en los que realiza programas entre los que se encuentran: </a:t>
            </a:r>
            <a:endParaRPr dirty="0"/>
          </a:p>
        </p:txBody>
      </p:sp>
      <p:sp>
        <p:nvSpPr>
          <p:cNvPr id="86" name="Shape 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8189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dirty="0" smtClean="0"/>
              <a:t>También</a:t>
            </a:r>
            <a:r>
              <a:rPr lang="de-DE" baseline="0" dirty="0" smtClean="0"/>
              <a:t> ofrece a sus más de 50.000 egresados el servicio de la Bolsa de Empleo, a partir de la alianza con Trabajando.com, en la cual se cuenta actualmente con: </a:t>
            </a:r>
            <a:endParaRPr lang="de-DE" dirty="0"/>
          </a:p>
        </p:txBody>
      </p:sp>
      <p:sp>
        <p:nvSpPr>
          <p:cNvPr id="4" name="Marcador de número de diapositiva 3"/>
          <p:cNvSpPr>
            <a:spLocks noGrp="1"/>
          </p:cNvSpPr>
          <p:nvPr>
            <p:ph type="sldNum" sz="quarter" idx="10"/>
          </p:nvPr>
        </p:nvSpPr>
        <p:spPr/>
        <p:txBody>
          <a:bodyPr/>
          <a:lstStyle/>
          <a:p>
            <a:fld id="{C4A85602-3D26-4F50-93BB-6842CEDF4EB2}" type="slidenum">
              <a:rPr lang="de-DE" smtClean="0"/>
              <a:t>12</a:t>
            </a:fld>
            <a:endParaRPr lang="de-DE"/>
          </a:p>
        </p:txBody>
      </p:sp>
    </p:spTree>
    <p:extLst>
      <p:ext uri="{BB962C8B-B14F-4D97-AF65-F5344CB8AC3E}">
        <p14:creationId xmlns:p14="http://schemas.microsoft.com/office/powerpoint/2010/main" val="2644458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CO" dirty="0" smtClean="0"/>
              <a:t>Somos</a:t>
            </a:r>
            <a:r>
              <a:rPr lang="es-CO" baseline="0" dirty="0" smtClean="0"/>
              <a:t> una Universidad acreditada institucionalmente por su calidad que ofrece actualmente 77 programas académicos en sus sedes de  Barranquilla y Cúcuta para los cerca de 15.000 estudiantes. Alcanza ya más de 50.000 egresados y una planta de 1.000 profesores.  </a:t>
            </a:r>
          </a:p>
        </p:txBody>
      </p:sp>
      <p:sp>
        <p:nvSpPr>
          <p:cNvPr id="122" name="Shape 1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859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dirty="0" smtClean="0"/>
              <a:t>Desde la declaración de su misión fundacional,</a:t>
            </a:r>
            <a:r>
              <a:rPr lang="de-DE" baseline="0" dirty="0" smtClean="0"/>
              <a:t> la Universidad Simón Bolívar ha orientado su trabajo en pro de la inclusión y atención a quienes tradicionalmente han sido excluidos de la educación superior, respondiendo al compromiso con el desarrollo del entorno social, político, cultural y económico. Tal como define en el segundo párrafo de la misión, la Universidad se inspira en el ideario del Libertador Simón Bolívar de una educación con equidad fundamentada en valores. Por ello, desde hace 45 años desarrolla su labor formativa ajustada a principios y valores que se revisan y evalúan periódicamente y que generan la plataforma estratégica que guía el accionar institucional. Los principios de Dignidad Humana y Equidad son, quizás, los que más relación guardan con la perspectiva de Educación Superior Inclusiva, y se articulan con los valores de Calidad y Accesibilidad. El marco de políticas institucionales, en coherencia, con ellos, define las maneras de actuar en la Institución, especialmente en estos aspectos.  De igual modo, el compromiso con la valoración y el cultivo de la identidad, la cultura y el respeto por el ancestro hacen que la Universidad sea una institución de puertas abiertas a estudiantes provenientes en un 92% de estratos socioeconómicos 1, 2 y 3, y en un 40% provenientes de municipios distintos a Barranquilla y Cúcuta. </a:t>
            </a:r>
          </a:p>
          <a:p>
            <a:r>
              <a:rPr lang="de-DE" baseline="0" dirty="0" smtClean="0"/>
              <a:t>Por ejemplo, la decisión de ofrecer educación superior de calidad con muy bajos valores de matrículas, la existencia de procesos de admisión flexibles y abiertos, programas de acompañamiento a los estudiantes para lograr su acceso, permanencia y oportuna graduación, la ubicación geográfica de las sedes en zonas céntricas, las becas y descuentos que otorga y las amplísimas opciones de financiación tanto en Barranquilla como en  Cúcuta, son algunas muestras de la puesta en práctica de esa misión, principios y valores institucionales desde hace 45 años.   </a:t>
            </a:r>
          </a:p>
          <a:p>
            <a:r>
              <a:rPr lang="de-DE" baseline="0" dirty="0" smtClean="0"/>
              <a:t>Pero también lo es la declaración del Horizonte Pedagógico Socio Crítico de la Universidad que plantea el respeto y valoración del otro como sujeto con derechos y deberes, y privilegia la relación horizontal y democrática entre los diferentes actores de la comunidad universitaria. </a:t>
            </a:r>
            <a:endParaRPr lang="de-DE" dirty="0"/>
          </a:p>
        </p:txBody>
      </p:sp>
      <p:sp>
        <p:nvSpPr>
          <p:cNvPr id="4" name="Marcador de número de diapositiva 3"/>
          <p:cNvSpPr>
            <a:spLocks noGrp="1"/>
          </p:cNvSpPr>
          <p:nvPr>
            <p:ph type="sldNum" sz="quarter" idx="10"/>
          </p:nvPr>
        </p:nvSpPr>
        <p:spPr/>
        <p:txBody>
          <a:bodyPr/>
          <a:lstStyle/>
          <a:p>
            <a:fld id="{C4A85602-3D26-4F50-93BB-6842CEDF4EB2}" type="slidenum">
              <a:rPr lang="de-DE" smtClean="0"/>
              <a:t>3</a:t>
            </a:fld>
            <a:endParaRPr lang="de-DE"/>
          </a:p>
        </p:txBody>
      </p:sp>
    </p:spTree>
    <p:extLst>
      <p:ext uri="{BB962C8B-B14F-4D97-AF65-F5344CB8AC3E}">
        <p14:creationId xmlns:p14="http://schemas.microsoft.com/office/powerpoint/2010/main" val="3801062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dirty="0" smtClean="0"/>
              <a:t>En</a:t>
            </a:r>
            <a:r>
              <a:rPr lang="de-DE" baseline="0" dirty="0" smtClean="0"/>
              <a:t> coherencia con lo anterior, promovemos el concepto de educación superior inclusiva reconociendo la importancia de encontrar oportunidades de cambio para los estudiantes, profesores, administrativos y la sociedad en general, a partir de la valoración de los derechos humanos.  </a:t>
            </a:r>
            <a:endParaRPr lang="de-DE" dirty="0"/>
          </a:p>
        </p:txBody>
      </p:sp>
      <p:sp>
        <p:nvSpPr>
          <p:cNvPr id="4" name="Marcador de número de diapositiva 3"/>
          <p:cNvSpPr>
            <a:spLocks noGrp="1"/>
          </p:cNvSpPr>
          <p:nvPr>
            <p:ph type="sldNum" sz="quarter" idx="10"/>
          </p:nvPr>
        </p:nvSpPr>
        <p:spPr/>
        <p:txBody>
          <a:bodyPr/>
          <a:lstStyle/>
          <a:p>
            <a:fld id="{C4A85602-3D26-4F50-93BB-6842CEDF4EB2}" type="slidenum">
              <a:rPr lang="de-DE" smtClean="0"/>
              <a:t>4</a:t>
            </a:fld>
            <a:endParaRPr lang="de-DE"/>
          </a:p>
        </p:txBody>
      </p:sp>
    </p:spTree>
    <p:extLst>
      <p:ext uri="{BB962C8B-B14F-4D97-AF65-F5344CB8AC3E}">
        <p14:creationId xmlns:p14="http://schemas.microsoft.com/office/powerpoint/2010/main" val="2605122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Shape 53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spcBef>
                <a:spcPts val="0"/>
              </a:spcBef>
              <a:spcAft>
                <a:spcPts val="0"/>
              </a:spcAft>
              <a:buNone/>
            </a:pPr>
            <a:r>
              <a:rPr lang="es-CO" baseline="0" dirty="0" smtClean="0"/>
              <a:t>El carácter de Universidad inclusiva existe en la institución desde su creación, y se remarcó aún más a partir del proceso de autoevaluación con miras a la acreditación institucional obtenida en 2016, permitiendo mostrar algunas de las acciones que la institución realiza actualmente para el fomento de la Educación Superior Inclusiva, aportando a la lucha contra la exclusión de los excluidos, identificada por el MEN en el documento “Enfoque e identidades de género para los lineamientos de política de educación superior inclusiva” (MEN, 2017). Algunas de estas acciones son:</a:t>
            </a:r>
          </a:p>
          <a:p>
            <a:pPr marL="0" lvl="0" indent="0">
              <a:spcBef>
                <a:spcPts val="0"/>
              </a:spcBef>
              <a:spcAft>
                <a:spcPts val="0"/>
              </a:spcAft>
              <a:buNone/>
            </a:pPr>
            <a:endParaRPr lang="es-CO" baseline="0" dirty="0" smtClean="0"/>
          </a:p>
          <a:p>
            <a:pPr marL="228600" lvl="0" indent="-228600">
              <a:spcBef>
                <a:spcPts val="0"/>
              </a:spcBef>
              <a:spcAft>
                <a:spcPts val="0"/>
              </a:spcAft>
              <a:buAutoNum type="arabicParenR"/>
            </a:pPr>
            <a:r>
              <a:rPr lang="es-CO" baseline="0" dirty="0" smtClean="0"/>
              <a:t>Reconocimiento de la vulnerabilidad socioeconómica de la población estudiantil.</a:t>
            </a:r>
          </a:p>
          <a:p>
            <a:pPr marL="228600" lvl="0" indent="-228600">
              <a:spcBef>
                <a:spcPts val="0"/>
              </a:spcBef>
              <a:spcAft>
                <a:spcPts val="0"/>
              </a:spcAft>
              <a:buAutoNum type="arabicParenR"/>
            </a:pPr>
            <a:r>
              <a:rPr lang="es-CO" baseline="0" dirty="0" smtClean="0"/>
              <a:t>Existencia de procesos de admisión abiertos y flexibles.</a:t>
            </a:r>
          </a:p>
          <a:p>
            <a:pPr marL="228600" lvl="0" indent="-228600">
              <a:spcBef>
                <a:spcPts val="0"/>
              </a:spcBef>
              <a:spcAft>
                <a:spcPts val="0"/>
              </a:spcAft>
              <a:buAutoNum type="arabicParenR"/>
            </a:pPr>
            <a:r>
              <a:rPr lang="es-CO" baseline="0" dirty="0" smtClean="0"/>
              <a:t>Implementación del Programa Institucional de Excelencia Académica PIEA.</a:t>
            </a:r>
          </a:p>
          <a:p>
            <a:pPr marL="228600" lvl="0" indent="-228600">
              <a:spcBef>
                <a:spcPts val="0"/>
              </a:spcBef>
              <a:spcAft>
                <a:spcPts val="0"/>
              </a:spcAft>
              <a:buAutoNum type="arabicParenR"/>
            </a:pPr>
            <a:r>
              <a:rPr lang="es-CO" baseline="0" dirty="0" smtClean="0"/>
              <a:t>Definición de la Inclusión como uno de los ejes transversales de los currículos a partir de los nuevos lineamientos de gestión curricular aprobados por la Sala General de la USB en 2017. </a:t>
            </a:r>
          </a:p>
          <a:p>
            <a:pPr marL="228600" lvl="0" indent="-228600">
              <a:spcBef>
                <a:spcPts val="0"/>
              </a:spcBef>
              <a:spcAft>
                <a:spcPts val="0"/>
              </a:spcAft>
              <a:buAutoNum type="arabicParenR"/>
            </a:pPr>
            <a:r>
              <a:rPr lang="es-CO" baseline="0" dirty="0" smtClean="0"/>
              <a:t>Caracterización de la población con discapacidad en el Dpto. del Atlántico a través del grupo Muévete Caribe en alianza con Gobernación del Atlántico </a:t>
            </a:r>
          </a:p>
          <a:p>
            <a:pPr marL="228600" lvl="0" indent="-228600">
              <a:spcBef>
                <a:spcPts val="0"/>
              </a:spcBef>
              <a:spcAft>
                <a:spcPts val="0"/>
              </a:spcAft>
              <a:buAutoNum type="arabicParenR"/>
            </a:pPr>
            <a:r>
              <a:rPr lang="es-CO" baseline="0" dirty="0" smtClean="0"/>
              <a:t>Convenio con Universidad Autónoma de Manizales para la oferta de la Maestría en Discapacidad, en la que se han formado 8 profesores de la USB, dos de los cuales realizaron su trabajo de investigación sobre la Educación Superior Inclusiva y es el equipo base para la formulación de la política de educación superior inclusiva en la USB</a:t>
            </a:r>
          </a:p>
          <a:p>
            <a:pPr marL="228600" lvl="0" indent="-228600">
              <a:spcBef>
                <a:spcPts val="0"/>
              </a:spcBef>
              <a:spcAft>
                <a:spcPts val="0"/>
              </a:spcAft>
              <a:buAutoNum type="arabicParenR"/>
            </a:pPr>
            <a:r>
              <a:rPr lang="es-CO" baseline="0" dirty="0" smtClean="0"/>
              <a:t>Trabajos con grupos étnicos desde Bienestar Universitario en la USB</a:t>
            </a:r>
          </a:p>
          <a:p>
            <a:pPr marL="228600" lvl="0" indent="-228600">
              <a:spcBef>
                <a:spcPts val="0"/>
              </a:spcBef>
              <a:spcAft>
                <a:spcPts val="0"/>
              </a:spcAft>
              <a:buAutoNum type="arabicParenR"/>
            </a:pPr>
            <a:r>
              <a:rPr lang="es-CO" baseline="0" dirty="0" smtClean="0"/>
              <a:t>Vinculación institucional a la Red Nacional de Universidades hacia la discapacidad. </a:t>
            </a:r>
          </a:p>
          <a:p>
            <a:pPr marL="228600" lvl="0" indent="-228600">
              <a:spcBef>
                <a:spcPts val="0"/>
              </a:spcBef>
              <a:spcAft>
                <a:spcPts val="0"/>
              </a:spcAft>
              <a:buAutoNum type="arabicParenR"/>
            </a:pPr>
            <a:r>
              <a:rPr lang="es-CO" sz="1200" kern="1200" baseline="0" dirty="0" smtClean="0">
                <a:solidFill>
                  <a:schemeClr val="tx1"/>
                </a:solidFill>
                <a:effectLst/>
                <a:latin typeface="+mn-lt"/>
                <a:ea typeface="+mn-ea"/>
                <a:cs typeface="+mn-cs"/>
              </a:rPr>
              <a:t>Creación del </a:t>
            </a:r>
            <a:r>
              <a:rPr lang="es-CO" sz="1200" kern="1200" dirty="0" smtClean="0">
                <a:solidFill>
                  <a:schemeClr val="tx1"/>
                </a:solidFill>
                <a:effectLst/>
                <a:latin typeface="+mn-lt"/>
                <a:ea typeface="+mn-ea"/>
                <a:cs typeface="+mn-cs"/>
              </a:rPr>
              <a:t>Comité de Educación Superior Inclusiva formado por representantes de todos los gremios de la universidad, bajo la dirección de la Vicerrectoría Académica. </a:t>
            </a:r>
            <a:endParaRPr lang="es-CO" baseline="0" dirty="0" smtClean="0"/>
          </a:p>
          <a:p>
            <a:pPr marL="228600" lvl="0" indent="-228600">
              <a:spcBef>
                <a:spcPts val="0"/>
              </a:spcBef>
              <a:spcAft>
                <a:spcPts val="0"/>
              </a:spcAft>
              <a:buAutoNum type="arabicParenR"/>
            </a:pPr>
            <a:r>
              <a:rPr lang="es-CO" baseline="0" dirty="0" smtClean="0"/>
              <a:t>Trabajos de extensión y proyección social orientados a las comunidades menos favorecidas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s-CO" dirty="0" smtClean="0"/>
              <a:t>Caracterización</a:t>
            </a:r>
            <a:r>
              <a:rPr lang="es-CO" baseline="0" dirty="0" smtClean="0"/>
              <a:t> de la diversidad poblacional en la comunidad universitaria en la USB.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s-CO" baseline="0" dirty="0" smtClean="0"/>
              <a:t>Medición del Índice de Educación Superior Inclusiva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CO" dirty="0" smtClean="0"/>
              <a:t>Encontramos</a:t>
            </a:r>
            <a:r>
              <a:rPr lang="es-CO" baseline="0" dirty="0" smtClean="0"/>
              <a:t> que la USB contó en 2018-1 con 14.946 estudiantes de en total:  13.873 son de pregrado y 1.073 de posgrado, de los cuales las mujeres (64% de pregrado y 56% de posgrado) son población mayoritaria tanto en pre como en posgrado. Igualmente, en la Universidad Simón Bolívar las mujeres constituyen el 52% del cuerpo profesoral y 52% de los funcionarios administrativos. </a:t>
            </a:r>
          </a:p>
          <a:p>
            <a:pPr marL="0" marR="0" lvl="0" indent="0" algn="l" defTabSz="914400" rtl="0" eaLnBrk="1" fontAlgn="auto" latinLnBrk="0" hangingPunct="1">
              <a:lnSpc>
                <a:spcPct val="100000"/>
              </a:lnSpc>
              <a:spcBef>
                <a:spcPts val="0"/>
              </a:spcBef>
              <a:spcAft>
                <a:spcPts val="0"/>
              </a:spcAft>
              <a:buClrTx/>
              <a:buSzTx/>
              <a:buFontTx/>
              <a:buNone/>
              <a:tabLst/>
              <a:defRPr/>
            </a:pPr>
            <a:r>
              <a:rPr lang="es-CO" baseline="0" dirty="0" smtClean="0"/>
              <a:t>El 20.7% de nuestros estudiantes ingresan en edades menores a 17 años, y otro 21% ingresa con más de 22 años de edad. Estas cifras evidencian la diversidad de la población estudiantil pues tenemos jóvenes recién egresados del colegio junto con adultos que tienen actividad laboral formal, quienes alcanzan el 30% de la población estudiantil. </a:t>
            </a:r>
            <a:r>
              <a:rPr lang="de-DE" sz="1200" dirty="0" smtClean="0"/>
              <a:t>88% de</a:t>
            </a:r>
            <a:r>
              <a:rPr lang="de-DE" sz="1200" baseline="0" dirty="0" smtClean="0"/>
              <a:t> los recién graduados cuenta con vinculación laboral, porcentaje muy superior al 80</a:t>
            </a:r>
            <a:r>
              <a:rPr lang="de-DE" sz="1200" dirty="0" smtClean="0"/>
              <a:t>.4% nacional, 78.5% del</a:t>
            </a:r>
            <a:r>
              <a:rPr lang="de-DE" sz="1200" baseline="0" dirty="0" smtClean="0"/>
              <a:t> </a:t>
            </a:r>
            <a:r>
              <a:rPr lang="de-DE" sz="1200" dirty="0" smtClean="0"/>
              <a:t>Atlántico, y 74.3% de Norte de Santander.</a:t>
            </a:r>
            <a:endParaRPr lang="es-C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CO" baseline="0" dirty="0" smtClean="0"/>
              <a:t>45% de nuestros estudiantes utiliza crédito formal y ayudas de Cajas de compensación para pagar sus matrículas. El 38% de nuestros estudiantes tiene ayudas económicas (becas) otorgadas por la Universidad Simón Bolívar para sus estudios. </a:t>
            </a:r>
          </a:p>
          <a:p>
            <a:pPr marL="0" lvl="0" indent="0">
              <a:spcBef>
                <a:spcPts val="0"/>
              </a:spcBef>
              <a:spcAft>
                <a:spcPts val="0"/>
              </a:spcAft>
              <a:buNone/>
            </a:pPr>
            <a:endParaRPr lang="es-CO" dirty="0" smtClean="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532" name="Shape 53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6487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sz="1200" baseline="0" dirty="0" smtClean="0"/>
              <a:t>Los Lineamientos de MEN para la formulación de la Política de Educación Superior Inclusiva (MEN, 2013, plantean que l</a:t>
            </a:r>
            <a:r>
              <a:rPr lang="de-DE" sz="1200" dirty="0" smtClean="0"/>
              <a:t>a educación inclusiva</a:t>
            </a:r>
            <a:r>
              <a:rPr lang="de-DE" sz="1200" baseline="0" dirty="0" smtClean="0"/>
              <a:t> está relacionada con la capacidad de potenciar y valorar la diversidad, promover el respeto a ser diferente y garantizar la participación de la comunidad dentro de una estructura intercultural en los procesos educativos. </a:t>
            </a:r>
          </a:p>
          <a:p>
            <a:pPr marL="0" marR="0" lvl="0" indent="0" algn="l" defTabSz="914400" rtl="0" eaLnBrk="1" fontAlgn="auto" latinLnBrk="0" hangingPunct="1">
              <a:lnSpc>
                <a:spcPct val="100000"/>
              </a:lnSpc>
              <a:spcBef>
                <a:spcPts val="0"/>
              </a:spcBef>
              <a:spcAft>
                <a:spcPts val="0"/>
              </a:spcAft>
              <a:buClrTx/>
              <a:buSzTx/>
              <a:buFontTx/>
              <a:buNone/>
              <a:tabLst/>
              <a:defRPr/>
            </a:pPr>
            <a:r>
              <a:rPr lang="es-CO" altLang="es-CO" sz="1200" b="0" dirty="0" smtClean="0">
                <a:latin typeface="Arial" pitchFamily="34" charset="0"/>
                <a:ea typeface="Arial" pitchFamily="34" charset="0"/>
                <a:cs typeface="Times New Roman" pitchFamily="18" charset="0"/>
              </a:rPr>
              <a:t>Por eso, la Universidad</a:t>
            </a:r>
            <a:r>
              <a:rPr lang="es-CO" altLang="es-CO" sz="1200" b="0" baseline="0" dirty="0" smtClean="0">
                <a:latin typeface="Arial" pitchFamily="34" charset="0"/>
                <a:ea typeface="Arial" pitchFamily="34" charset="0"/>
                <a:cs typeface="Times New Roman" pitchFamily="18" charset="0"/>
              </a:rPr>
              <a:t> Simón Bolívar emprendió desde hace más de dos años un trabajo orientado a d</a:t>
            </a:r>
            <a:r>
              <a:rPr lang="es-CO" altLang="es-CO" sz="1200" b="0" dirty="0" smtClean="0">
                <a:latin typeface="Arial" pitchFamily="34" charset="0"/>
                <a:ea typeface="Arial" pitchFamily="34" charset="0"/>
                <a:cs typeface="Times New Roman" pitchFamily="18" charset="0"/>
              </a:rPr>
              <a:t>esarrollar un proceso participativo para el diagnóstico y formulación de la Política Institucional de Educación Superior Inclusiva a partir del </a:t>
            </a:r>
            <a:r>
              <a:rPr lang="es-CO" altLang="es-CO" sz="1200" b="0" dirty="0" smtClean="0">
                <a:solidFill>
                  <a:srgbClr val="FF0000"/>
                </a:solidFill>
                <a:latin typeface="Arial" pitchFamily="34" charset="0"/>
                <a:ea typeface="Arial" pitchFamily="34" charset="0"/>
                <a:cs typeface="Times New Roman" pitchFamily="18" charset="0"/>
              </a:rPr>
              <a:t>enfoque de derechos </a:t>
            </a:r>
            <a:r>
              <a:rPr lang="es-CO" altLang="es-CO" sz="1200" b="0" dirty="0" smtClean="0">
                <a:latin typeface="Arial" pitchFamily="34" charset="0"/>
                <a:ea typeface="Arial" pitchFamily="34" charset="0"/>
                <a:cs typeface="Times New Roman" pitchFamily="18" charset="0"/>
              </a:rPr>
              <a:t>y </a:t>
            </a:r>
            <a:r>
              <a:rPr lang="es-CO" altLang="es-CO" sz="1200" b="0" dirty="0" smtClean="0">
                <a:solidFill>
                  <a:srgbClr val="FF0000"/>
                </a:solidFill>
                <a:latin typeface="Arial" pitchFamily="34" charset="0"/>
                <a:ea typeface="Arial" pitchFamily="34" charset="0"/>
                <a:cs typeface="Times New Roman" pitchFamily="18" charset="0"/>
              </a:rPr>
              <a:t>enfoque diferencial</a:t>
            </a:r>
            <a:r>
              <a:rPr lang="es-CO" altLang="es-CO" sz="1200" b="0" dirty="0" smtClean="0">
                <a:latin typeface="Arial" pitchFamily="34" charset="0"/>
                <a:ea typeface="Arial" pitchFamily="34" charset="0"/>
                <a:cs typeface="Times New Roman" pitchFamily="18" charset="0"/>
              </a:rPr>
              <a:t>, </a:t>
            </a:r>
            <a:r>
              <a:rPr lang="es-CO" altLang="es-CO" sz="1200" b="0" dirty="0" smtClean="0">
                <a:solidFill>
                  <a:srgbClr val="FF0000"/>
                </a:solidFill>
                <a:latin typeface="Arial" pitchFamily="34" charset="0"/>
                <a:ea typeface="Arial" pitchFamily="34" charset="0"/>
                <a:cs typeface="Times New Roman" pitchFamily="18" charset="0"/>
              </a:rPr>
              <a:t> </a:t>
            </a:r>
            <a:r>
              <a:rPr lang="es-CO" altLang="es-CO" sz="1200" b="0" dirty="0" smtClean="0">
                <a:latin typeface="Arial" pitchFamily="34" charset="0"/>
                <a:ea typeface="Arial" pitchFamily="34" charset="0"/>
                <a:cs typeface="Times New Roman" pitchFamily="18" charset="0"/>
              </a:rPr>
              <a:t>para el logro del acceso, permanencia y graduación</a:t>
            </a:r>
            <a:r>
              <a:rPr lang="es-CO" altLang="es-CO" sz="1200" b="0" baseline="0" dirty="0" smtClean="0">
                <a:latin typeface="Arial" pitchFamily="34" charset="0"/>
                <a:ea typeface="Arial" pitchFamily="34" charset="0"/>
                <a:cs typeface="Times New Roman" pitchFamily="18" charset="0"/>
              </a:rPr>
              <a:t> </a:t>
            </a:r>
            <a:r>
              <a:rPr lang="es-CO" altLang="es-CO" sz="1200" b="0" dirty="0" smtClean="0">
                <a:latin typeface="Arial" pitchFamily="34" charset="0"/>
                <a:ea typeface="Arial" pitchFamily="34" charset="0"/>
                <a:cs typeface="Times New Roman" pitchFamily="18" charset="0"/>
              </a:rPr>
              <a:t>de la población diversa a la Educación Superior, con pertinencia y calidad en los procesos de formación integral que imparte la Universidad. </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050" kern="1200" dirty="0" smtClean="0">
                <a:solidFill>
                  <a:schemeClr val="tx1"/>
                </a:solidFill>
                <a:effectLst/>
                <a:latin typeface="+mn-lt"/>
                <a:ea typeface="+mn-ea"/>
                <a:cs typeface="+mn-cs"/>
              </a:rPr>
              <a:t>En este contexto, la Universidad Simón Bolívar, acorde con el plan de desarrollo institucional 2013 – 2017 y asumiendo su compromiso social se propuso estructurar una política institucional de educación superior inclusiva </a:t>
            </a:r>
            <a:r>
              <a:rPr lang="es-CO" altLang="es-CO" sz="1050" b="0" baseline="0" dirty="0" smtClean="0">
                <a:latin typeface="Arial" pitchFamily="34" charset="0"/>
                <a:ea typeface="Arial" pitchFamily="34" charset="0"/>
                <a:cs typeface="Times New Roman" pitchFamily="18" charset="0"/>
              </a:rPr>
              <a:t>orientada a</a:t>
            </a:r>
            <a:r>
              <a:rPr lang="es-CO" altLang="es-CO" sz="1050" dirty="0" smtClean="0">
                <a:latin typeface="AR CENA" pitchFamily="2" charset="0"/>
              </a:rPr>
              <a:t> potenciar y valorar la diversidad (entendiendo y protegiendo las particularidades), promover el respeto a ser diferente y garantizar la participación de la comunidad dentro de una estructura intercultural en los procesos educativos </a:t>
            </a:r>
            <a:r>
              <a:rPr lang="es-CO" sz="1050" kern="1200" dirty="0" smtClean="0">
                <a:solidFill>
                  <a:schemeClr val="tx1"/>
                </a:solidFill>
                <a:effectLst/>
                <a:latin typeface="+mn-lt"/>
                <a:ea typeface="+mn-ea"/>
                <a:cs typeface="+mn-cs"/>
              </a:rPr>
              <a:t>en equiparación de oportunidades para las poblaciones de la Costa Caribe Colombiana y Norte de Santander donde se encuentran ubicadas sus dos sedes. </a:t>
            </a:r>
            <a:endParaRPr lang="en-US" sz="105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dirty="0" smtClean="0"/>
              <a:t>El MEN identificó cinco grupos que, por razones históricas y políticas, son representativos de las falencias que tiene el sistema de educación superior para facilitar su acceso, permanencia y graduación: 1) </a:t>
            </a:r>
            <a:r>
              <a:rPr lang="es-CO" altLang="es-CO" sz="1200" dirty="0" smtClean="0">
                <a:solidFill>
                  <a:srgbClr val="000000"/>
                </a:solidFill>
                <a:latin typeface="Arial" pitchFamily="34" charset="0"/>
                <a:cs typeface="Arial" pitchFamily="34" charset="0"/>
                <a:sym typeface="Arial" pitchFamily="34" charset="0"/>
              </a:rPr>
              <a:t>Personas con discapacidad y con capacidades y/o talentos excepcionales,</a:t>
            </a:r>
            <a:r>
              <a:rPr lang="es-CO" altLang="es-CO" sz="1200" baseline="0" dirty="0" smtClean="0">
                <a:solidFill>
                  <a:srgbClr val="000000"/>
                </a:solidFill>
                <a:latin typeface="Arial" pitchFamily="34" charset="0"/>
                <a:cs typeface="Arial" pitchFamily="34" charset="0"/>
                <a:sym typeface="Arial" pitchFamily="34" charset="0"/>
              </a:rPr>
              <a:t> 2)</a:t>
            </a:r>
            <a:r>
              <a:rPr lang="es-CO" altLang="es-CO" sz="1200" dirty="0" smtClean="0">
                <a:solidFill>
                  <a:srgbClr val="000000"/>
                </a:solidFill>
                <a:latin typeface="Arial" pitchFamily="34" charset="0"/>
                <a:cs typeface="Arial" pitchFamily="34" charset="0"/>
                <a:sym typeface="Arial" pitchFamily="34" charset="0"/>
              </a:rPr>
              <a:t> Grupos étnicos: negros, afrocolombianos, raizales y </a:t>
            </a:r>
            <a:r>
              <a:rPr lang="es-CO" altLang="es-CO" sz="1200" dirty="0" err="1" smtClean="0">
                <a:solidFill>
                  <a:srgbClr val="000000"/>
                </a:solidFill>
                <a:latin typeface="Arial" pitchFamily="34" charset="0"/>
                <a:cs typeface="Arial" pitchFamily="34" charset="0"/>
                <a:sym typeface="Arial" pitchFamily="34" charset="0"/>
              </a:rPr>
              <a:t>palenqueros</a:t>
            </a:r>
            <a:r>
              <a:rPr lang="es-CO" altLang="es-CO" sz="1200" dirty="0" smtClean="0">
                <a:solidFill>
                  <a:srgbClr val="000000"/>
                </a:solidFill>
                <a:latin typeface="Arial" pitchFamily="34" charset="0"/>
                <a:cs typeface="Arial" pitchFamily="34" charset="0"/>
                <a:sym typeface="Arial" pitchFamily="34" charset="0"/>
              </a:rPr>
              <a:t>, indígenas y </a:t>
            </a:r>
            <a:r>
              <a:rPr lang="es-CO" altLang="es-CO" sz="1200" dirty="0" err="1" smtClean="0">
                <a:solidFill>
                  <a:srgbClr val="000000"/>
                </a:solidFill>
                <a:latin typeface="Arial" pitchFamily="34" charset="0"/>
                <a:cs typeface="Arial" pitchFamily="34" charset="0"/>
                <a:sym typeface="Arial" pitchFamily="34" charset="0"/>
              </a:rPr>
              <a:t>Rrom</a:t>
            </a:r>
            <a:r>
              <a:rPr lang="es-CO" altLang="es-CO" sz="1200" dirty="0" smtClean="0">
                <a:solidFill>
                  <a:srgbClr val="000000"/>
                </a:solidFill>
                <a:latin typeface="Arial" pitchFamily="34" charset="0"/>
                <a:cs typeface="Arial" pitchFamily="34" charset="0"/>
                <a:sym typeface="Arial" pitchFamily="34" charset="0"/>
              </a:rPr>
              <a:t>, 3) Población víctima según lo estipulado en el artículo tercero de la Ley 1448 de 201137, 4) Población desmovilizada en proceso de reintegración,</a:t>
            </a:r>
            <a:r>
              <a:rPr lang="es-CO" altLang="es-CO" sz="1200" baseline="0" dirty="0" smtClean="0">
                <a:solidFill>
                  <a:srgbClr val="000000"/>
                </a:solidFill>
                <a:latin typeface="Arial" pitchFamily="34" charset="0"/>
                <a:cs typeface="Arial" pitchFamily="34" charset="0"/>
                <a:sym typeface="Arial" pitchFamily="34" charset="0"/>
              </a:rPr>
              <a:t> 5)</a:t>
            </a:r>
            <a:r>
              <a:rPr lang="es-CO" altLang="es-CO" sz="1200" dirty="0" smtClean="0">
                <a:solidFill>
                  <a:srgbClr val="000000"/>
                </a:solidFill>
                <a:latin typeface="Arial" pitchFamily="34" charset="0"/>
                <a:cs typeface="Arial" pitchFamily="34" charset="0"/>
                <a:sym typeface="Arial" pitchFamily="34" charset="0"/>
              </a:rPr>
              <a:t> Población habitante de frontera. Se define</a:t>
            </a:r>
            <a:r>
              <a:rPr lang="es-CO" altLang="es-CO" sz="1200" baseline="0" dirty="0" smtClean="0">
                <a:solidFill>
                  <a:srgbClr val="000000"/>
                </a:solidFill>
                <a:latin typeface="Arial" pitchFamily="34" charset="0"/>
                <a:cs typeface="Arial" pitchFamily="34" charset="0"/>
                <a:sym typeface="Arial" pitchFamily="34" charset="0"/>
              </a:rPr>
              <a:t> por parte del MEN que es importante trabajar </a:t>
            </a:r>
            <a:r>
              <a:rPr lang="es-CO" altLang="es-CO" sz="1200" dirty="0" smtClean="0">
                <a:solidFill>
                  <a:srgbClr val="000000"/>
                </a:solidFill>
                <a:latin typeface="Arial" pitchFamily="34" charset="0"/>
                <a:cs typeface="Arial" pitchFamily="34" charset="0"/>
                <a:sym typeface="Arial" pitchFamily="34" charset="0"/>
              </a:rPr>
              <a:t>con la población LGBTI, la cual requiere ser visibilizada no sólo a través del enfoque de género, sino también a partir de su diversidad y particularidades. </a:t>
            </a:r>
            <a:endParaRPr lang="en-US" altLang="es-CO" sz="1200" dirty="0" smtClean="0">
              <a:solidFill>
                <a:srgbClr val="000000"/>
              </a:solidFill>
              <a:latin typeface="Arial" pitchFamily="34" charset="0"/>
              <a:cs typeface="Arial" pitchFamily="34" charset="0"/>
              <a:sym typeface="Arial" pitchFamily="34" charset="0"/>
            </a:endParaRPr>
          </a:p>
          <a:p>
            <a:r>
              <a:rPr lang="de-DE" dirty="0" smtClean="0"/>
              <a:t>Frente</a:t>
            </a:r>
            <a:r>
              <a:rPr lang="de-DE" baseline="0" dirty="0" smtClean="0"/>
              <a:t> a los cinco grupos poblacionales priorizados por el MEN para el trabajo sobre educación inclusiva, contamos en la Universidad Simón Bolívar con 7% de estudiantes que declaran ser indígenas, 8% son estudiantes víctimas del conflicto armado, 0.5% declaran presentar alguna discapacidad física y 4% de los estudiantes manifieste poseer una identidad sexual distinta a la heterosexualidad. </a:t>
            </a:r>
            <a:endParaRPr lang="de-DE" dirty="0"/>
          </a:p>
        </p:txBody>
      </p:sp>
      <p:sp>
        <p:nvSpPr>
          <p:cNvPr id="4" name="Marcador de número de diapositiva 3"/>
          <p:cNvSpPr>
            <a:spLocks noGrp="1"/>
          </p:cNvSpPr>
          <p:nvPr>
            <p:ph type="sldNum" sz="quarter" idx="10"/>
          </p:nvPr>
        </p:nvSpPr>
        <p:spPr/>
        <p:txBody>
          <a:bodyPr/>
          <a:lstStyle/>
          <a:p>
            <a:fld id="{C4A85602-3D26-4F50-93BB-6842CEDF4EB2}" type="slidenum">
              <a:rPr lang="de-DE" smtClean="0"/>
              <a:t>6</a:t>
            </a:fld>
            <a:endParaRPr lang="de-DE"/>
          </a:p>
        </p:txBody>
      </p:sp>
    </p:spTree>
    <p:extLst>
      <p:ext uri="{BB962C8B-B14F-4D97-AF65-F5344CB8AC3E}">
        <p14:creationId xmlns:p14="http://schemas.microsoft.com/office/powerpoint/2010/main" val="292419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baseline="0" dirty="0" smtClean="0">
                <a:solidFill>
                  <a:schemeClr val="tx1"/>
                </a:solidFill>
                <a:effectLst/>
                <a:latin typeface="+mn-lt"/>
                <a:ea typeface="+mn-ea"/>
                <a:cs typeface="+mn-cs"/>
              </a:rPr>
              <a:t>También, la Universidad participó en la aplicación piloto de la evaluación del Índice de Inclusión para Educación Superior (INES) junto con otras 16 Universidades del país. Este </a:t>
            </a:r>
            <a:r>
              <a:rPr lang="es-CO" sz="1200" kern="1200" dirty="0" smtClean="0">
                <a:solidFill>
                  <a:schemeClr val="tx1"/>
                </a:solidFill>
                <a:effectLst/>
                <a:latin typeface="+mn-lt"/>
                <a:ea typeface="+mn-ea"/>
                <a:cs typeface="+mn-cs"/>
              </a:rPr>
              <a:t>índice de inclusión se construyó con base en la aplicación de tres cuestionarios que permiten recoger información sobre la percepción de la comunidad educativa (personal administrativo, profesores y estudiantes) con respecto a 25 indicadores siguiendo los lineamientos trazados por el gobierno nacional a través del documento </a:t>
            </a:r>
            <a:r>
              <a:rPr lang="es-CO" sz="1200" i="1" kern="1200" dirty="0" smtClean="0">
                <a:solidFill>
                  <a:schemeClr val="tx1"/>
                </a:solidFill>
                <a:effectLst/>
                <a:latin typeface="+mn-lt"/>
                <a:ea typeface="+mn-ea"/>
                <a:cs typeface="+mn-cs"/>
              </a:rPr>
              <a:t>Índice de inclusión para educación superior </a:t>
            </a:r>
            <a:r>
              <a:rPr lang="es-CO" sz="1200" kern="1200" dirty="0" smtClean="0">
                <a:solidFill>
                  <a:schemeClr val="tx1"/>
                </a:solidFill>
                <a:effectLst/>
                <a:latin typeface="+mn-lt"/>
                <a:ea typeface="+mn-ea"/>
                <a:cs typeface="+mn-cs"/>
              </a:rPr>
              <a:t>(2017) (INES, 2017, p. 30) que cubren temas centrales de educación inclusiva, relacionados con los 12 factores de acreditación institucional. </a:t>
            </a:r>
            <a:r>
              <a:rPr lang="es-CO" dirty="0" smtClean="0">
                <a:solidFill>
                  <a:srgbClr val="00B0F0"/>
                </a:solidFill>
              </a:rPr>
              <a:t>El Índice de inclusión para la educación superior (INES) permite identificar las condiciones en que se encuentra una institución respecto a la atención a la diversidad, analizar fortalezas y oportunidades de mejoramiento y tomar decisiones que cualifiquen el aprendizaje, la participación y la convivencia de la comunidad.  </a:t>
            </a:r>
          </a:p>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El trabajo de</a:t>
            </a:r>
            <a:r>
              <a:rPr lang="es-CO" sz="1200" kern="1200" baseline="0" dirty="0" smtClean="0">
                <a:solidFill>
                  <a:schemeClr val="tx1"/>
                </a:solidFill>
                <a:effectLst/>
                <a:latin typeface="+mn-lt"/>
                <a:ea typeface="+mn-ea"/>
                <a:cs typeface="+mn-cs"/>
              </a:rPr>
              <a:t> investigación realizado por dos profesoras estudiantes de la maestría en discapacidad que la Universidad ofrece en convenio con la Universidad Autónoma de Manizales, junto con su tutora de investigación, permitió encontrar que e</a:t>
            </a:r>
            <a:r>
              <a:rPr lang="es-CO" sz="1200" kern="1200" dirty="0" smtClean="0">
                <a:solidFill>
                  <a:schemeClr val="tx1"/>
                </a:solidFill>
                <a:effectLst/>
                <a:latin typeface="+mn-lt"/>
                <a:ea typeface="+mn-ea"/>
                <a:cs typeface="+mn-cs"/>
              </a:rPr>
              <a:t>n la Universidad Simón Bolívar, los actores involucrados consideran que la institución es incluyente dada la calificación de 4 en una escala de 1 a 5, como índice general:</a:t>
            </a:r>
            <a:r>
              <a:rPr lang="es-CO" sz="1200" kern="1200" baseline="0" dirty="0" smtClean="0">
                <a:solidFill>
                  <a:schemeClr val="tx1"/>
                </a:solidFill>
                <a:effectLst/>
                <a:latin typeface="+mn-lt"/>
                <a:ea typeface="+mn-ea"/>
                <a:cs typeface="+mn-cs"/>
              </a:rPr>
              <a:t> </a:t>
            </a:r>
            <a:r>
              <a:rPr lang="es-CO" sz="1200" kern="1200" dirty="0" smtClean="0">
                <a:solidFill>
                  <a:schemeClr val="tx1"/>
                </a:solidFill>
                <a:effectLst/>
                <a:latin typeface="+mn-lt"/>
                <a:ea typeface="+mn-ea"/>
                <a:cs typeface="+mn-cs"/>
              </a:rPr>
              <a:t>se evidencia que los factores</a:t>
            </a:r>
            <a:r>
              <a:rPr lang="es-CO" sz="1200" kern="1200" baseline="0" dirty="0" smtClean="0">
                <a:solidFill>
                  <a:schemeClr val="tx1"/>
                </a:solidFill>
                <a:effectLst/>
                <a:latin typeface="+mn-lt"/>
                <a:ea typeface="+mn-ea"/>
                <a:cs typeface="+mn-cs"/>
              </a:rPr>
              <a:t> </a:t>
            </a:r>
            <a:r>
              <a:rPr lang="es-CO" sz="1200" kern="1200" dirty="0" smtClean="0">
                <a:solidFill>
                  <a:schemeClr val="tx1"/>
                </a:solidFill>
                <a:effectLst/>
                <a:latin typeface="+mn-lt"/>
                <a:ea typeface="+mn-ea"/>
                <a:cs typeface="+mn-cs"/>
              </a:rPr>
              <a:t>Estudiantes y profesores; Procesos académicos; Espacios de investigación, innovación, creación artística y cultural;</a:t>
            </a:r>
            <a:r>
              <a:rPr lang="es-CO" sz="1200" kern="1200" baseline="0" dirty="0" smtClean="0">
                <a:solidFill>
                  <a:schemeClr val="tx1"/>
                </a:solidFill>
                <a:effectLst/>
                <a:latin typeface="+mn-lt"/>
                <a:ea typeface="+mn-ea"/>
                <a:cs typeface="+mn-cs"/>
              </a:rPr>
              <a:t> y</a:t>
            </a:r>
            <a:r>
              <a:rPr lang="es-CO" sz="1200" kern="1200" dirty="0" smtClean="0">
                <a:solidFill>
                  <a:schemeClr val="tx1"/>
                </a:solidFill>
                <a:effectLst/>
                <a:latin typeface="+mn-lt"/>
                <a:ea typeface="+mn-ea"/>
                <a:cs typeface="+mn-cs"/>
              </a:rPr>
              <a:t> Autoevaluación y autorregulación son los que obtienen una mejor percepción.</a:t>
            </a:r>
          </a:p>
          <a:p>
            <a:endParaRPr lang="es-CO" altLang="es-CO" sz="1400" b="0" dirty="0" smtClean="0">
              <a:ea typeface="Arial" pitchFamily="34" charset="0"/>
              <a:cs typeface="Times New Roman" pitchFamily="18" charset="0"/>
            </a:endParaRPr>
          </a:p>
          <a:p>
            <a:endParaRPr lang="de-DE" dirty="0"/>
          </a:p>
        </p:txBody>
      </p:sp>
      <p:sp>
        <p:nvSpPr>
          <p:cNvPr id="4" name="Marcador de número de diapositiva 3"/>
          <p:cNvSpPr>
            <a:spLocks noGrp="1"/>
          </p:cNvSpPr>
          <p:nvPr>
            <p:ph type="sldNum" sz="quarter" idx="10"/>
          </p:nvPr>
        </p:nvSpPr>
        <p:spPr/>
        <p:txBody>
          <a:bodyPr/>
          <a:lstStyle/>
          <a:p>
            <a:fld id="{C4A85602-3D26-4F50-93BB-6842CEDF4EB2}" type="slidenum">
              <a:rPr lang="de-DE" smtClean="0"/>
              <a:t>7</a:t>
            </a:fld>
            <a:endParaRPr lang="de-DE"/>
          </a:p>
        </p:txBody>
      </p:sp>
    </p:spTree>
    <p:extLst>
      <p:ext uri="{BB962C8B-B14F-4D97-AF65-F5344CB8AC3E}">
        <p14:creationId xmlns:p14="http://schemas.microsoft.com/office/powerpoint/2010/main" val="551711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dirty="0" smtClean="0"/>
              <a:t>La</a:t>
            </a:r>
            <a:r>
              <a:rPr lang="de-DE" baseline="0" dirty="0" smtClean="0"/>
              <a:t> medición del INES permitió escuchar a la población, identificar sus necesidades y generar un ambiente ideal para trabajar el tema. </a:t>
            </a:r>
            <a:r>
              <a:rPr lang="de-DE" dirty="0" smtClean="0"/>
              <a:t>Se realizaron talleres de sensibilización, jornadas</a:t>
            </a:r>
            <a:r>
              <a:rPr lang="de-DE" baseline="0" dirty="0" smtClean="0"/>
              <a:t> lúdicas</a:t>
            </a:r>
            <a:r>
              <a:rPr lang="de-DE" dirty="0" smtClean="0"/>
              <a:t> y mesas de trabajo con</a:t>
            </a:r>
            <a:r>
              <a:rPr lang="de-DE" baseline="0" dirty="0" smtClean="0"/>
              <a:t> los diferentes actores de la comunidad que permitieron identificar causas, consecuencias y estrategias de intervención a los problemas identificados.  </a:t>
            </a:r>
            <a:endParaRPr lang="de-DE" dirty="0"/>
          </a:p>
        </p:txBody>
      </p:sp>
      <p:sp>
        <p:nvSpPr>
          <p:cNvPr id="4" name="Marcador de número de diapositiva 3"/>
          <p:cNvSpPr>
            <a:spLocks noGrp="1"/>
          </p:cNvSpPr>
          <p:nvPr>
            <p:ph type="sldNum" sz="quarter" idx="10"/>
          </p:nvPr>
        </p:nvSpPr>
        <p:spPr/>
        <p:txBody>
          <a:bodyPr/>
          <a:lstStyle/>
          <a:p>
            <a:fld id="{C4A85602-3D26-4F50-93BB-6842CEDF4EB2}" type="slidenum">
              <a:rPr lang="de-DE" smtClean="0"/>
              <a:t>8</a:t>
            </a:fld>
            <a:endParaRPr lang="de-DE"/>
          </a:p>
        </p:txBody>
      </p:sp>
    </p:spTree>
    <p:extLst>
      <p:ext uri="{BB962C8B-B14F-4D97-AF65-F5344CB8AC3E}">
        <p14:creationId xmlns:p14="http://schemas.microsoft.com/office/powerpoint/2010/main" val="4000265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dirty="0" smtClean="0"/>
              <a:t>Estas y</a:t>
            </a:r>
            <a:r>
              <a:rPr lang="de-DE" baseline="0" dirty="0" smtClean="0"/>
              <a:t> muchas otras estrategias de intervención se han incluido ya en el plan de acción que se está diseñando y se implementará una vez se avale la Política por parte de la Sala General de la Universidad. </a:t>
            </a:r>
            <a:endParaRPr lang="de-DE" dirty="0"/>
          </a:p>
        </p:txBody>
      </p:sp>
      <p:sp>
        <p:nvSpPr>
          <p:cNvPr id="4" name="Marcador de número de diapositiva 3"/>
          <p:cNvSpPr>
            <a:spLocks noGrp="1"/>
          </p:cNvSpPr>
          <p:nvPr>
            <p:ph type="sldNum" sz="quarter" idx="10"/>
          </p:nvPr>
        </p:nvSpPr>
        <p:spPr/>
        <p:txBody>
          <a:bodyPr/>
          <a:lstStyle/>
          <a:p>
            <a:fld id="{C4A85602-3D26-4F50-93BB-6842CEDF4EB2}" type="slidenum">
              <a:rPr lang="de-DE" smtClean="0"/>
              <a:t>9</a:t>
            </a:fld>
            <a:endParaRPr lang="de-DE"/>
          </a:p>
        </p:txBody>
      </p:sp>
    </p:spTree>
    <p:extLst>
      <p:ext uri="{BB962C8B-B14F-4D97-AF65-F5344CB8AC3E}">
        <p14:creationId xmlns:p14="http://schemas.microsoft.com/office/powerpoint/2010/main" val="409132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914400" y="2130426"/>
            <a:ext cx="103632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828800" y="3886200"/>
            <a:ext cx="85344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s-CO"/>
              <a:pPr/>
              <a:t>‹Nº›</a:t>
            </a:fld>
            <a:endParaRPr/>
          </a:p>
        </p:txBody>
      </p:sp>
    </p:spTree>
    <p:extLst>
      <p:ext uri="{BB962C8B-B14F-4D97-AF65-F5344CB8AC3E}">
        <p14:creationId xmlns:p14="http://schemas.microsoft.com/office/powerpoint/2010/main" val="3791207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posición de fecha 1">
            <a:extLst>
              <a:ext uri="{FF2B5EF4-FFF2-40B4-BE49-F238E27FC236}">
                <a16:creationId xmlns="" xmlns:a16="http://schemas.microsoft.com/office/drawing/2014/main" id="{B33D5836-E71D-9D42-991C-C755F8A1ECE0}"/>
              </a:ext>
            </a:extLst>
          </p:cNvPr>
          <p:cNvSpPr>
            <a:spLocks noGrp="1"/>
          </p:cNvSpPr>
          <p:nvPr>
            <p:ph type="dt" sz="half" idx="10"/>
          </p:nvPr>
        </p:nvSpPr>
        <p:spPr/>
        <p:txBody>
          <a:bodyPr/>
          <a:lstStyle/>
          <a:p>
            <a:fld id="{C00EA78E-B12C-F84F-BCA6-6BD54342B48D}" type="datetimeFigureOut">
              <a:rPr lang="es-CO" smtClean="0"/>
              <a:t>23/10/2018</a:t>
            </a:fld>
            <a:endParaRPr lang="es-CO"/>
          </a:p>
        </p:txBody>
      </p:sp>
      <p:sp>
        <p:nvSpPr>
          <p:cNvPr id="3" name="Marcador de posición de pie de página 2">
            <a:extLst>
              <a:ext uri="{FF2B5EF4-FFF2-40B4-BE49-F238E27FC236}">
                <a16:creationId xmlns="" xmlns:a16="http://schemas.microsoft.com/office/drawing/2014/main" id="{6C456493-4D67-0042-B0DD-F3804FBF18FF}"/>
              </a:ext>
            </a:extLst>
          </p:cNvPr>
          <p:cNvSpPr>
            <a:spLocks noGrp="1"/>
          </p:cNvSpPr>
          <p:nvPr>
            <p:ph type="ftr" sz="quarter" idx="11"/>
          </p:nvPr>
        </p:nvSpPr>
        <p:spPr/>
        <p:txBody>
          <a:bodyPr/>
          <a:lstStyle/>
          <a:p>
            <a:endParaRPr lang="es-CO"/>
          </a:p>
        </p:txBody>
      </p:sp>
      <p:sp>
        <p:nvSpPr>
          <p:cNvPr id="4" name="Marcador de posición de número de diapositiva 3">
            <a:extLst>
              <a:ext uri="{FF2B5EF4-FFF2-40B4-BE49-F238E27FC236}">
                <a16:creationId xmlns="" xmlns:a16="http://schemas.microsoft.com/office/drawing/2014/main" id="{6AB89270-550C-C64F-95CB-B475C95A4966}"/>
              </a:ext>
            </a:extLst>
          </p:cNvPr>
          <p:cNvSpPr>
            <a:spLocks noGrp="1"/>
          </p:cNvSpPr>
          <p:nvPr>
            <p:ph type="sldNum" sz="quarter" idx="12"/>
          </p:nvPr>
        </p:nvSpPr>
        <p:spPr/>
        <p:txBody>
          <a:bodyPr/>
          <a:lstStyle/>
          <a:p>
            <a:fld id="{BD058D1C-D907-D946-A06C-D1348EE6D40F}" type="slidenum">
              <a:rPr lang="es-CO" smtClean="0"/>
              <a:t>‹Nº›</a:t>
            </a:fld>
            <a:endParaRPr lang="es-CO"/>
          </a:p>
        </p:txBody>
      </p:sp>
    </p:spTree>
    <p:extLst>
      <p:ext uri="{BB962C8B-B14F-4D97-AF65-F5344CB8AC3E}">
        <p14:creationId xmlns:p14="http://schemas.microsoft.com/office/powerpoint/2010/main" val="404742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s-CO"/>
              <a:pPr/>
              <a:t>‹Nº›</a:t>
            </a:fld>
            <a:endParaRPr/>
          </a:p>
        </p:txBody>
      </p:sp>
    </p:spTree>
    <p:extLst>
      <p:ext uri="{BB962C8B-B14F-4D97-AF65-F5344CB8AC3E}">
        <p14:creationId xmlns:p14="http://schemas.microsoft.com/office/powerpoint/2010/main" val="387585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963084" y="4406901"/>
            <a:ext cx="103632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963084" y="2906713"/>
            <a:ext cx="103632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s-CO"/>
              <a:pPr/>
              <a:t>‹Nº›</a:t>
            </a:fld>
            <a:endParaRPr/>
          </a:p>
        </p:txBody>
      </p:sp>
    </p:spTree>
    <p:extLst>
      <p:ext uri="{BB962C8B-B14F-4D97-AF65-F5344CB8AC3E}">
        <p14:creationId xmlns:p14="http://schemas.microsoft.com/office/powerpoint/2010/main" val="211802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ólo el título" type="titleOnly">
  <p:cSld name="Sólo el título">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s-CO"/>
              <a:pPr/>
              <a:t>‹Nº›</a:t>
            </a:fld>
            <a:endParaRPr/>
          </a:p>
        </p:txBody>
      </p:sp>
    </p:spTree>
    <p:extLst>
      <p:ext uri="{BB962C8B-B14F-4D97-AF65-F5344CB8AC3E}">
        <p14:creationId xmlns:p14="http://schemas.microsoft.com/office/powerpoint/2010/main" val="89083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body" idx="1"/>
          </p:nvPr>
        </p:nvSpPr>
        <p:spPr>
          <a:xfrm>
            <a:off x="609600" y="1535113"/>
            <a:ext cx="5386917"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609600" y="2174875"/>
            <a:ext cx="5386917"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6193368" y="1535113"/>
            <a:ext cx="5389033"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6193368" y="2174875"/>
            <a:ext cx="5389033"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s-CO"/>
              <a:pPr/>
              <a:t>‹Nº›</a:t>
            </a:fld>
            <a:endParaRPr/>
          </a:p>
        </p:txBody>
      </p:sp>
    </p:spTree>
    <p:extLst>
      <p:ext uri="{BB962C8B-B14F-4D97-AF65-F5344CB8AC3E}">
        <p14:creationId xmlns:p14="http://schemas.microsoft.com/office/powerpoint/2010/main" val="4027404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09601" y="273050"/>
            <a:ext cx="4011084"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4766733" y="273051"/>
            <a:ext cx="6815667"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s-CO"/>
              <a:pPr/>
              <a:t>‹Nº›</a:t>
            </a:fld>
            <a:endParaRPr/>
          </a:p>
        </p:txBody>
      </p:sp>
    </p:spTree>
    <p:extLst>
      <p:ext uri="{BB962C8B-B14F-4D97-AF65-F5344CB8AC3E}">
        <p14:creationId xmlns:p14="http://schemas.microsoft.com/office/powerpoint/2010/main" val="2756433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2389717" y="4800600"/>
            <a:ext cx="73152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2389717" y="5367338"/>
            <a:ext cx="73152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s-CO"/>
              <a:pPr/>
              <a:t>‹Nº›</a:t>
            </a:fld>
            <a:endParaRPr/>
          </a:p>
        </p:txBody>
      </p:sp>
    </p:spTree>
    <p:extLst>
      <p:ext uri="{BB962C8B-B14F-4D97-AF65-F5344CB8AC3E}">
        <p14:creationId xmlns:p14="http://schemas.microsoft.com/office/powerpoint/2010/main" val="404175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s-CO"/>
              <a:pPr/>
              <a:t>‹Nº›</a:t>
            </a:fld>
            <a:endParaRPr/>
          </a:p>
        </p:txBody>
      </p:sp>
    </p:spTree>
    <p:extLst>
      <p:ext uri="{BB962C8B-B14F-4D97-AF65-F5344CB8AC3E}">
        <p14:creationId xmlns:p14="http://schemas.microsoft.com/office/powerpoint/2010/main" val="263790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285037" y="1828802"/>
            <a:ext cx="5851525" cy="27432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s-CO"/>
              <a:pPr/>
              <a:t>‹Nº›</a:t>
            </a:fld>
            <a:endParaRPr/>
          </a:p>
        </p:txBody>
      </p:sp>
    </p:spTree>
    <p:extLst>
      <p:ext uri="{BB962C8B-B14F-4D97-AF65-F5344CB8AC3E}">
        <p14:creationId xmlns:p14="http://schemas.microsoft.com/office/powerpoint/2010/main" val="18729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3" name="Shape 13"/>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4" name="Shape 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s-CO" kern="0"/>
              <a:pPr>
                <a:buClr>
                  <a:srgbClr val="000000"/>
                </a:buClr>
                <a:buFont typeface="Arial"/>
                <a:buNone/>
              </a:pPr>
              <a:t>‹Nº›</a:t>
            </a:fld>
            <a:endParaRPr kern="0"/>
          </a:p>
        </p:txBody>
      </p:sp>
    </p:spTree>
    <p:extLst>
      <p:ext uri="{BB962C8B-B14F-4D97-AF65-F5344CB8AC3E}">
        <p14:creationId xmlns:p14="http://schemas.microsoft.com/office/powerpoint/2010/main" val="417474410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 id="2147483669" r:id="rId7"/>
    <p:sldLayoutId id="2147483670" r:id="rId8"/>
    <p:sldLayoutId id="2147483671" r:id="rId9"/>
    <p:sldLayoutId id="214748367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fld id="{00000000-1234-1234-1234-123412341234}" type="slidenum">
              <a:rPr lang="es-CO" smtClean="0"/>
              <a:pPr/>
              <a:t>1</a:t>
            </a:fld>
            <a:endParaRPr lang="es-CO"/>
          </a:p>
        </p:txBody>
      </p:sp>
      <p:sp>
        <p:nvSpPr>
          <p:cNvPr id="3" name="Marcador de texto 2"/>
          <p:cNvSpPr txBox="1">
            <a:spLocks/>
          </p:cNvSpPr>
          <p:nvPr/>
        </p:nvSpPr>
        <p:spPr>
          <a:xfrm>
            <a:off x="8352692" y="2421032"/>
            <a:ext cx="3614615" cy="251041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25400" indent="0"/>
            <a:r>
              <a:rPr lang="de-DE" sz="2800" b="1" kern="0" dirty="0" smtClean="0">
                <a:solidFill>
                  <a:srgbClr val="FFC000"/>
                </a:solidFill>
              </a:rPr>
              <a:t>INCLUSIÓN Y MOVILIDAD SOCIAL </a:t>
            </a:r>
          </a:p>
          <a:p>
            <a:pPr marL="25400" indent="0"/>
            <a:r>
              <a:rPr lang="de-DE" sz="2800" b="1" kern="0" dirty="0" smtClean="0">
                <a:solidFill>
                  <a:srgbClr val="FFC000"/>
                </a:solidFill>
              </a:rPr>
              <a:t>EN LA UNIVERSIDAD SIMÓN BOLÍVAR</a:t>
            </a:r>
            <a:endParaRPr lang="de-DE" sz="2000" b="1" kern="1200" dirty="0" smtClean="0">
              <a:solidFill>
                <a:srgbClr val="FFC000"/>
              </a:solidFill>
              <a:latin typeface="Century Gothic"/>
            </a:endParaRPr>
          </a:p>
          <a:p>
            <a:pPr marL="25400" indent="0"/>
            <a:endParaRPr lang="de-DE" sz="1800" kern="0" dirty="0" smtClean="0">
              <a:solidFill>
                <a:srgbClr val="FFC000"/>
              </a:solidFill>
            </a:endParaRPr>
          </a:p>
          <a:p>
            <a:pPr marL="25400" indent="0"/>
            <a:endParaRPr lang="de-DE" sz="2800" kern="0" dirty="0">
              <a:solidFill>
                <a:srgbClr val="FFC000"/>
              </a:solidFill>
            </a:endParaRPr>
          </a:p>
        </p:txBody>
      </p:sp>
    </p:spTree>
    <p:extLst>
      <p:ext uri="{BB962C8B-B14F-4D97-AF65-F5344CB8AC3E}">
        <p14:creationId xmlns:p14="http://schemas.microsoft.com/office/powerpoint/2010/main" val="1966241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p:cNvGrpSpPr/>
          <p:nvPr/>
        </p:nvGrpSpPr>
        <p:grpSpPr>
          <a:xfrm>
            <a:off x="-641888" y="6350"/>
            <a:ext cx="12687074" cy="6851650"/>
            <a:chOff x="-2806089" y="6350"/>
            <a:chExt cx="12687074" cy="6851650"/>
          </a:xfrm>
        </p:grpSpPr>
        <p:sp>
          <p:nvSpPr>
            <p:cNvPr id="7" name="Rectángulo 6"/>
            <p:cNvSpPr/>
            <p:nvPr/>
          </p:nvSpPr>
          <p:spPr>
            <a:xfrm>
              <a:off x="7246938" y="2101850"/>
              <a:ext cx="1897062" cy="34464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a:solidFill>
                  <a:prstClr val="white"/>
                </a:solidFill>
              </a:endParaRPr>
            </a:p>
          </p:txBody>
        </p:sp>
        <p:graphicFrame>
          <p:nvGraphicFramePr>
            <p:cNvPr id="4" name="Diagrama 3"/>
            <p:cNvGraphicFramePr/>
            <p:nvPr>
              <p:extLst/>
            </p:nvPr>
          </p:nvGraphicFramePr>
          <p:xfrm>
            <a:off x="-2806089" y="792794"/>
            <a:ext cx="12687074" cy="6065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6" descr="Resultado de imagen para grado universitario icono animad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1125" y="6350"/>
              <a:ext cx="7874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angular 5"/>
            <p:cNvCxnSpPr/>
            <p:nvPr/>
          </p:nvCxnSpPr>
          <p:spPr>
            <a:xfrm>
              <a:off x="5705475" y="1609725"/>
              <a:ext cx="2155825" cy="2101850"/>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Conector recto 7"/>
            <p:cNvCxnSpPr/>
            <p:nvPr/>
          </p:nvCxnSpPr>
          <p:spPr>
            <a:xfrm flipH="1">
              <a:off x="6769100" y="3711575"/>
              <a:ext cx="26988" cy="2743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Conector recto 8"/>
            <p:cNvCxnSpPr/>
            <p:nvPr/>
          </p:nvCxnSpPr>
          <p:spPr>
            <a:xfrm>
              <a:off x="5937250" y="6454775"/>
              <a:ext cx="81915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ángulo 9"/>
            <p:cNvSpPr/>
            <p:nvPr/>
          </p:nvSpPr>
          <p:spPr>
            <a:xfrm>
              <a:off x="7246963" y="3309427"/>
              <a:ext cx="1897037" cy="707886"/>
            </a:xfrm>
            <a:prstGeom prst="rect">
              <a:avLst/>
            </a:prstGeom>
            <a:noFill/>
          </p:spPr>
          <p:txBody>
            <a:bodyPr>
              <a:spAutoFit/>
            </a:bodyPr>
            <a:lstStyle/>
            <a:p>
              <a:pPr algn="ctr">
                <a:defRPr/>
              </a:pPr>
              <a:r>
                <a:rPr lang="es-ES" sz="2000" b="1" dirty="0">
                  <a:ln w="10160">
                    <a:solidFill>
                      <a:srgbClr val="4472C4"/>
                    </a:solidFill>
                    <a:prstDash val="solid"/>
                  </a:ln>
                  <a:solidFill>
                    <a:srgbClr val="FFFFFF"/>
                  </a:solidFill>
                  <a:effectLst>
                    <a:outerShdw blurRad="38100" dist="22860" dir="5400000" algn="tl" rotWithShape="0">
                      <a:srgbClr val="000000">
                        <a:alpha val="30000"/>
                      </a:srgbClr>
                    </a:outerShdw>
                  </a:effectLst>
                </a:rPr>
                <a:t>Sistema de Información</a:t>
              </a:r>
            </a:p>
          </p:txBody>
        </p:sp>
      </p:grpSp>
      <p:sp>
        <p:nvSpPr>
          <p:cNvPr id="13" name="CuadroTexto 12"/>
          <p:cNvSpPr txBox="1"/>
          <p:nvPr/>
        </p:nvSpPr>
        <p:spPr>
          <a:xfrm>
            <a:off x="0" y="804615"/>
            <a:ext cx="10200068" cy="461665"/>
          </a:xfrm>
          <a:prstGeom prst="rect">
            <a:avLst/>
          </a:prstGeom>
          <a:noFill/>
        </p:spPr>
        <p:txBody>
          <a:bodyPr wrap="square" rtlCol="0">
            <a:spAutoFit/>
          </a:bodyPr>
          <a:lstStyle/>
          <a:p>
            <a:pPr algn="ctr">
              <a:buClr>
                <a:srgbClr val="31859B"/>
              </a:buClr>
              <a:buSzPts val="3176"/>
            </a:pPr>
            <a:r>
              <a:rPr lang="de-DE" sz="2400" b="1" dirty="0" smtClean="0">
                <a:solidFill>
                  <a:srgbClr val="31859B"/>
                </a:solidFill>
                <a:latin typeface="Century Gothic"/>
                <a:ea typeface="Century Gothic"/>
                <a:cs typeface="Century Gothic"/>
                <a:sym typeface="Calibri"/>
              </a:rPr>
              <a:t>PROGRAMA INSTITUCIONAL DE EXCELENCIA ACADÉMICA- PIEA-</a:t>
            </a:r>
            <a:endParaRPr lang="de-DE" sz="2400" b="1" dirty="0">
              <a:solidFill>
                <a:srgbClr val="31859B"/>
              </a:solidFill>
              <a:latin typeface="Century Gothic"/>
              <a:ea typeface="Century Gothic"/>
              <a:cs typeface="Century Gothic"/>
              <a:sym typeface="Calibri"/>
            </a:endParaRPr>
          </a:p>
        </p:txBody>
      </p:sp>
      <p:sp>
        <p:nvSpPr>
          <p:cNvPr id="14" name="6 Rectángulo redondeado"/>
          <p:cNvSpPr/>
          <p:nvPr/>
        </p:nvSpPr>
        <p:spPr>
          <a:xfrm>
            <a:off x="682289" y="2240098"/>
            <a:ext cx="3670769" cy="2486448"/>
          </a:xfrm>
          <a:prstGeom prst="roundRect">
            <a:avLst/>
          </a:prstGeom>
          <a:ln>
            <a:solidFill>
              <a:schemeClr val="accent3">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anchor="ctr"/>
          <a:lstStyle/>
          <a:p>
            <a:pPr>
              <a:defRPr/>
            </a:pPr>
            <a:r>
              <a:rPr lang="es-CO" sz="1400" dirty="0" smtClean="0">
                <a:latin typeface="Trebuchet MS" pitchFamily="34" charset="0"/>
              </a:rPr>
              <a:t>Busca articular</a:t>
            </a:r>
            <a:r>
              <a:rPr lang="es-CO" sz="1400" dirty="0">
                <a:latin typeface="Trebuchet MS" pitchFamily="34" charset="0"/>
              </a:rPr>
              <a:t>, coordinar y evaluar las </a:t>
            </a:r>
            <a:r>
              <a:rPr lang="es-CO" sz="1400" dirty="0" smtClean="0">
                <a:latin typeface="Trebuchet MS" pitchFamily="34" charset="0"/>
              </a:rPr>
              <a:t>acciones, </a:t>
            </a:r>
            <a:r>
              <a:rPr lang="es-CO" sz="1400" dirty="0">
                <a:latin typeface="Trebuchet MS" pitchFamily="34" charset="0"/>
              </a:rPr>
              <a:t>funciones </a:t>
            </a:r>
            <a:r>
              <a:rPr lang="es-CO" sz="1400" dirty="0" smtClean="0">
                <a:latin typeface="Trebuchet MS" pitchFamily="34" charset="0"/>
              </a:rPr>
              <a:t>y </a:t>
            </a:r>
            <a:r>
              <a:rPr lang="es-CO" altLang="es-CO" sz="1400" dirty="0" smtClean="0">
                <a:latin typeface="Trebuchet MS" pitchFamily="34" charset="0"/>
              </a:rPr>
              <a:t>los </a:t>
            </a:r>
            <a:r>
              <a:rPr lang="es-CO" altLang="es-CO" sz="1400" dirty="0">
                <a:latin typeface="Trebuchet MS" pitchFamily="34" charset="0"/>
              </a:rPr>
              <a:t>servicios de apoyo académicos, </a:t>
            </a:r>
            <a:r>
              <a:rPr lang="es-CO" altLang="es-CO" sz="1400" dirty="0" smtClean="0">
                <a:latin typeface="Trebuchet MS" pitchFamily="34" charset="0"/>
              </a:rPr>
              <a:t>económicos </a:t>
            </a:r>
            <a:r>
              <a:rPr lang="es-CO" altLang="es-CO" sz="1400" dirty="0">
                <a:latin typeface="Trebuchet MS" pitchFamily="34" charset="0"/>
              </a:rPr>
              <a:t>y psicosociales, que presta la Universidad Simón Bolívar, a sus estudiantes para contribuir al desarrollo de las competencias genéricas y disciplinares, logrando la formación integral y la excelsa calidad, incidiendo en la permanencia con calidad y propiciando procesos de inclusión </a:t>
            </a:r>
            <a:r>
              <a:rPr lang="es-CO" altLang="es-CO" sz="1400" dirty="0" smtClean="0">
                <a:latin typeface="Trebuchet MS" pitchFamily="34" charset="0"/>
              </a:rPr>
              <a:t>educativa.</a:t>
            </a:r>
            <a:endParaRPr lang="es-CO" sz="1400" dirty="0"/>
          </a:p>
        </p:txBody>
      </p:sp>
    </p:spTree>
    <p:extLst>
      <p:ext uri="{BB962C8B-B14F-4D97-AF65-F5344CB8AC3E}">
        <p14:creationId xmlns:p14="http://schemas.microsoft.com/office/powerpoint/2010/main" val="1277033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CuadroTexto 1"/>
          <p:cNvSpPr txBox="1"/>
          <p:nvPr/>
        </p:nvSpPr>
        <p:spPr>
          <a:xfrm>
            <a:off x="-1068945" y="704195"/>
            <a:ext cx="10200068" cy="461665"/>
          </a:xfrm>
          <a:prstGeom prst="rect">
            <a:avLst/>
          </a:prstGeom>
          <a:noFill/>
        </p:spPr>
        <p:txBody>
          <a:bodyPr wrap="square" rtlCol="0">
            <a:spAutoFit/>
          </a:bodyPr>
          <a:lstStyle/>
          <a:p>
            <a:pPr algn="ctr">
              <a:buClr>
                <a:srgbClr val="31859B"/>
              </a:buClr>
              <a:buSzPts val="3176"/>
            </a:pPr>
            <a:r>
              <a:rPr lang="de-DE" sz="2400" b="1" dirty="0">
                <a:solidFill>
                  <a:srgbClr val="31859B"/>
                </a:solidFill>
                <a:latin typeface="Century Gothic"/>
                <a:ea typeface="Century Gothic"/>
                <a:cs typeface="Century Gothic"/>
                <a:sym typeface="Calibri"/>
              </a:rPr>
              <a:t>PROYECTOS ESPECIALES </a:t>
            </a:r>
            <a:r>
              <a:rPr lang="de-DE" sz="2400" b="1" dirty="0" smtClean="0">
                <a:solidFill>
                  <a:srgbClr val="31859B"/>
                </a:solidFill>
                <a:latin typeface="Century Gothic"/>
                <a:ea typeface="Century Gothic"/>
                <a:cs typeface="Century Gothic"/>
                <a:sym typeface="Calibri"/>
              </a:rPr>
              <a:t>DE EXTENSIÓN EN USB</a:t>
            </a:r>
            <a:endParaRPr lang="de-DE" sz="2400" b="1" dirty="0">
              <a:solidFill>
                <a:srgbClr val="31859B"/>
              </a:solidFill>
              <a:latin typeface="Century Gothic"/>
              <a:ea typeface="Century Gothic"/>
              <a:cs typeface="Century Gothic"/>
              <a:sym typeface="Calibri"/>
            </a:endParaRPr>
          </a:p>
        </p:txBody>
      </p:sp>
      <p:graphicFrame>
        <p:nvGraphicFramePr>
          <p:cNvPr id="4" name="Tabla 3"/>
          <p:cNvGraphicFramePr>
            <a:graphicFrameLocks noGrp="1"/>
          </p:cNvGraphicFramePr>
          <p:nvPr>
            <p:extLst>
              <p:ext uri="{D42A27DB-BD31-4B8C-83A1-F6EECF244321}">
                <p14:modId xmlns:p14="http://schemas.microsoft.com/office/powerpoint/2010/main" val="3997225349"/>
              </p:ext>
            </p:extLst>
          </p:nvPr>
        </p:nvGraphicFramePr>
        <p:xfrm>
          <a:off x="650382" y="1626094"/>
          <a:ext cx="11211059" cy="4790440"/>
        </p:xfrm>
        <a:graphic>
          <a:graphicData uri="http://schemas.openxmlformats.org/drawingml/2006/table">
            <a:tbl>
              <a:tblPr firstRow="1" bandRow="1">
                <a:tableStyleId>{00A15C55-8517-42AA-B614-E9B94910E393}</a:tableStyleId>
              </a:tblPr>
              <a:tblGrid>
                <a:gridCol w="2301365"/>
                <a:gridCol w="3848298"/>
                <a:gridCol w="5061396"/>
              </a:tblGrid>
              <a:tr h="370840">
                <a:tc>
                  <a:txBody>
                    <a:bodyPr/>
                    <a:lstStyle/>
                    <a:p>
                      <a:pPr algn="ctr"/>
                      <a:r>
                        <a:rPr lang="de-DE" dirty="0" smtClean="0">
                          <a:solidFill>
                            <a:schemeClr val="tx1"/>
                          </a:solidFill>
                        </a:rPr>
                        <a:t>PROGRAMA</a:t>
                      </a:r>
                      <a:endParaRPr lang="de-DE" dirty="0">
                        <a:solidFill>
                          <a:schemeClr val="tx1"/>
                        </a:solidFill>
                      </a:endParaRPr>
                    </a:p>
                  </a:txBody>
                  <a:tcPr>
                    <a:solidFill>
                      <a:schemeClr val="accent6"/>
                    </a:solidFill>
                  </a:tcPr>
                </a:tc>
                <a:tc>
                  <a:txBody>
                    <a:bodyPr/>
                    <a:lstStyle/>
                    <a:p>
                      <a:pPr algn="ctr"/>
                      <a:r>
                        <a:rPr lang="de-DE" dirty="0" smtClean="0">
                          <a:solidFill>
                            <a:schemeClr val="tx1"/>
                          </a:solidFill>
                        </a:rPr>
                        <a:t>OBJETIVO</a:t>
                      </a:r>
                      <a:endParaRPr lang="de-DE" dirty="0">
                        <a:solidFill>
                          <a:schemeClr val="tx1"/>
                        </a:solidFill>
                      </a:endParaRPr>
                    </a:p>
                  </a:txBody>
                  <a:tcPr>
                    <a:solidFill>
                      <a:schemeClr val="accent6"/>
                    </a:solidFill>
                  </a:tcPr>
                </a:tc>
                <a:tc>
                  <a:txBody>
                    <a:bodyPr/>
                    <a:lstStyle/>
                    <a:p>
                      <a:pPr algn="ctr"/>
                      <a:r>
                        <a:rPr lang="de-DE" dirty="0" smtClean="0">
                          <a:solidFill>
                            <a:schemeClr val="tx1"/>
                          </a:solidFill>
                        </a:rPr>
                        <a:t>IMPACTO</a:t>
                      </a:r>
                      <a:endParaRPr lang="de-DE" dirty="0">
                        <a:solidFill>
                          <a:schemeClr val="tx1"/>
                        </a:solidFill>
                      </a:endParaRPr>
                    </a:p>
                  </a:txBody>
                  <a:tcPr>
                    <a:solidFill>
                      <a:schemeClr val="accent6"/>
                    </a:solidFill>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b="1" dirty="0" smtClean="0"/>
                        <a:t>UNIVERSIDAD AL BARRIO (EDUCACIÓN</a:t>
                      </a:r>
                      <a:r>
                        <a:rPr lang="de-DE" b="1" baseline="0" dirty="0" smtClean="0"/>
                        <a:t> SUPERIOR)</a:t>
                      </a:r>
                      <a:endParaRPr lang="de-DE" b="1" dirty="0" smtClean="0"/>
                    </a:p>
                    <a:p>
                      <a:r>
                        <a:rPr lang="de-DE" b="1" dirty="0" smtClean="0"/>
                        <a:t>Convenio con Alcaldía Distrital de Barranquilla</a:t>
                      </a:r>
                      <a:endParaRPr lang="de-DE" b="1" dirty="0"/>
                    </a:p>
                  </a:txBody>
                  <a:tcPr>
                    <a:solidFill>
                      <a:schemeClr val="accent6"/>
                    </a:solidFill>
                  </a:tcPr>
                </a:tc>
                <a:tc>
                  <a:txBody>
                    <a:bodyPr/>
                    <a:lstStyle/>
                    <a:p>
                      <a:pPr algn="just"/>
                      <a:r>
                        <a:rPr lang="de-DE" dirty="0" smtClean="0"/>
                        <a:t>Ofrecer programas</a:t>
                      </a:r>
                      <a:r>
                        <a:rPr lang="de-DE" baseline="0" dirty="0" smtClean="0"/>
                        <a:t> en IED asignadas para los egresados de las mismas. </a:t>
                      </a:r>
                      <a:endParaRPr lang="de-DE" dirty="0"/>
                    </a:p>
                  </a:txBody>
                  <a:tcPr>
                    <a:solidFill>
                      <a:schemeClr val="accent6"/>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de-DE" sz="1400" b="0" i="0" u="none" strike="noStrike" cap="none" baseline="0" dirty="0" smtClean="0">
                          <a:solidFill>
                            <a:schemeClr val="dk1"/>
                          </a:solidFill>
                          <a:latin typeface="+mn-lt"/>
                          <a:ea typeface="+mn-ea"/>
                          <a:cs typeface="+mn-cs"/>
                          <a:sym typeface="Arial"/>
                        </a:rPr>
                        <a:t>150 </a:t>
                      </a:r>
                      <a:r>
                        <a:rPr lang="en-US" sz="1400" b="0" i="0" u="none" strike="noStrike" cap="none" baseline="0" dirty="0" err="1" smtClean="0">
                          <a:solidFill>
                            <a:schemeClr val="dk1"/>
                          </a:solidFill>
                          <a:latin typeface="+mn-lt"/>
                          <a:ea typeface="+mn-ea"/>
                          <a:cs typeface="+mn-cs"/>
                          <a:sym typeface="Calibri"/>
                        </a:rPr>
                        <a:t>egresados</a:t>
                      </a:r>
                      <a:r>
                        <a:rPr lang="en-US" sz="1400" b="0" i="0" u="none" strike="noStrike" cap="none" baseline="0" dirty="0" smtClean="0">
                          <a:solidFill>
                            <a:schemeClr val="dk1"/>
                          </a:solidFill>
                          <a:latin typeface="+mn-lt"/>
                          <a:ea typeface="+mn-ea"/>
                          <a:cs typeface="+mn-cs"/>
                          <a:sym typeface="Calibri"/>
                        </a:rPr>
                        <a:t> de  </a:t>
                      </a:r>
                      <a:r>
                        <a:rPr lang="en-US" sz="1400" b="0" i="0" u="none" strike="noStrike" cap="none" baseline="0" dirty="0" err="1" smtClean="0">
                          <a:solidFill>
                            <a:schemeClr val="dk1"/>
                          </a:solidFill>
                          <a:latin typeface="+mn-lt"/>
                          <a:ea typeface="+mn-ea"/>
                          <a:cs typeface="+mn-cs"/>
                          <a:sym typeface="Calibri"/>
                        </a:rPr>
                        <a:t>Instituciones</a:t>
                      </a:r>
                      <a:r>
                        <a:rPr lang="en-US" sz="1400" b="0" i="0" u="none" strike="noStrike" cap="none" baseline="0" dirty="0" smtClean="0">
                          <a:solidFill>
                            <a:schemeClr val="dk1"/>
                          </a:solidFill>
                          <a:latin typeface="+mn-lt"/>
                          <a:ea typeface="+mn-ea"/>
                          <a:cs typeface="+mn-cs"/>
                          <a:sym typeface="Calibri"/>
                        </a:rPr>
                        <a:t> </a:t>
                      </a:r>
                      <a:r>
                        <a:rPr lang="en-US" sz="1400" b="0" i="0" u="none" strike="noStrike" cap="none" baseline="0" dirty="0" err="1" smtClean="0">
                          <a:solidFill>
                            <a:schemeClr val="dk1"/>
                          </a:solidFill>
                          <a:latin typeface="+mn-lt"/>
                          <a:ea typeface="+mn-ea"/>
                          <a:cs typeface="+mn-cs"/>
                          <a:sym typeface="Calibri"/>
                        </a:rPr>
                        <a:t>Educativas</a:t>
                      </a:r>
                      <a:r>
                        <a:rPr lang="en-US" sz="1400" b="0" i="0" u="none" strike="noStrike" cap="none" baseline="0" dirty="0" smtClean="0">
                          <a:solidFill>
                            <a:schemeClr val="dk1"/>
                          </a:solidFill>
                          <a:latin typeface="+mn-lt"/>
                          <a:ea typeface="+mn-ea"/>
                          <a:cs typeface="+mn-cs"/>
                          <a:sym typeface="Calibri"/>
                        </a:rPr>
                        <a:t> </a:t>
                      </a:r>
                      <a:r>
                        <a:rPr lang="en-US" sz="1400" b="0" i="0" u="none" strike="noStrike" cap="none" baseline="0" dirty="0" err="1" smtClean="0">
                          <a:solidFill>
                            <a:schemeClr val="dk1"/>
                          </a:solidFill>
                          <a:latin typeface="+mn-lt"/>
                          <a:ea typeface="+mn-ea"/>
                          <a:cs typeface="+mn-cs"/>
                          <a:sym typeface="Calibri"/>
                        </a:rPr>
                        <a:t>Distritales</a:t>
                      </a:r>
                      <a:r>
                        <a:rPr lang="en-US" sz="1400" b="0" i="0" u="none" strike="noStrike" cap="none" baseline="0" dirty="0" smtClean="0">
                          <a:solidFill>
                            <a:schemeClr val="dk1"/>
                          </a:solidFill>
                          <a:latin typeface="+mn-lt"/>
                          <a:ea typeface="+mn-ea"/>
                          <a:cs typeface="+mn-cs"/>
                          <a:sym typeface="Calibri"/>
                        </a:rPr>
                        <a:t> de </a:t>
                      </a:r>
                      <a:r>
                        <a:rPr lang="en-US" sz="1400" b="0" i="0" u="none" strike="noStrike" cap="none" baseline="0" dirty="0" err="1" smtClean="0">
                          <a:solidFill>
                            <a:schemeClr val="dk1"/>
                          </a:solidFill>
                          <a:latin typeface="+mn-lt"/>
                          <a:ea typeface="+mn-ea"/>
                          <a:cs typeface="+mn-cs"/>
                          <a:sym typeface="Calibri"/>
                        </a:rPr>
                        <a:t>Niveles</a:t>
                      </a:r>
                      <a:r>
                        <a:rPr lang="en-US" sz="1400" b="0" i="0" u="none" strike="noStrike" cap="none" baseline="0" dirty="0" smtClean="0">
                          <a:solidFill>
                            <a:schemeClr val="dk1"/>
                          </a:solidFill>
                          <a:latin typeface="+mn-lt"/>
                          <a:ea typeface="+mn-ea"/>
                          <a:cs typeface="+mn-cs"/>
                          <a:sym typeface="Calibri"/>
                        </a:rPr>
                        <a:t> 1 y 2 del </a:t>
                      </a:r>
                      <a:r>
                        <a:rPr lang="en-US" sz="1400" b="0" i="0" u="none" strike="noStrike" cap="none" baseline="0" dirty="0" err="1" smtClean="0">
                          <a:solidFill>
                            <a:schemeClr val="dk1"/>
                          </a:solidFill>
                          <a:latin typeface="+mn-lt"/>
                          <a:ea typeface="+mn-ea"/>
                          <a:cs typeface="+mn-cs"/>
                          <a:sym typeface="Calibri"/>
                        </a:rPr>
                        <a:t>Sisben</a:t>
                      </a:r>
                      <a:r>
                        <a:rPr lang="en-US" sz="1400" b="0" i="0" u="none" strike="noStrike" cap="none" baseline="0" dirty="0" smtClean="0">
                          <a:solidFill>
                            <a:schemeClr val="dk1"/>
                          </a:solidFill>
                          <a:latin typeface="+mn-lt"/>
                          <a:ea typeface="+mn-ea"/>
                          <a:cs typeface="+mn-cs"/>
                          <a:sym typeface="Calibri"/>
                        </a:rPr>
                        <a:t>, </a:t>
                      </a:r>
                      <a:r>
                        <a:rPr lang="en-US" sz="1400" b="0" i="0" u="none" strike="noStrike" cap="none" baseline="0" dirty="0" err="1" smtClean="0">
                          <a:solidFill>
                            <a:schemeClr val="dk1"/>
                          </a:solidFill>
                          <a:latin typeface="+mn-lt"/>
                          <a:ea typeface="+mn-ea"/>
                          <a:cs typeface="+mn-cs"/>
                          <a:sym typeface="Calibri"/>
                        </a:rPr>
                        <a:t>cursan</a:t>
                      </a:r>
                      <a:r>
                        <a:rPr lang="en-US" sz="1400" b="0" i="0" u="none" strike="noStrike" cap="none" baseline="0" dirty="0" smtClean="0">
                          <a:solidFill>
                            <a:schemeClr val="dk1"/>
                          </a:solidFill>
                          <a:latin typeface="+mn-lt"/>
                          <a:ea typeface="+mn-ea"/>
                          <a:cs typeface="+mn-cs"/>
                          <a:sym typeface="Calibri"/>
                        </a:rPr>
                        <a:t> </a:t>
                      </a:r>
                      <a:r>
                        <a:rPr lang="de-DE" sz="1400" b="0" i="0" u="none" strike="noStrike" cap="none" baseline="0" dirty="0" smtClean="0">
                          <a:solidFill>
                            <a:schemeClr val="dk1"/>
                          </a:solidFill>
                          <a:latin typeface="+mn-lt"/>
                          <a:ea typeface="+mn-ea"/>
                          <a:cs typeface="+mn-cs"/>
                          <a:sym typeface="Arial"/>
                        </a:rPr>
                        <a:t> </a:t>
                      </a:r>
                      <a:r>
                        <a:rPr lang="de-DE" dirty="0" smtClean="0"/>
                        <a:t>programas</a:t>
                      </a:r>
                      <a:r>
                        <a:rPr lang="de-DE" baseline="0" dirty="0" smtClean="0"/>
                        <a:t>Técnico Profesional en Operaciones Portuarias y Técnico Profesional en Procesos Publicitarios y de Mercadeo</a:t>
                      </a:r>
                      <a:endParaRPr lang="de-DE" dirty="0" smtClean="0"/>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de-DE" dirty="0" smtClean="0"/>
                        <a:t>en 2018 con ruta de homologación definida para continuar formación en programas de nivel  profesional</a:t>
                      </a:r>
                      <a:r>
                        <a:rPr lang="de-DE" baseline="0" dirty="0" smtClean="0"/>
                        <a:t> </a:t>
                      </a:r>
                      <a:r>
                        <a:rPr lang="de-DE" dirty="0" smtClean="0"/>
                        <a:t>en la USB. </a:t>
                      </a:r>
                    </a:p>
                  </a:txBody>
                  <a:tcPr>
                    <a:solidFill>
                      <a:schemeClr val="accent6"/>
                    </a:solidFill>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b="1" dirty="0" smtClean="0"/>
                        <a:t>ARTICULACIÓN CON LA MEDIA (EDUCACIÓN</a:t>
                      </a:r>
                      <a:r>
                        <a:rPr lang="de-DE" b="1" baseline="0" dirty="0" smtClean="0"/>
                        <a:t> SUPERIOR</a:t>
                      </a:r>
                      <a:r>
                        <a:rPr lang="de-DE" b="1" dirty="0" smtClean="0"/>
                        <a:t>)</a:t>
                      </a:r>
                    </a:p>
                  </a:txBody>
                  <a:tcPr>
                    <a:solidFill>
                      <a:schemeClr val="accent6"/>
                    </a:solidFill>
                  </a:tcPr>
                </a:tc>
                <a:tc>
                  <a:txBody>
                    <a:bodyPr/>
                    <a:lstStyle/>
                    <a:p>
                      <a:pPr algn="just"/>
                      <a:r>
                        <a:rPr lang="de-DE" dirty="0" smtClean="0"/>
                        <a:t>Ofrecer servicios académicos</a:t>
                      </a:r>
                      <a:r>
                        <a:rPr lang="de-DE" baseline="0" dirty="0" smtClean="0"/>
                        <a:t> a estudiantes de media en las IED y en la USB.</a:t>
                      </a:r>
                      <a:endParaRPr lang="de-DE" dirty="0"/>
                    </a:p>
                  </a:txBody>
                  <a:tcPr>
                    <a:solidFill>
                      <a:schemeClr val="accent6"/>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CO" sz="1400" b="0" i="0" u="none" strike="noStrike" cap="none" dirty="0" smtClean="0">
                          <a:solidFill>
                            <a:schemeClr val="dk1"/>
                          </a:solidFill>
                          <a:effectLst/>
                          <a:latin typeface="+mn-lt"/>
                          <a:ea typeface="+mn-ea"/>
                          <a:cs typeface="+mn-cs"/>
                          <a:sym typeface="Arial"/>
                        </a:rPr>
                        <a:t>Refuerzos de Matemáticas, Estadística, Geometría y Física en los grados, 6,7,8,9,10. En 11 se ofrecen  talleres tipo prueba saber en matemáticas, geometría y</a:t>
                      </a:r>
                      <a:r>
                        <a:rPr lang="es-CO" sz="1400" b="0" i="0" u="none" strike="noStrike" cap="none" baseline="0" dirty="0" smtClean="0">
                          <a:solidFill>
                            <a:schemeClr val="dk1"/>
                          </a:solidFill>
                          <a:effectLst/>
                          <a:latin typeface="+mn-lt"/>
                          <a:ea typeface="+mn-ea"/>
                          <a:cs typeface="+mn-cs"/>
                          <a:sym typeface="Arial"/>
                        </a:rPr>
                        <a:t> </a:t>
                      </a:r>
                      <a:r>
                        <a:rPr lang="es-CO" sz="1400" b="0" i="0" u="none" strike="noStrike" cap="none" dirty="0" smtClean="0">
                          <a:solidFill>
                            <a:schemeClr val="dk1"/>
                          </a:solidFill>
                          <a:effectLst/>
                          <a:latin typeface="+mn-lt"/>
                          <a:ea typeface="+mn-ea"/>
                          <a:cs typeface="+mn-cs"/>
                          <a:sym typeface="Arial"/>
                        </a:rPr>
                        <a:t>estadísticas.</a:t>
                      </a:r>
                      <a:r>
                        <a:rPr lang="es-CO" sz="1400" b="0" i="0" u="none" strike="noStrike" cap="none" baseline="0" dirty="0" smtClean="0">
                          <a:solidFill>
                            <a:schemeClr val="dk1"/>
                          </a:solidFill>
                          <a:effectLst/>
                          <a:latin typeface="+mn-lt"/>
                          <a:ea typeface="+mn-ea"/>
                          <a:cs typeface="+mn-cs"/>
                          <a:sym typeface="Arial"/>
                        </a:rPr>
                        <a:t> </a:t>
                      </a:r>
                      <a:r>
                        <a:rPr lang="es-CO" dirty="0" smtClean="0"/>
                        <a:t/>
                      </a:r>
                      <a:br>
                        <a:rPr lang="es-CO" dirty="0" smtClean="0"/>
                      </a:br>
                      <a:r>
                        <a:rPr lang="es-CO" sz="1400" b="0" i="0" u="none" strike="noStrike" cap="none" dirty="0" smtClean="0">
                          <a:solidFill>
                            <a:schemeClr val="dk1"/>
                          </a:solidFill>
                          <a:effectLst/>
                          <a:latin typeface="+mn-lt"/>
                          <a:ea typeface="+mn-ea"/>
                          <a:cs typeface="+mn-cs"/>
                          <a:sym typeface="Arial"/>
                        </a:rPr>
                        <a:t>En</a:t>
                      </a:r>
                      <a:r>
                        <a:rPr lang="es-CO" sz="1400" b="0" i="0" u="none" strike="noStrike" cap="none" baseline="0" dirty="0" smtClean="0">
                          <a:solidFill>
                            <a:schemeClr val="dk1"/>
                          </a:solidFill>
                          <a:effectLst/>
                          <a:latin typeface="+mn-lt"/>
                          <a:ea typeface="+mn-ea"/>
                          <a:cs typeface="+mn-cs"/>
                          <a:sym typeface="Arial"/>
                        </a:rPr>
                        <a:t> 2018-1 se cuenta con</a:t>
                      </a:r>
                      <a:r>
                        <a:rPr lang="es-CO" sz="1400" b="0" i="0" u="none" strike="noStrike" cap="none" dirty="0" smtClean="0">
                          <a:solidFill>
                            <a:schemeClr val="dk1"/>
                          </a:solidFill>
                          <a:effectLst/>
                          <a:latin typeface="+mn-lt"/>
                          <a:ea typeface="+mn-ea"/>
                          <a:cs typeface="+mn-cs"/>
                          <a:sym typeface="Arial"/>
                        </a:rPr>
                        <a:t> 130 estudiantes, con 70 estudiantes de 11 grado.</a:t>
                      </a:r>
                    </a:p>
                  </a:txBody>
                  <a:tcPr>
                    <a:solidFill>
                      <a:schemeClr val="accent6"/>
                    </a:solidFill>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b="1" dirty="0" smtClean="0"/>
                        <a:t>ARTICULACIÓN CON LA MEDIA (NO FORMAL) Convenio con Alcaldía de Soledad</a:t>
                      </a:r>
                    </a:p>
                  </a:txBody>
                  <a:tcPr>
                    <a:solidFill>
                      <a:schemeClr val="accent6"/>
                    </a:solidFill>
                  </a:tcPr>
                </a:tc>
                <a:tc>
                  <a:txBody>
                    <a:bodyPr/>
                    <a:lstStyle/>
                    <a:p>
                      <a:pPr algn="just"/>
                      <a:r>
                        <a:rPr lang="de-DE" dirty="0" smtClean="0"/>
                        <a:t>Ofrecer</a:t>
                      </a:r>
                      <a:r>
                        <a:rPr lang="de-DE" baseline="0" dirty="0" smtClean="0"/>
                        <a:t> programas técnicos laborales en simultánea con su titulación de bachiller.</a:t>
                      </a:r>
                      <a:endParaRPr lang="de-DE" dirty="0"/>
                    </a:p>
                  </a:txBody>
                  <a:tcPr>
                    <a:solidFill>
                      <a:schemeClr val="accent6"/>
                    </a:solidFill>
                  </a:tcPr>
                </a:tc>
                <a:tc>
                  <a:txBody>
                    <a:bodyPr/>
                    <a:lstStyle/>
                    <a:p>
                      <a:pPr algn="just"/>
                      <a:r>
                        <a:rPr lang="de-DE" dirty="0" smtClean="0"/>
                        <a:t>350</a:t>
                      </a:r>
                      <a:r>
                        <a:rPr lang="de-DE" baseline="0" dirty="0" smtClean="0"/>
                        <a:t> jóvenes soledeños que han cursado 9o. Grado y mayores de 15 años.</a:t>
                      </a:r>
                      <a:endParaRPr lang="de-DE" dirty="0"/>
                    </a:p>
                  </a:txBody>
                  <a:tcPr>
                    <a:solidFill>
                      <a:schemeClr val="accent6"/>
                    </a:solidFill>
                  </a:tcPr>
                </a:tc>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b="1" dirty="0" smtClean="0"/>
                        <a:t>CONVENIO AMPLIACIÓN DE COBERTURA CON SENA (NO FORMAL)</a:t>
                      </a:r>
                    </a:p>
                  </a:txBody>
                  <a:tcPr>
                    <a:solidFill>
                      <a:schemeClr val="accent6"/>
                    </a:solidFill>
                  </a:tcPr>
                </a:tc>
                <a:tc>
                  <a:txBody>
                    <a:bodyPr/>
                    <a:lstStyle/>
                    <a:p>
                      <a:pPr algn="just"/>
                      <a:r>
                        <a:rPr lang="de-DE" dirty="0" smtClean="0"/>
                        <a:t>Ofrecer programas</a:t>
                      </a:r>
                      <a:r>
                        <a:rPr lang="de-DE" baseline="0" dirty="0" smtClean="0"/>
                        <a:t> tecnológicos del SENA en las instalaciones de la USB. Los egresados pueden continuar bajo homologación de competencias  en educación superior. </a:t>
                      </a:r>
                      <a:endParaRPr lang="de-DE" dirty="0"/>
                    </a:p>
                  </a:txBody>
                  <a:tcPr>
                    <a:solidFill>
                      <a:schemeClr val="accent6"/>
                    </a:solidFill>
                  </a:tcPr>
                </a:tc>
                <a:tc>
                  <a:txBody>
                    <a:bodyPr/>
                    <a:lstStyle/>
                    <a:p>
                      <a:pPr algn="just"/>
                      <a:r>
                        <a:rPr lang="de-DE" dirty="0" smtClean="0"/>
                        <a:t>690 aprendices SENA se titularon, 210 de ellos continuaron estudiando</a:t>
                      </a:r>
                      <a:r>
                        <a:rPr lang="de-DE" baseline="0" dirty="0" smtClean="0"/>
                        <a:t> en programas de la USB. Actualmente hay 807 aprendices SENA en 8 programas. </a:t>
                      </a:r>
                      <a:endParaRPr lang="de-DE" dirty="0"/>
                    </a:p>
                  </a:txBody>
                  <a:tcPr>
                    <a:solidFill>
                      <a:schemeClr val="accent6"/>
                    </a:solidFill>
                  </a:tcPr>
                </a:tc>
              </a:tr>
            </a:tbl>
          </a:graphicData>
        </a:graphic>
      </p:graphicFrame>
      <p:sp>
        <p:nvSpPr>
          <p:cNvPr id="6" name="Marcador de número de diapositiva 5"/>
          <p:cNvSpPr>
            <a:spLocks noGrp="1"/>
          </p:cNvSpPr>
          <p:nvPr>
            <p:ph type="sldNum" idx="12"/>
          </p:nvPr>
        </p:nvSpPr>
        <p:spPr/>
        <p:txBody>
          <a:bodyPr/>
          <a:lstStyle/>
          <a:p>
            <a:fld id="{00000000-1234-1234-1234-123412341234}" type="slidenum">
              <a:rPr lang="es-CO" smtClean="0"/>
              <a:pPr/>
              <a:t>11</a:t>
            </a:fld>
            <a:endParaRPr lang="es-CO"/>
          </a:p>
        </p:txBody>
      </p:sp>
      <p:sp>
        <p:nvSpPr>
          <p:cNvPr id="3" name="CuadroTexto 2"/>
          <p:cNvSpPr txBox="1"/>
          <p:nvPr/>
        </p:nvSpPr>
        <p:spPr>
          <a:xfrm>
            <a:off x="811370" y="1188963"/>
            <a:ext cx="9826579" cy="369332"/>
          </a:xfrm>
          <a:prstGeom prst="rect">
            <a:avLst/>
          </a:prstGeom>
          <a:noFill/>
        </p:spPr>
        <p:txBody>
          <a:bodyPr wrap="square" rtlCol="0">
            <a:spAutoFit/>
          </a:bodyPr>
          <a:lstStyle/>
          <a:p>
            <a:r>
              <a:rPr lang="de-DE" dirty="0"/>
              <a:t>ESCUELAS SALUDABLES, AÑOS DE PLENITUD, FAMILIA Y </a:t>
            </a:r>
            <a:r>
              <a:rPr lang="de-DE" dirty="0" smtClean="0"/>
              <a:t>ENTORNO</a:t>
            </a:r>
            <a:endParaRPr lang="de-DE" dirty="0"/>
          </a:p>
        </p:txBody>
      </p:sp>
      <p:sp>
        <p:nvSpPr>
          <p:cNvPr id="9" name="Estrella de 5 puntas 8"/>
          <p:cNvSpPr/>
          <p:nvPr/>
        </p:nvSpPr>
        <p:spPr>
          <a:xfrm>
            <a:off x="319127" y="1142758"/>
            <a:ext cx="492243" cy="4155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Imagen 9"/>
          <p:cNvPicPr>
            <a:picLocks noChangeAspect="1"/>
          </p:cNvPicPr>
          <p:nvPr/>
        </p:nvPicPr>
        <p:blipFill>
          <a:blip r:embed="rId3"/>
          <a:stretch>
            <a:fillRect/>
          </a:stretch>
        </p:blipFill>
        <p:spPr>
          <a:xfrm>
            <a:off x="8500057" y="811369"/>
            <a:ext cx="3361384" cy="814725"/>
          </a:xfrm>
          <a:prstGeom prst="rect">
            <a:avLst/>
          </a:prstGeom>
        </p:spPr>
      </p:pic>
    </p:spTree>
    <p:extLst>
      <p:ext uri="{BB962C8B-B14F-4D97-AF65-F5344CB8AC3E}">
        <p14:creationId xmlns:p14="http://schemas.microsoft.com/office/powerpoint/2010/main" val="3876710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fld id="{00000000-1234-1234-1234-123412341234}" type="slidenum">
              <a:rPr lang="es-CO" smtClean="0"/>
              <a:pPr/>
              <a:t>12</a:t>
            </a:fld>
            <a:endParaRPr lang="es-CO"/>
          </a:p>
        </p:txBody>
      </p:sp>
      <p:pic>
        <p:nvPicPr>
          <p:cNvPr id="7" name="Imagen 6"/>
          <p:cNvPicPr>
            <a:picLocks noChangeAspect="1"/>
          </p:cNvPicPr>
          <p:nvPr/>
        </p:nvPicPr>
        <p:blipFill>
          <a:blip r:embed="rId3"/>
          <a:stretch>
            <a:fillRect/>
          </a:stretch>
        </p:blipFill>
        <p:spPr>
          <a:xfrm>
            <a:off x="1275006" y="746975"/>
            <a:ext cx="10006885" cy="5974501"/>
          </a:xfrm>
          <a:prstGeom prst="rect">
            <a:avLst/>
          </a:prstGeom>
        </p:spPr>
      </p:pic>
    </p:spTree>
    <p:extLst>
      <p:ext uri="{BB962C8B-B14F-4D97-AF65-F5344CB8AC3E}">
        <p14:creationId xmlns:p14="http://schemas.microsoft.com/office/powerpoint/2010/main" val="2538560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3038"/>
            <a:ext cx="11937926" cy="541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912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p:nvPr/>
        </p:nvSpPr>
        <p:spPr>
          <a:xfrm>
            <a:off x="2383971" y="2222283"/>
            <a:ext cx="4114800" cy="828432"/>
          </a:xfrm>
          <a:prstGeom prst="rect">
            <a:avLst/>
          </a:prstGeom>
          <a:noFill/>
          <a:ln>
            <a:noFill/>
          </a:ln>
        </p:spPr>
        <p:txBody>
          <a:bodyPr spcFirstLastPara="1" wrap="square" lIns="91425" tIns="45700" rIns="91425" bIns="45700" anchor="t" anchorCtr="0">
            <a:noAutofit/>
          </a:bodyPr>
          <a:lstStyle/>
          <a:p>
            <a:pPr>
              <a:lnSpc>
                <a:spcPct val="150000"/>
              </a:lnSpc>
              <a:buClr>
                <a:srgbClr val="000000"/>
              </a:buClr>
              <a:buFont typeface="Arial"/>
              <a:buNone/>
            </a:pPr>
            <a:r>
              <a:rPr lang="es-CO" sz="1400" kern="0">
                <a:solidFill>
                  <a:srgbClr val="000000"/>
                </a:solidFill>
                <a:latin typeface="Trebuchet MS"/>
                <a:ea typeface="Trebuchet MS"/>
                <a:cs typeface="Trebuchet MS"/>
                <a:sym typeface="Trebuchet MS"/>
              </a:rPr>
              <a:t> </a:t>
            </a:r>
            <a:endParaRPr sz="1400" kern="0">
              <a:solidFill>
                <a:srgbClr val="000000"/>
              </a:solidFill>
              <a:cs typeface="Arial"/>
              <a:sym typeface="Arial"/>
            </a:endParaRPr>
          </a:p>
          <a:p>
            <a:pPr>
              <a:lnSpc>
                <a:spcPct val="150000"/>
              </a:lnSpc>
              <a:spcBef>
                <a:spcPts val="700"/>
              </a:spcBef>
              <a:buClr>
                <a:srgbClr val="000000"/>
              </a:buClr>
              <a:buFont typeface="Arial"/>
              <a:buNone/>
            </a:pPr>
            <a:r>
              <a:rPr lang="es-CO" sz="1400" kern="0">
                <a:solidFill>
                  <a:srgbClr val="000000"/>
                </a:solidFill>
                <a:latin typeface="Trebuchet MS"/>
                <a:ea typeface="Trebuchet MS"/>
                <a:cs typeface="Trebuchet MS"/>
                <a:sym typeface="Trebuchet MS"/>
              </a:rPr>
              <a:t> </a:t>
            </a:r>
            <a:endParaRPr sz="1400" kern="0">
              <a:solidFill>
                <a:srgbClr val="000000"/>
              </a:solidFill>
              <a:cs typeface="Arial"/>
              <a:sym typeface="Arial"/>
            </a:endParaRPr>
          </a:p>
        </p:txBody>
      </p:sp>
      <p:graphicFrame>
        <p:nvGraphicFramePr>
          <p:cNvPr id="125" name="Shape 125"/>
          <p:cNvGraphicFramePr/>
          <p:nvPr>
            <p:extLst>
              <p:ext uri="{D42A27DB-BD31-4B8C-83A1-F6EECF244321}">
                <p14:modId xmlns:p14="http://schemas.microsoft.com/office/powerpoint/2010/main" val="3050469706"/>
              </p:ext>
            </p:extLst>
          </p:nvPr>
        </p:nvGraphicFramePr>
        <p:xfrm>
          <a:off x="541177" y="1190485"/>
          <a:ext cx="5801000" cy="5279930"/>
        </p:xfrm>
        <a:graphic>
          <a:graphicData uri="http://schemas.openxmlformats.org/drawingml/2006/table">
            <a:tbl>
              <a:tblPr firstRow="1" bandRow="1">
                <a:noFill/>
              </a:tblPr>
              <a:tblGrid>
                <a:gridCol w="2320412"/>
                <a:gridCol w="2127034"/>
                <a:gridCol w="1353554"/>
              </a:tblGrid>
              <a:tr h="1035008">
                <a:tc>
                  <a:txBody>
                    <a:bodyPr/>
                    <a:lstStyle/>
                    <a:p>
                      <a:pPr marL="0" marR="0" lvl="0" indent="0" algn="ctr" rtl="0">
                        <a:lnSpc>
                          <a:spcPct val="100000"/>
                        </a:lnSpc>
                        <a:spcBef>
                          <a:spcPts val="0"/>
                        </a:spcBef>
                        <a:spcAft>
                          <a:spcPts val="0"/>
                        </a:spcAft>
                        <a:buClr>
                          <a:schemeClr val="dk1"/>
                        </a:buClr>
                        <a:buSzPts val="1600"/>
                        <a:buFont typeface="Calibri"/>
                        <a:buNone/>
                      </a:pPr>
                      <a:r>
                        <a:rPr lang="es-CO" sz="1800" u="none" strike="noStrike" cap="none" dirty="0"/>
                        <a:t>PROGRAMAS ACADÉMICOS</a:t>
                      </a:r>
                      <a:endParaRPr sz="1800" b="1" u="none" strike="noStrike" cap="none" dirty="0"/>
                    </a:p>
                  </a:txBody>
                  <a:tcPr marL="91450" marR="91450" marT="45725" marB="45725" anchor="ctr">
                    <a:solidFill>
                      <a:srgbClr val="E36C09"/>
                    </a:solidFill>
                  </a:tcPr>
                </a:tc>
                <a:tc>
                  <a:txBody>
                    <a:bodyPr/>
                    <a:lstStyle/>
                    <a:p>
                      <a:pPr marL="0" marR="0" lvl="0" indent="0" algn="ctr" rtl="0">
                        <a:spcBef>
                          <a:spcPts val="0"/>
                        </a:spcBef>
                        <a:spcAft>
                          <a:spcPts val="0"/>
                        </a:spcAft>
                        <a:buNone/>
                      </a:pPr>
                      <a:r>
                        <a:rPr lang="es-CO" sz="1800" u="none" strike="noStrike" cap="none" dirty="0"/>
                        <a:t>BARRANQUILLA</a:t>
                      </a:r>
                      <a:endParaRPr sz="1800" u="none" strike="noStrike" cap="none" dirty="0"/>
                    </a:p>
                  </a:txBody>
                  <a:tcPr marL="91450" marR="91450" marT="45725" marB="45725" anchor="ctr">
                    <a:solidFill>
                      <a:srgbClr val="E36C09"/>
                    </a:solidFill>
                  </a:tcPr>
                </a:tc>
                <a:tc>
                  <a:txBody>
                    <a:bodyPr/>
                    <a:lstStyle/>
                    <a:p>
                      <a:pPr marL="0" marR="0" lvl="0" indent="0" algn="ctr" rtl="0">
                        <a:spcBef>
                          <a:spcPts val="0"/>
                        </a:spcBef>
                        <a:spcAft>
                          <a:spcPts val="0"/>
                        </a:spcAft>
                        <a:buNone/>
                      </a:pPr>
                      <a:r>
                        <a:rPr lang="es-CO" sz="1800" u="none" strike="noStrike" cap="none" dirty="0"/>
                        <a:t>CÚCUTA</a:t>
                      </a:r>
                      <a:endParaRPr sz="1800" u="none" strike="noStrike" cap="none" dirty="0"/>
                    </a:p>
                  </a:txBody>
                  <a:tcPr marL="91450" marR="91450" marT="45725" marB="45725" anchor="ctr">
                    <a:solidFill>
                      <a:srgbClr val="E36C09"/>
                    </a:solidFill>
                  </a:tcPr>
                </a:tc>
              </a:tr>
              <a:tr h="613304">
                <a:tc>
                  <a:txBody>
                    <a:bodyPr/>
                    <a:lstStyle/>
                    <a:p>
                      <a:pPr marL="0" marR="0" lvl="0" indent="0" algn="l" rtl="0">
                        <a:lnSpc>
                          <a:spcPct val="100000"/>
                        </a:lnSpc>
                        <a:spcBef>
                          <a:spcPts val="0"/>
                        </a:spcBef>
                        <a:spcAft>
                          <a:spcPts val="0"/>
                        </a:spcAft>
                        <a:buClr>
                          <a:schemeClr val="dk1"/>
                        </a:buClr>
                        <a:buSzPts val="1500"/>
                        <a:buFont typeface="Calibri"/>
                        <a:buNone/>
                      </a:pPr>
                      <a:r>
                        <a:rPr lang="es-CO" sz="1600" u="none" strike="noStrike" cap="none"/>
                        <a:t>TÉCNICOS PROFESIONALES</a:t>
                      </a:r>
                      <a:endParaRPr sz="1600" b="1" u="none" strike="noStrike" cap="none">
                        <a:latin typeface="Trebuchet MS"/>
                        <a:ea typeface="Trebuchet MS"/>
                        <a:cs typeface="Trebuchet MS"/>
                        <a:sym typeface="Trebuchet MS"/>
                      </a:endParaRPr>
                    </a:p>
                  </a:txBody>
                  <a:tcPr marL="91450" marR="91450" marT="45725" marB="45725"/>
                </a:tc>
                <a:tc>
                  <a:txBody>
                    <a:bodyPr/>
                    <a:lstStyle/>
                    <a:p>
                      <a:pPr marL="0" marR="0" lvl="0" indent="0" algn="ctr" rtl="0">
                        <a:spcBef>
                          <a:spcPts val="0"/>
                        </a:spcBef>
                        <a:spcAft>
                          <a:spcPts val="0"/>
                        </a:spcAft>
                        <a:buNone/>
                      </a:pPr>
                      <a:r>
                        <a:rPr lang="es-CO" sz="1600" u="none" strike="noStrike" cap="none" dirty="0"/>
                        <a:t>2</a:t>
                      </a:r>
                      <a:endParaRPr sz="1600" u="none" strike="noStrike" cap="none" dirty="0"/>
                    </a:p>
                  </a:txBody>
                  <a:tcPr marL="91450" marR="91450" marT="45725" marB="45725"/>
                </a:tc>
                <a:tc>
                  <a:txBody>
                    <a:bodyPr/>
                    <a:lstStyle/>
                    <a:p>
                      <a:pPr marL="0" marR="0" lvl="0" indent="0" algn="ctr" rtl="0">
                        <a:spcBef>
                          <a:spcPts val="0"/>
                        </a:spcBef>
                        <a:spcAft>
                          <a:spcPts val="0"/>
                        </a:spcAft>
                        <a:buNone/>
                      </a:pPr>
                      <a:r>
                        <a:rPr lang="es-CO" sz="1600" u="none" strike="noStrike" cap="none" dirty="0"/>
                        <a:t>0</a:t>
                      </a:r>
                      <a:endParaRPr sz="1600" u="none" strike="noStrike" cap="none" dirty="0"/>
                    </a:p>
                  </a:txBody>
                  <a:tcPr marL="91450" marR="91450" marT="45725" marB="45725"/>
                </a:tc>
              </a:tr>
              <a:tr h="384792">
                <a:tc>
                  <a:txBody>
                    <a:bodyPr/>
                    <a:lstStyle/>
                    <a:p>
                      <a:pPr marL="0" marR="0" lvl="0" indent="0" algn="l" rtl="0">
                        <a:lnSpc>
                          <a:spcPct val="100000"/>
                        </a:lnSpc>
                        <a:spcBef>
                          <a:spcPts val="0"/>
                        </a:spcBef>
                        <a:spcAft>
                          <a:spcPts val="0"/>
                        </a:spcAft>
                        <a:buClr>
                          <a:schemeClr val="dk1"/>
                        </a:buClr>
                        <a:buSzPts val="1500"/>
                        <a:buFont typeface="Calibri"/>
                        <a:buNone/>
                      </a:pPr>
                      <a:r>
                        <a:rPr lang="es-CO" sz="1600" u="none" strike="noStrike" cap="none"/>
                        <a:t>TECNOLÓGICOS</a:t>
                      </a:r>
                      <a:endParaRPr sz="1600" b="1" u="none" strike="noStrike" cap="none">
                        <a:latin typeface="Trebuchet MS"/>
                        <a:ea typeface="Trebuchet MS"/>
                        <a:cs typeface="Trebuchet MS"/>
                        <a:sym typeface="Trebuchet MS"/>
                      </a:endParaRPr>
                    </a:p>
                  </a:txBody>
                  <a:tcPr marL="91450" marR="91450" marT="45725" marB="45725"/>
                </a:tc>
                <a:tc>
                  <a:txBody>
                    <a:bodyPr/>
                    <a:lstStyle/>
                    <a:p>
                      <a:pPr marL="0" marR="0" lvl="0" indent="0" algn="ctr" rtl="0">
                        <a:spcBef>
                          <a:spcPts val="0"/>
                        </a:spcBef>
                        <a:spcAft>
                          <a:spcPts val="0"/>
                        </a:spcAft>
                        <a:buNone/>
                      </a:pPr>
                      <a:r>
                        <a:rPr lang="es-CO" sz="1600" u="none" strike="noStrike" cap="none" dirty="0"/>
                        <a:t>1</a:t>
                      </a:r>
                      <a:endParaRPr sz="1600" u="none" strike="noStrike" cap="none" dirty="0"/>
                    </a:p>
                  </a:txBody>
                  <a:tcPr marL="91450" marR="91450" marT="45725" marB="45725"/>
                </a:tc>
                <a:tc>
                  <a:txBody>
                    <a:bodyPr/>
                    <a:lstStyle/>
                    <a:p>
                      <a:pPr marL="0" marR="0" lvl="0" indent="0" algn="ctr" rtl="0">
                        <a:spcBef>
                          <a:spcPts val="0"/>
                        </a:spcBef>
                        <a:spcAft>
                          <a:spcPts val="0"/>
                        </a:spcAft>
                        <a:buNone/>
                      </a:pPr>
                      <a:r>
                        <a:rPr lang="es-CO" sz="1600" u="none" strike="noStrike" cap="none" dirty="0"/>
                        <a:t>0</a:t>
                      </a:r>
                      <a:endParaRPr sz="1600" u="none" strike="noStrike" cap="none" dirty="0"/>
                    </a:p>
                  </a:txBody>
                  <a:tcPr marL="91450" marR="91450" marT="45725" marB="45725"/>
                </a:tc>
              </a:tr>
              <a:tr h="613304">
                <a:tc>
                  <a:txBody>
                    <a:bodyPr/>
                    <a:lstStyle/>
                    <a:p>
                      <a:pPr marL="0" marR="0" lvl="0" indent="0" algn="l" rtl="0">
                        <a:lnSpc>
                          <a:spcPct val="100000"/>
                        </a:lnSpc>
                        <a:spcBef>
                          <a:spcPts val="0"/>
                        </a:spcBef>
                        <a:spcAft>
                          <a:spcPts val="0"/>
                        </a:spcAft>
                        <a:buClr>
                          <a:schemeClr val="dk1"/>
                        </a:buClr>
                        <a:buSzPts val="1500"/>
                        <a:buFont typeface="Calibri"/>
                        <a:buNone/>
                      </a:pPr>
                      <a:r>
                        <a:rPr lang="es-CO" sz="1600" u="none" strike="noStrike" cap="none"/>
                        <a:t>PROGRAMAS UNIVERSITARIOS</a:t>
                      </a:r>
                      <a:endParaRPr sz="1600" b="1" u="none" strike="noStrike" cap="none">
                        <a:latin typeface="Trebuchet MS"/>
                        <a:ea typeface="Trebuchet MS"/>
                        <a:cs typeface="Trebuchet MS"/>
                        <a:sym typeface="Trebuchet MS"/>
                      </a:endParaRPr>
                    </a:p>
                  </a:txBody>
                  <a:tcPr marL="91450" marR="91450" marT="45725" marB="45725"/>
                </a:tc>
                <a:tc>
                  <a:txBody>
                    <a:bodyPr/>
                    <a:lstStyle/>
                    <a:p>
                      <a:pPr marL="0" marR="0" lvl="0" indent="0" algn="ctr" rtl="0">
                        <a:spcBef>
                          <a:spcPts val="0"/>
                        </a:spcBef>
                        <a:spcAft>
                          <a:spcPts val="0"/>
                        </a:spcAft>
                        <a:buNone/>
                      </a:pPr>
                      <a:r>
                        <a:rPr lang="es-CO" sz="1600" u="none" strike="noStrike" cap="none" dirty="0" smtClean="0"/>
                        <a:t>18</a:t>
                      </a:r>
                      <a:endParaRPr sz="1600" u="none" strike="noStrike" cap="none" dirty="0"/>
                    </a:p>
                  </a:txBody>
                  <a:tcPr marL="91450" marR="91450" marT="45725" marB="45725"/>
                </a:tc>
                <a:tc>
                  <a:txBody>
                    <a:bodyPr/>
                    <a:lstStyle/>
                    <a:p>
                      <a:pPr marL="0" marR="0" lvl="0" indent="0" algn="ctr" rtl="0">
                        <a:spcBef>
                          <a:spcPts val="0"/>
                        </a:spcBef>
                        <a:spcAft>
                          <a:spcPts val="0"/>
                        </a:spcAft>
                        <a:buNone/>
                      </a:pPr>
                      <a:r>
                        <a:rPr lang="es-CO" sz="1600" u="none" strike="noStrike" cap="none" dirty="0" smtClean="0"/>
                        <a:t>9</a:t>
                      </a:r>
                      <a:endParaRPr sz="1600" u="none" strike="noStrike" cap="none" dirty="0"/>
                    </a:p>
                  </a:txBody>
                  <a:tcPr marL="91450" marR="91450" marT="45725" marB="45725"/>
                </a:tc>
              </a:tr>
              <a:tr h="384792">
                <a:tc>
                  <a:txBody>
                    <a:bodyPr/>
                    <a:lstStyle/>
                    <a:p>
                      <a:pPr marL="0" marR="0" lvl="0" indent="0" algn="l" rtl="0">
                        <a:lnSpc>
                          <a:spcPct val="100000"/>
                        </a:lnSpc>
                        <a:spcBef>
                          <a:spcPts val="0"/>
                        </a:spcBef>
                        <a:spcAft>
                          <a:spcPts val="0"/>
                        </a:spcAft>
                        <a:buClr>
                          <a:schemeClr val="dk1"/>
                        </a:buClr>
                        <a:buSzPts val="1500"/>
                        <a:buFont typeface="Calibri"/>
                        <a:buNone/>
                      </a:pPr>
                      <a:r>
                        <a:rPr lang="es-CO" sz="1600" u="none" strike="noStrike" cap="none"/>
                        <a:t>ESPECIALIZACIONES</a:t>
                      </a:r>
                      <a:endParaRPr sz="1600" b="1" u="none" strike="noStrike" cap="none">
                        <a:latin typeface="Trebuchet MS"/>
                        <a:ea typeface="Trebuchet MS"/>
                        <a:cs typeface="Trebuchet MS"/>
                        <a:sym typeface="Trebuchet MS"/>
                      </a:endParaRPr>
                    </a:p>
                  </a:txBody>
                  <a:tcPr marL="91450" marR="91450" marT="45725" marB="45725"/>
                </a:tc>
                <a:tc>
                  <a:txBody>
                    <a:bodyPr/>
                    <a:lstStyle/>
                    <a:p>
                      <a:pPr marL="0" marR="0" lvl="0" indent="0" algn="ctr" rtl="0">
                        <a:spcBef>
                          <a:spcPts val="0"/>
                        </a:spcBef>
                        <a:spcAft>
                          <a:spcPts val="0"/>
                        </a:spcAft>
                        <a:buNone/>
                      </a:pPr>
                      <a:r>
                        <a:rPr lang="es-CO" sz="1600" u="none" strike="noStrike" cap="none" dirty="0"/>
                        <a:t>14</a:t>
                      </a:r>
                      <a:endParaRPr sz="1600" u="none" strike="noStrike" cap="none" dirty="0"/>
                    </a:p>
                  </a:txBody>
                  <a:tcPr marL="91450" marR="91450" marT="45725" marB="45725"/>
                </a:tc>
                <a:tc>
                  <a:txBody>
                    <a:bodyPr/>
                    <a:lstStyle/>
                    <a:p>
                      <a:pPr marL="0" marR="0" lvl="0" indent="0" algn="ctr" rtl="0">
                        <a:spcBef>
                          <a:spcPts val="0"/>
                        </a:spcBef>
                        <a:spcAft>
                          <a:spcPts val="0"/>
                        </a:spcAft>
                        <a:buNone/>
                      </a:pPr>
                      <a:r>
                        <a:rPr lang="es-CO" sz="1600" u="none" strike="noStrike" cap="none" dirty="0"/>
                        <a:t>1</a:t>
                      </a:r>
                      <a:endParaRPr sz="1600" u="none" strike="noStrike" cap="none" dirty="0"/>
                    </a:p>
                  </a:txBody>
                  <a:tcPr marL="91450" marR="91450" marT="45725" marB="45725"/>
                </a:tc>
              </a:tr>
              <a:tr h="865842">
                <a:tc>
                  <a:txBody>
                    <a:bodyPr/>
                    <a:lstStyle/>
                    <a:p>
                      <a:pPr marL="0" marR="0" lvl="0" indent="0" algn="l" rtl="0">
                        <a:lnSpc>
                          <a:spcPct val="100000"/>
                        </a:lnSpc>
                        <a:spcBef>
                          <a:spcPts val="0"/>
                        </a:spcBef>
                        <a:spcAft>
                          <a:spcPts val="0"/>
                        </a:spcAft>
                        <a:buClr>
                          <a:schemeClr val="dk1"/>
                        </a:buClr>
                        <a:buSzPts val="1500"/>
                        <a:buFont typeface="Calibri"/>
                        <a:buNone/>
                      </a:pPr>
                      <a:r>
                        <a:rPr lang="es-CO" sz="1600" u="none" strike="noStrike" cap="none"/>
                        <a:t>ESPECIALIZACIONES MÉDICAS Y QUIRÚRGICAS</a:t>
                      </a:r>
                      <a:endParaRPr sz="1600" b="1" u="none" strike="noStrike" cap="none">
                        <a:latin typeface="Trebuchet MS"/>
                        <a:ea typeface="Trebuchet MS"/>
                        <a:cs typeface="Trebuchet MS"/>
                        <a:sym typeface="Trebuchet MS"/>
                      </a:endParaRPr>
                    </a:p>
                  </a:txBody>
                  <a:tcPr marL="91450" marR="91450" marT="45725" marB="45725"/>
                </a:tc>
                <a:tc>
                  <a:txBody>
                    <a:bodyPr/>
                    <a:lstStyle/>
                    <a:p>
                      <a:pPr marL="0" marR="0" lvl="0" indent="0" algn="ctr" rtl="0">
                        <a:spcBef>
                          <a:spcPts val="0"/>
                        </a:spcBef>
                        <a:spcAft>
                          <a:spcPts val="0"/>
                        </a:spcAft>
                        <a:buNone/>
                      </a:pPr>
                      <a:r>
                        <a:rPr lang="es-CO" sz="1600" u="none" strike="noStrike" cap="none" dirty="0"/>
                        <a:t>8</a:t>
                      </a:r>
                      <a:endParaRPr sz="1600" u="none" strike="noStrike" cap="none" dirty="0"/>
                    </a:p>
                  </a:txBody>
                  <a:tcPr marL="91450" marR="91450" marT="45725" marB="45725"/>
                </a:tc>
                <a:tc>
                  <a:txBody>
                    <a:bodyPr/>
                    <a:lstStyle/>
                    <a:p>
                      <a:pPr marL="0" marR="0" lvl="0" indent="0" algn="ctr" rtl="0">
                        <a:spcBef>
                          <a:spcPts val="0"/>
                        </a:spcBef>
                        <a:spcAft>
                          <a:spcPts val="0"/>
                        </a:spcAft>
                        <a:buNone/>
                      </a:pPr>
                      <a:r>
                        <a:rPr lang="es-CO" sz="1600" u="none" strike="noStrike" cap="none"/>
                        <a:t>0</a:t>
                      </a:r>
                      <a:endParaRPr sz="1600" u="none" strike="noStrike" cap="none"/>
                    </a:p>
                  </a:txBody>
                  <a:tcPr marL="91450" marR="91450" marT="45725" marB="45725"/>
                </a:tc>
              </a:tr>
              <a:tr h="384792">
                <a:tc>
                  <a:txBody>
                    <a:bodyPr/>
                    <a:lstStyle/>
                    <a:p>
                      <a:pPr marL="0" marR="0" lvl="0" indent="0" algn="l" rtl="0">
                        <a:spcBef>
                          <a:spcPts val="0"/>
                        </a:spcBef>
                        <a:spcAft>
                          <a:spcPts val="0"/>
                        </a:spcAft>
                        <a:buNone/>
                      </a:pPr>
                      <a:r>
                        <a:rPr lang="es-CO" sz="1600" u="none" strike="noStrike" cap="none"/>
                        <a:t>MAESTRÍAS</a:t>
                      </a:r>
                      <a:endParaRPr sz="1600" b="1"/>
                    </a:p>
                  </a:txBody>
                  <a:tcPr marL="91450" marR="91450" marT="45725" marB="45725"/>
                </a:tc>
                <a:tc>
                  <a:txBody>
                    <a:bodyPr/>
                    <a:lstStyle/>
                    <a:p>
                      <a:pPr marL="0" marR="0" lvl="0" indent="0" algn="ctr" rtl="0">
                        <a:spcBef>
                          <a:spcPts val="0"/>
                        </a:spcBef>
                        <a:spcAft>
                          <a:spcPts val="0"/>
                        </a:spcAft>
                        <a:buNone/>
                      </a:pPr>
                      <a:r>
                        <a:rPr lang="es-CO" sz="1600" dirty="0"/>
                        <a:t>16</a:t>
                      </a:r>
                      <a:endParaRPr sz="1600" dirty="0"/>
                    </a:p>
                  </a:txBody>
                  <a:tcPr marL="91450" marR="91450" marT="45725" marB="45725"/>
                </a:tc>
                <a:tc>
                  <a:txBody>
                    <a:bodyPr/>
                    <a:lstStyle/>
                    <a:p>
                      <a:pPr marL="0" marR="0" lvl="0" indent="0" algn="ctr" rtl="0">
                        <a:spcBef>
                          <a:spcPts val="0"/>
                        </a:spcBef>
                        <a:spcAft>
                          <a:spcPts val="0"/>
                        </a:spcAft>
                        <a:buNone/>
                      </a:pPr>
                      <a:r>
                        <a:rPr lang="es-CO" sz="1600" dirty="0"/>
                        <a:t>3</a:t>
                      </a:r>
                      <a:endParaRPr sz="1600" dirty="0"/>
                    </a:p>
                  </a:txBody>
                  <a:tcPr marL="91450" marR="91450" marT="45725" marB="45725"/>
                </a:tc>
              </a:tr>
              <a:tr h="384792">
                <a:tc>
                  <a:txBody>
                    <a:bodyPr/>
                    <a:lstStyle/>
                    <a:p>
                      <a:pPr marL="0" marR="0" lvl="0" indent="0" algn="l" rtl="0">
                        <a:spcBef>
                          <a:spcPts val="0"/>
                        </a:spcBef>
                        <a:spcAft>
                          <a:spcPts val="0"/>
                        </a:spcAft>
                        <a:buNone/>
                      </a:pPr>
                      <a:r>
                        <a:rPr lang="es-CO" sz="1600"/>
                        <a:t>DOCTORADOS</a:t>
                      </a:r>
                      <a:endParaRPr sz="1600" b="1"/>
                    </a:p>
                  </a:txBody>
                  <a:tcPr marL="91450" marR="91450" marT="45725" marB="45725"/>
                </a:tc>
                <a:tc>
                  <a:txBody>
                    <a:bodyPr/>
                    <a:lstStyle/>
                    <a:p>
                      <a:pPr marL="0" marR="0" lvl="0" indent="0" algn="ctr" rtl="0">
                        <a:spcBef>
                          <a:spcPts val="0"/>
                        </a:spcBef>
                        <a:spcAft>
                          <a:spcPts val="0"/>
                        </a:spcAft>
                        <a:buNone/>
                      </a:pPr>
                      <a:r>
                        <a:rPr lang="es-CO" sz="1600" dirty="0" smtClean="0"/>
                        <a:t>5</a:t>
                      </a:r>
                      <a:endParaRPr sz="1600" dirty="0"/>
                    </a:p>
                  </a:txBody>
                  <a:tcPr marL="91450" marR="91450" marT="45725" marB="45725"/>
                </a:tc>
                <a:tc>
                  <a:txBody>
                    <a:bodyPr/>
                    <a:lstStyle/>
                    <a:p>
                      <a:pPr marL="0" marR="0" lvl="0" indent="0" algn="ctr" rtl="0">
                        <a:spcBef>
                          <a:spcPts val="0"/>
                        </a:spcBef>
                        <a:spcAft>
                          <a:spcPts val="0"/>
                        </a:spcAft>
                        <a:buNone/>
                      </a:pPr>
                      <a:r>
                        <a:rPr lang="es-CO" sz="1600" dirty="0"/>
                        <a:t>0</a:t>
                      </a:r>
                      <a:endParaRPr sz="1600" dirty="0"/>
                    </a:p>
                  </a:txBody>
                  <a:tcPr marL="91450" marR="91450" marT="45725" marB="45725"/>
                </a:tc>
              </a:tr>
              <a:tr h="613304">
                <a:tc>
                  <a:txBody>
                    <a:bodyPr/>
                    <a:lstStyle/>
                    <a:p>
                      <a:pPr marL="0" marR="0" lvl="0" indent="0" algn="l" rtl="0">
                        <a:spcBef>
                          <a:spcPts val="0"/>
                        </a:spcBef>
                        <a:spcAft>
                          <a:spcPts val="0"/>
                        </a:spcAft>
                        <a:buNone/>
                      </a:pPr>
                      <a:r>
                        <a:rPr lang="es-CO" sz="1600" b="1" dirty="0"/>
                        <a:t>TOTAL PROGRAMAS</a:t>
                      </a:r>
                      <a:endParaRPr sz="1600" b="1" dirty="0">
                        <a:solidFill>
                          <a:srgbClr val="000000"/>
                        </a:solidFill>
                        <a:latin typeface="Trebuchet MS"/>
                        <a:ea typeface="Trebuchet MS"/>
                        <a:cs typeface="Trebuchet MS"/>
                        <a:sym typeface="Trebuchet MS"/>
                      </a:endParaRPr>
                    </a:p>
                  </a:txBody>
                  <a:tcPr marL="91450" marR="91450" marT="45725" marB="45725"/>
                </a:tc>
                <a:tc>
                  <a:txBody>
                    <a:bodyPr/>
                    <a:lstStyle/>
                    <a:p>
                      <a:pPr marL="0" marR="0" lvl="0" indent="0" algn="ctr" rtl="0">
                        <a:spcBef>
                          <a:spcPts val="0"/>
                        </a:spcBef>
                        <a:spcAft>
                          <a:spcPts val="0"/>
                        </a:spcAft>
                        <a:buNone/>
                      </a:pPr>
                      <a:r>
                        <a:rPr lang="es-CO" sz="1600" b="1" dirty="0" smtClean="0"/>
                        <a:t>64</a:t>
                      </a:r>
                      <a:endParaRPr sz="1600" b="1" dirty="0"/>
                    </a:p>
                  </a:txBody>
                  <a:tcPr marL="91450" marR="91450" marT="45725" marB="45725"/>
                </a:tc>
                <a:tc>
                  <a:txBody>
                    <a:bodyPr/>
                    <a:lstStyle/>
                    <a:p>
                      <a:pPr marL="0" marR="0" lvl="0" indent="0" algn="ctr" rtl="0">
                        <a:spcBef>
                          <a:spcPts val="0"/>
                        </a:spcBef>
                        <a:spcAft>
                          <a:spcPts val="0"/>
                        </a:spcAft>
                        <a:buNone/>
                      </a:pPr>
                      <a:r>
                        <a:rPr lang="es-CO" sz="1600" b="1" dirty="0" smtClean="0"/>
                        <a:t>13</a:t>
                      </a:r>
                      <a:endParaRPr sz="1600" b="1" dirty="0"/>
                    </a:p>
                  </a:txBody>
                  <a:tcPr marL="91450" marR="91450" marT="45725" marB="45725"/>
                </a:tc>
              </a:tr>
            </a:tbl>
          </a:graphicData>
        </a:graphic>
      </p:graphicFrame>
      <p:sp>
        <p:nvSpPr>
          <p:cNvPr id="128" name="Shape 128"/>
          <p:cNvSpPr txBox="1"/>
          <p:nvPr/>
        </p:nvSpPr>
        <p:spPr>
          <a:xfrm>
            <a:off x="1236088" y="6486335"/>
            <a:ext cx="4320480" cy="276999"/>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r>
              <a:rPr lang="es-CO" sz="1200" kern="0" dirty="0">
                <a:solidFill>
                  <a:srgbClr val="000000"/>
                </a:solidFill>
                <a:latin typeface="Calibri"/>
                <a:ea typeface="Calibri"/>
                <a:cs typeface="Calibri"/>
                <a:sym typeface="Calibri"/>
              </a:rPr>
              <a:t>Fuente: Vicerrectoría Académica, </a:t>
            </a:r>
            <a:r>
              <a:rPr lang="es-CO" sz="1200" kern="0" dirty="0" smtClean="0">
                <a:solidFill>
                  <a:srgbClr val="000000"/>
                </a:solidFill>
                <a:latin typeface="Calibri"/>
                <a:ea typeface="Calibri"/>
                <a:cs typeface="Calibri"/>
                <a:sym typeface="Calibri"/>
              </a:rPr>
              <a:t>Agosto 13 de </a:t>
            </a:r>
            <a:r>
              <a:rPr lang="es-CO" sz="1200" kern="0" dirty="0">
                <a:solidFill>
                  <a:srgbClr val="000000"/>
                </a:solidFill>
                <a:latin typeface="Calibri"/>
                <a:ea typeface="Calibri"/>
                <a:cs typeface="Calibri"/>
                <a:sym typeface="Calibri"/>
              </a:rPr>
              <a:t>2018</a:t>
            </a:r>
            <a:endParaRPr sz="1200" kern="0" dirty="0">
              <a:solidFill>
                <a:srgbClr val="000000"/>
              </a:solidFill>
              <a:latin typeface="Calibri"/>
              <a:ea typeface="Calibri"/>
              <a:cs typeface="Calibri"/>
              <a:sym typeface="Calibri"/>
            </a:endParaRPr>
          </a:p>
        </p:txBody>
      </p:sp>
      <p:sp>
        <p:nvSpPr>
          <p:cNvPr id="129" name="Shape 129"/>
          <p:cNvSpPr txBox="1"/>
          <p:nvPr/>
        </p:nvSpPr>
        <p:spPr>
          <a:xfrm>
            <a:off x="3951510" y="688240"/>
            <a:ext cx="4169229" cy="446276"/>
          </a:xfrm>
          <a:prstGeom prst="rect">
            <a:avLst/>
          </a:prstGeom>
          <a:noFill/>
          <a:ln>
            <a:noFill/>
          </a:ln>
        </p:spPr>
        <p:txBody>
          <a:bodyPr spcFirstLastPara="1" wrap="square" lIns="91425" tIns="45700" rIns="91425" bIns="45700" anchor="t" anchorCtr="0">
            <a:noAutofit/>
          </a:bodyPr>
          <a:lstStyle/>
          <a:p>
            <a:pPr algn="ctr">
              <a:buClr>
                <a:schemeClr val="dk1"/>
              </a:buClr>
              <a:buSzPts val="4400"/>
            </a:pPr>
            <a:r>
              <a:rPr lang="es-CO" sz="2400" b="1" dirty="0">
                <a:solidFill>
                  <a:srgbClr val="31859B"/>
                </a:solidFill>
                <a:latin typeface="Century Gothic"/>
                <a:ea typeface="Century Gothic"/>
                <a:cs typeface="Century Gothic"/>
                <a:sym typeface="Calibri"/>
              </a:rPr>
              <a:t>OFERTA ACADÉMICA</a:t>
            </a:r>
            <a:endParaRPr sz="2400" b="1" dirty="0">
              <a:solidFill>
                <a:srgbClr val="31859B"/>
              </a:solidFill>
              <a:latin typeface="Century Gothic"/>
              <a:ea typeface="Century Gothic"/>
              <a:cs typeface="Century Gothic"/>
              <a:sym typeface="Calibri"/>
            </a:endParaRPr>
          </a:p>
        </p:txBody>
      </p:sp>
      <p:sp>
        <p:nvSpPr>
          <p:cNvPr id="130" name="Shape 13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s-CO"/>
              <a:pPr/>
              <a:t>2</a:t>
            </a:fld>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9179" y="3816643"/>
            <a:ext cx="5364523" cy="2669692"/>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178" y="1190482"/>
            <a:ext cx="5338191" cy="2483743"/>
          </a:xfrm>
          <a:prstGeom prst="rect">
            <a:avLst/>
          </a:prstGeom>
        </p:spPr>
      </p:pic>
    </p:spTree>
    <p:extLst>
      <p:ext uri="{BB962C8B-B14F-4D97-AF65-F5344CB8AC3E}">
        <p14:creationId xmlns:p14="http://schemas.microsoft.com/office/powerpoint/2010/main" val="1004307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346" y="321429"/>
            <a:ext cx="2259876" cy="1143000"/>
          </a:xfrm>
        </p:spPr>
        <p:txBody>
          <a:bodyPr>
            <a:normAutofit/>
          </a:bodyPr>
          <a:lstStyle/>
          <a:p>
            <a:r>
              <a:rPr lang="es-CO" sz="2400" b="1" kern="1200" dirty="0">
                <a:solidFill>
                  <a:srgbClr val="31859B"/>
                </a:solidFill>
                <a:latin typeface="Century Gothic"/>
                <a:ea typeface="Century Gothic"/>
                <a:cs typeface="Century Gothic"/>
              </a:rPr>
              <a:t>MISIÓN</a:t>
            </a:r>
          </a:p>
        </p:txBody>
      </p:sp>
      <p:sp>
        <p:nvSpPr>
          <p:cNvPr id="5" name="4 CuadroTexto"/>
          <p:cNvSpPr txBox="1"/>
          <p:nvPr/>
        </p:nvSpPr>
        <p:spPr>
          <a:xfrm>
            <a:off x="241451" y="1155781"/>
            <a:ext cx="4680098" cy="5587246"/>
          </a:xfrm>
          <a:prstGeom prst="flowChartAlternateProcess">
            <a:avLst/>
          </a:prstGeom>
          <a:effectLst>
            <a:glow rad="101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CO" sz="1600" dirty="0" smtClean="0"/>
              <a:t>Somos </a:t>
            </a:r>
            <a:r>
              <a:rPr lang="es-CO" sz="1600" dirty="0"/>
              <a:t>una Universidad sin ánimo de lucro dedicada a la formación integral, al desarrollo de la investigación e innovación, que articulada con el Estado, el sector productivo y la comunidad en general, </a:t>
            </a:r>
            <a:r>
              <a:rPr lang="es-CO" sz="2000" b="1" dirty="0"/>
              <a:t>responde al compromiso con el desarrollo del entorno social, político, cultural y económico</a:t>
            </a:r>
            <a:r>
              <a:rPr lang="es-CO" sz="1600" dirty="0"/>
              <a:t>. </a:t>
            </a:r>
          </a:p>
          <a:p>
            <a:pPr algn="just"/>
            <a:endParaRPr lang="es-CO" sz="1600" dirty="0"/>
          </a:p>
          <a:p>
            <a:pPr algn="just"/>
            <a:r>
              <a:rPr lang="es-CO" sz="1600" dirty="0"/>
              <a:t>Nuestra función social está inspirada en el ideario del Libertador Simón Bolívar de </a:t>
            </a:r>
            <a:r>
              <a:rPr lang="es-CO" sz="2000" b="1" dirty="0"/>
              <a:t>una Educación con equidad fundamentada en valores</a:t>
            </a:r>
            <a:r>
              <a:rPr lang="es-CO" sz="1600" dirty="0"/>
              <a:t>, promovida por una comunidad académica idónea. </a:t>
            </a:r>
          </a:p>
          <a:p>
            <a:pPr algn="just"/>
            <a:endParaRPr lang="es-CO" sz="1600" dirty="0"/>
          </a:p>
          <a:p>
            <a:pPr algn="just"/>
            <a:r>
              <a:rPr lang="es-CO" sz="1600" dirty="0"/>
              <a:t>La Universidad Simón Bolívar valora y cultiva la identidad, la cultura y el respeto por el ancestro.</a:t>
            </a:r>
          </a:p>
        </p:txBody>
      </p:sp>
      <p:sp>
        <p:nvSpPr>
          <p:cNvPr id="3" name="Marcador de número de diapositiva 2"/>
          <p:cNvSpPr>
            <a:spLocks noGrp="1"/>
          </p:cNvSpPr>
          <p:nvPr>
            <p:ph type="sldNum" idx="12"/>
          </p:nvPr>
        </p:nvSpPr>
        <p:spPr/>
        <p:txBody>
          <a:bodyPr/>
          <a:lstStyle/>
          <a:p>
            <a:fld id="{00000000-1234-1234-1234-123412341234}" type="slidenum">
              <a:rPr lang="es-CO" smtClean="0"/>
              <a:pPr/>
              <a:t>3</a:t>
            </a:fld>
            <a:endParaRPr lang="es-CO"/>
          </a:p>
        </p:txBody>
      </p:sp>
      <p:sp>
        <p:nvSpPr>
          <p:cNvPr id="6" name="CuadroTexto 7"/>
          <p:cNvSpPr txBox="1"/>
          <p:nvPr/>
        </p:nvSpPr>
        <p:spPr>
          <a:xfrm>
            <a:off x="5978894" y="662096"/>
            <a:ext cx="5523497" cy="461665"/>
          </a:xfrm>
          <a:prstGeom prst="rect">
            <a:avLst/>
          </a:prstGeom>
          <a:noFill/>
        </p:spPr>
        <p:txBody>
          <a:bodyPr wrap="square" rtlCol="0">
            <a:spAutoFit/>
          </a:bodyPr>
          <a:lstStyle/>
          <a:p>
            <a:pPr algn="ctr"/>
            <a:r>
              <a:rPr lang="es-CO" sz="2400" b="1" dirty="0" smtClean="0">
                <a:solidFill>
                  <a:srgbClr val="31859B"/>
                </a:solidFill>
                <a:latin typeface="Century Gothic"/>
                <a:ea typeface="Century Gothic"/>
                <a:cs typeface="Century Gothic"/>
              </a:rPr>
              <a:t>PRINCIPIOS Y VALORES</a:t>
            </a:r>
            <a:endParaRPr lang="es-CO" sz="2400" b="1" dirty="0">
              <a:solidFill>
                <a:srgbClr val="31859B"/>
              </a:solidFill>
              <a:latin typeface="Century Gothic"/>
              <a:ea typeface="Century Gothic"/>
              <a:cs typeface="Century Gothic"/>
            </a:endParaRPr>
          </a:p>
        </p:txBody>
      </p:sp>
      <p:sp>
        <p:nvSpPr>
          <p:cNvPr id="7" name="13 CuadroTexto"/>
          <p:cNvSpPr txBox="1"/>
          <p:nvPr/>
        </p:nvSpPr>
        <p:spPr>
          <a:xfrm>
            <a:off x="5978894" y="1135145"/>
            <a:ext cx="6095748" cy="1569660"/>
          </a:xfrm>
          <a:prstGeom prst="homePlate">
            <a:avLst/>
          </a:prstGeom>
          <a:solidFill>
            <a:schemeClr val="accent6"/>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CO" sz="1600" b="1" dirty="0">
                <a:solidFill>
                  <a:schemeClr val="bg2"/>
                </a:solidFill>
              </a:rPr>
              <a:t>Dignidad Humana: </a:t>
            </a:r>
            <a:r>
              <a:rPr lang="es-CO" sz="1600" dirty="0"/>
              <a:t>Creemos en el ser </a:t>
            </a:r>
            <a:endParaRPr lang="es-CO" sz="1600" dirty="0" smtClean="0"/>
          </a:p>
          <a:p>
            <a:pPr algn="just"/>
            <a:r>
              <a:rPr lang="es-CO" sz="1600" dirty="0" smtClean="0"/>
              <a:t>humano </a:t>
            </a:r>
            <a:r>
              <a:rPr lang="es-CO" sz="1600" dirty="0"/>
              <a:t>como </a:t>
            </a:r>
            <a:r>
              <a:rPr lang="es-CO" sz="1600" dirty="0" smtClean="0"/>
              <a:t>sujeto </a:t>
            </a:r>
            <a:r>
              <a:rPr lang="es-CO" sz="1600" dirty="0"/>
              <a:t>de la historia, en su capacidad de crear, trascender y en su condición de ser inteligente que lo convierte en perfectible, preparado para desarrollar su máximo potencial, y en el respeto que cada persona merece por su condición misma de ser humano.</a:t>
            </a:r>
            <a:endParaRPr lang="es-CO" sz="1600" dirty="0">
              <a:solidFill>
                <a:srgbClr val="000000"/>
              </a:solidFill>
              <a:ea typeface="Arial"/>
            </a:endParaRPr>
          </a:p>
        </p:txBody>
      </p:sp>
      <p:sp>
        <p:nvSpPr>
          <p:cNvPr id="9" name="19 CuadroTexto"/>
          <p:cNvSpPr txBox="1"/>
          <p:nvPr/>
        </p:nvSpPr>
        <p:spPr>
          <a:xfrm>
            <a:off x="5994937" y="2894891"/>
            <a:ext cx="6079705" cy="1323439"/>
          </a:xfrm>
          <a:prstGeom prst="homePlate">
            <a:avLst/>
          </a:prstGeom>
          <a:solidFill>
            <a:schemeClr val="accent6"/>
          </a:solidFill>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CO" sz="1600" b="1" dirty="0">
                <a:solidFill>
                  <a:schemeClr val="bg2"/>
                </a:solidFill>
              </a:rPr>
              <a:t>Equidad: </a:t>
            </a:r>
            <a:r>
              <a:rPr lang="es-CO" sz="1600" dirty="0">
                <a:solidFill>
                  <a:schemeClr val="tx1"/>
                </a:solidFill>
              </a:rPr>
              <a:t>Creemos en la igualdad </a:t>
            </a:r>
            <a:endParaRPr lang="es-CO" sz="1600" dirty="0" smtClean="0">
              <a:solidFill>
                <a:schemeClr val="tx1"/>
              </a:solidFill>
            </a:endParaRPr>
          </a:p>
          <a:p>
            <a:pPr algn="just"/>
            <a:r>
              <a:rPr lang="es-CO" sz="1600" dirty="0" smtClean="0">
                <a:solidFill>
                  <a:schemeClr val="tx1"/>
                </a:solidFill>
              </a:rPr>
              <a:t>de oportunidades para </a:t>
            </a:r>
            <a:r>
              <a:rPr lang="es-CO" sz="1600" dirty="0">
                <a:solidFill>
                  <a:schemeClr val="tx1"/>
                </a:solidFill>
              </a:rPr>
              <a:t>el acceso y la participación en la educación superior, y la intervención de todos los miembros de la comunidad educativa en nuestros procesos, reconociendo las diferencias de los actores</a:t>
            </a:r>
            <a:endParaRPr lang="es-CO" sz="1600" dirty="0">
              <a:solidFill>
                <a:schemeClr val="tx1"/>
              </a:solidFill>
              <a:ea typeface="Arial"/>
            </a:endParaRPr>
          </a:p>
        </p:txBody>
      </p:sp>
      <p:graphicFrame>
        <p:nvGraphicFramePr>
          <p:cNvPr id="10" name="20 Tabla"/>
          <p:cNvGraphicFramePr>
            <a:graphicFrameLocks noGrp="1"/>
          </p:cNvGraphicFramePr>
          <p:nvPr>
            <p:extLst>
              <p:ext uri="{D42A27DB-BD31-4B8C-83A1-F6EECF244321}">
                <p14:modId xmlns:p14="http://schemas.microsoft.com/office/powerpoint/2010/main" val="2615845958"/>
              </p:ext>
            </p:extLst>
          </p:nvPr>
        </p:nvGraphicFramePr>
        <p:xfrm>
          <a:off x="5978894" y="5435978"/>
          <a:ext cx="5523497" cy="1005840"/>
        </p:xfrm>
        <a:graphic>
          <a:graphicData uri="http://schemas.openxmlformats.org/drawingml/2006/table">
            <a:tbl>
              <a:tblPr firstRow="1" firstCol="1" bandRow="1">
                <a:tableStyleId>{2D5ABB26-0587-4C30-8999-92F81FD0307C}</a:tableStyleId>
              </a:tblPr>
              <a:tblGrid>
                <a:gridCol w="5523497"/>
              </a:tblGrid>
              <a:tr h="603504">
                <a:tc>
                  <a:txBody>
                    <a:bodyPr/>
                    <a:lstStyle/>
                    <a:p>
                      <a:pPr algn="just">
                        <a:lnSpc>
                          <a:spcPct val="100000"/>
                        </a:lnSpc>
                        <a:spcAft>
                          <a:spcPts val="0"/>
                        </a:spcAft>
                      </a:pPr>
                      <a:endParaRPr lang="es-CO" sz="1300" b="0" dirty="0">
                        <a:solidFill>
                          <a:srgbClr val="000000"/>
                        </a:solidFill>
                        <a:effectLst/>
                        <a:latin typeface="+mn-lt"/>
                        <a:ea typeface="Arial"/>
                      </a:endParaRPr>
                    </a:p>
                  </a:txBody>
                  <a:tcPr marL="45217" marR="45217" marT="0" marB="0" anchor="ctr">
                    <a:solidFill>
                      <a:srgbClr val="F2F2F2">
                        <a:alpha val="50196"/>
                      </a:srgbClr>
                    </a:solidFill>
                  </a:tcPr>
                </a:tc>
              </a:tr>
              <a:tr h="402336">
                <a:tc>
                  <a:txBody>
                    <a:bodyPr/>
                    <a:lstStyle/>
                    <a:p>
                      <a:pPr algn="just">
                        <a:lnSpc>
                          <a:spcPct val="100000"/>
                        </a:lnSpc>
                        <a:spcAft>
                          <a:spcPts val="0"/>
                        </a:spcAft>
                      </a:pPr>
                      <a:endParaRPr lang="es-CO" sz="1300" b="0" dirty="0">
                        <a:solidFill>
                          <a:srgbClr val="000000"/>
                        </a:solidFill>
                        <a:effectLst/>
                        <a:latin typeface="+mn-lt"/>
                        <a:ea typeface="Arial"/>
                      </a:endParaRPr>
                    </a:p>
                  </a:txBody>
                  <a:tcPr marL="45217" marR="45217" marT="0" marB="0" anchor="ctr">
                    <a:solidFill>
                      <a:srgbClr val="F2F2F2">
                        <a:alpha val="50196"/>
                      </a:srgbClr>
                    </a:solidFill>
                  </a:tcPr>
                </a:tc>
              </a:tr>
            </a:tbl>
          </a:graphicData>
        </a:graphic>
      </p:graphicFrame>
      <p:sp>
        <p:nvSpPr>
          <p:cNvPr id="11" name="Estrella de 5 puntas 10"/>
          <p:cNvSpPr/>
          <p:nvPr/>
        </p:nvSpPr>
        <p:spPr>
          <a:xfrm>
            <a:off x="5377487" y="2741390"/>
            <a:ext cx="492243" cy="4155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strella de 5 puntas 11"/>
          <p:cNvSpPr/>
          <p:nvPr/>
        </p:nvSpPr>
        <p:spPr>
          <a:xfrm>
            <a:off x="5396149" y="5821039"/>
            <a:ext cx="492243" cy="4155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strella de 5 puntas 12"/>
          <p:cNvSpPr/>
          <p:nvPr/>
        </p:nvSpPr>
        <p:spPr>
          <a:xfrm>
            <a:off x="5422424" y="4431075"/>
            <a:ext cx="492243" cy="4155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strella de 5 puntas 13"/>
          <p:cNvSpPr/>
          <p:nvPr/>
        </p:nvSpPr>
        <p:spPr>
          <a:xfrm>
            <a:off x="5306988" y="1575196"/>
            <a:ext cx="492243" cy="4155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19 CuadroTexto"/>
          <p:cNvSpPr txBox="1"/>
          <p:nvPr/>
        </p:nvSpPr>
        <p:spPr>
          <a:xfrm>
            <a:off x="6005431" y="4386944"/>
            <a:ext cx="6079705" cy="1077218"/>
          </a:xfrm>
          <a:prstGeom prst="homePlate">
            <a:avLst/>
          </a:prstGeom>
          <a:solidFill>
            <a:schemeClr val="accent1">
              <a:lumMod val="40000"/>
              <a:lumOff val="60000"/>
            </a:schemeClr>
          </a:solidFill>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CO" sz="1600" b="1" dirty="0">
                <a:solidFill>
                  <a:schemeClr val="bg2"/>
                </a:solidFill>
              </a:rPr>
              <a:t>Calidad: </a:t>
            </a:r>
            <a:r>
              <a:rPr lang="es-CO" sz="1600" dirty="0"/>
              <a:t>Propendemos por la prestación de un servicio de educación superior, que trascienda las expectativas de la sociedad, basados en nuestra convicción de trabajo conjunto y el mejoramiento continuo</a:t>
            </a:r>
            <a:endParaRPr lang="es-CO" sz="1600" dirty="0">
              <a:solidFill>
                <a:schemeClr val="tx1"/>
              </a:solidFill>
              <a:ea typeface="Arial"/>
            </a:endParaRPr>
          </a:p>
        </p:txBody>
      </p:sp>
      <p:sp>
        <p:nvSpPr>
          <p:cNvPr id="16" name="19 CuadroTexto"/>
          <p:cNvSpPr txBox="1"/>
          <p:nvPr/>
        </p:nvSpPr>
        <p:spPr>
          <a:xfrm>
            <a:off x="6005431" y="5613310"/>
            <a:ext cx="6079705" cy="830997"/>
          </a:xfrm>
          <a:prstGeom prst="homePlate">
            <a:avLst/>
          </a:prstGeom>
          <a:solidFill>
            <a:schemeClr val="bg2">
              <a:lumMod val="40000"/>
              <a:lumOff val="60000"/>
            </a:schemeClr>
          </a:solidFill>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CO" sz="1600" b="1" dirty="0">
                <a:solidFill>
                  <a:schemeClr val="bg2"/>
                </a:solidFill>
              </a:rPr>
              <a:t>Accesibilidad: </a:t>
            </a:r>
            <a:r>
              <a:rPr lang="es-CO" sz="1600" dirty="0"/>
              <a:t>Posibilitamos el ingreso universal a la educación superior de acuerdo con criterios y capacidades institucionales</a:t>
            </a:r>
            <a:r>
              <a:rPr lang="es-CO" sz="1600" dirty="0" smtClean="0"/>
              <a:t>.</a:t>
            </a:r>
            <a:endParaRPr lang="es-CO" sz="1600" dirty="0">
              <a:solidFill>
                <a:srgbClr val="000000"/>
              </a:solidFill>
              <a:ea typeface="Arial"/>
            </a:endParaRPr>
          </a:p>
        </p:txBody>
      </p:sp>
    </p:spTree>
    <p:extLst>
      <p:ext uri="{BB962C8B-B14F-4D97-AF65-F5344CB8AC3E}">
        <p14:creationId xmlns:p14="http://schemas.microsoft.com/office/powerpoint/2010/main" val="3352539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Marcador de contenido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808892"/>
            <a:ext cx="11547230" cy="5927274"/>
          </a:xfrm>
        </p:spPr>
      </p:pic>
      <p:sp>
        <p:nvSpPr>
          <p:cNvPr id="19460" name="Marcador de número de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FD2068A-EC5E-48BD-931E-6C67EB72FA70}" type="slidenum">
              <a:rPr lang="es-ES_tradnl" altLang="es-CO" sz="1200">
                <a:solidFill>
                  <a:srgbClr val="898989"/>
                </a:solidFill>
              </a:rPr>
              <a:pPr>
                <a:spcBef>
                  <a:spcPct val="0"/>
                </a:spcBef>
                <a:buFontTx/>
                <a:buNone/>
              </a:pPr>
              <a:t>4</a:t>
            </a:fld>
            <a:endParaRPr lang="es-ES_tradnl" altLang="es-CO" sz="1200">
              <a:solidFill>
                <a:srgbClr val="898989"/>
              </a:solidFill>
            </a:endParaRPr>
          </a:p>
        </p:txBody>
      </p:sp>
      <p:sp>
        <p:nvSpPr>
          <p:cNvPr id="19461" name="CuadroTexto 6"/>
          <p:cNvSpPr txBox="1">
            <a:spLocks noChangeArrowheads="1"/>
          </p:cNvSpPr>
          <p:nvPr/>
        </p:nvSpPr>
        <p:spPr bwMode="auto">
          <a:xfrm>
            <a:off x="9889758" y="3772529"/>
            <a:ext cx="209513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O" altLang="es-CO" sz="900" dirty="0" err="1">
                <a:latin typeface="Arial" panose="020B0604020202020204" pitchFamily="34" charset="0"/>
              </a:rPr>
              <a:t>Kevan</a:t>
            </a:r>
            <a:r>
              <a:rPr lang="es-CO" altLang="es-CO" sz="900" dirty="0">
                <a:latin typeface="Arial" panose="020B0604020202020204" pitchFamily="34" charset="0"/>
              </a:rPr>
              <a:t> </a:t>
            </a:r>
            <a:r>
              <a:rPr lang="es-CO" altLang="es-CO" sz="900" dirty="0" err="1">
                <a:latin typeface="Arial" panose="020B0604020202020204" pitchFamily="34" charset="0"/>
              </a:rPr>
              <a:t>McBeth</a:t>
            </a:r>
            <a:r>
              <a:rPr lang="es-CO" altLang="es-CO" sz="900" dirty="0">
                <a:latin typeface="Arial" panose="020B0604020202020204" pitchFamily="34" charset="0"/>
              </a:rPr>
              <a:t>, Oficial Principal de Propósitos, Consultoría Afectiva. http://www.affectiveconsulting.com/blog/2016/4/25/this-is-a-great-visual-about-inclusion-but-its-wrong</a:t>
            </a:r>
          </a:p>
        </p:txBody>
      </p:sp>
      <p:sp>
        <p:nvSpPr>
          <p:cNvPr id="2" name="Rectángulo 1"/>
          <p:cNvSpPr/>
          <p:nvPr/>
        </p:nvSpPr>
        <p:spPr>
          <a:xfrm>
            <a:off x="8557847" y="1341094"/>
            <a:ext cx="3427046" cy="2431435"/>
          </a:xfrm>
          <a:prstGeom prst="rect">
            <a:avLst/>
          </a:prstGeom>
        </p:spPr>
        <p:txBody>
          <a:bodyPr wrap="square">
            <a:spAutoFit/>
          </a:bodyPr>
          <a:lstStyle/>
          <a:p>
            <a:pPr algn="just">
              <a:defRPr/>
            </a:pPr>
            <a:r>
              <a:rPr lang="es-CO" dirty="0" smtClean="0">
                <a:solidFill>
                  <a:schemeClr val="accent4">
                    <a:lumMod val="50000"/>
                  </a:schemeClr>
                </a:solidFill>
              </a:rPr>
              <a:t>Al ser </a:t>
            </a:r>
            <a:r>
              <a:rPr lang="es-CO" sz="2000" b="1" dirty="0" smtClean="0">
                <a:solidFill>
                  <a:schemeClr val="accent4">
                    <a:lumMod val="50000"/>
                  </a:schemeClr>
                </a:solidFill>
              </a:rPr>
              <a:t>inclusiva</a:t>
            </a:r>
            <a:r>
              <a:rPr lang="es-CO" dirty="0" smtClean="0">
                <a:solidFill>
                  <a:schemeClr val="accent4">
                    <a:lumMod val="50000"/>
                  </a:schemeClr>
                </a:solidFill>
              </a:rPr>
              <a:t>, la educación no se plantea en términos de “necesidades”, sino de </a:t>
            </a:r>
            <a:r>
              <a:rPr lang="es-CO" sz="2000" b="1" dirty="0" smtClean="0">
                <a:solidFill>
                  <a:schemeClr val="accent4">
                    <a:lumMod val="50000"/>
                  </a:schemeClr>
                </a:solidFill>
              </a:rPr>
              <a:t>oportunidades de cambio </a:t>
            </a:r>
            <a:r>
              <a:rPr lang="es-CO" dirty="0" smtClean="0">
                <a:solidFill>
                  <a:schemeClr val="accent4">
                    <a:lumMod val="50000"/>
                  </a:schemeClr>
                </a:solidFill>
              </a:rPr>
              <a:t>que giran en torno a unas características que tienen como base esencial los </a:t>
            </a:r>
            <a:r>
              <a:rPr lang="es-CO" sz="2000" b="1" dirty="0" smtClean="0">
                <a:solidFill>
                  <a:schemeClr val="accent4">
                    <a:lumMod val="50000"/>
                  </a:schemeClr>
                </a:solidFill>
              </a:rPr>
              <a:t>derechos humanos</a:t>
            </a:r>
            <a:r>
              <a:rPr lang="es-CO" dirty="0" smtClean="0">
                <a:solidFill>
                  <a:schemeClr val="accent4">
                    <a:lumMod val="50000"/>
                  </a:schemeClr>
                </a:solidFill>
              </a:rPr>
              <a:t>.</a:t>
            </a:r>
            <a:endParaRPr lang="es-CO" dirty="0">
              <a:solidFill>
                <a:schemeClr val="accent4">
                  <a:lumMod val="50000"/>
                </a:schemeClr>
              </a:solidFill>
            </a:endParaRPr>
          </a:p>
        </p:txBody>
      </p:sp>
    </p:spTree>
    <p:extLst>
      <p:ext uri="{BB962C8B-B14F-4D97-AF65-F5344CB8AC3E}">
        <p14:creationId xmlns:p14="http://schemas.microsoft.com/office/powerpoint/2010/main" val="3972803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9" name="Shape 539"/>
          <p:cNvSpPr txBox="1"/>
          <p:nvPr/>
        </p:nvSpPr>
        <p:spPr>
          <a:xfrm>
            <a:off x="774924" y="1711233"/>
            <a:ext cx="2064595" cy="9188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2000" b="1" i="0" u="none" strike="noStrike" cap="none" dirty="0">
                <a:solidFill>
                  <a:srgbClr val="000000"/>
                </a:solidFill>
                <a:latin typeface="Calibri"/>
                <a:ea typeface="Calibri"/>
                <a:cs typeface="Calibri"/>
                <a:sym typeface="Calibri"/>
              </a:rPr>
              <a:t>Estrato 1, 2 y 3</a:t>
            </a:r>
            <a:endParaRPr sz="1800" dirty="0"/>
          </a:p>
        </p:txBody>
      </p:sp>
      <p:sp>
        <p:nvSpPr>
          <p:cNvPr id="540" name="Shape 540"/>
          <p:cNvSpPr/>
          <p:nvPr/>
        </p:nvSpPr>
        <p:spPr>
          <a:xfrm>
            <a:off x="1669339" y="2207239"/>
            <a:ext cx="1537180" cy="1210871"/>
          </a:xfrm>
          <a:prstGeom prst="wedgeEllipseCallout">
            <a:avLst>
              <a:gd name="adj1" fmla="val -32522"/>
              <a:gd name="adj2" fmla="val -63407"/>
            </a:avLst>
          </a:prstGeom>
          <a:solidFill>
            <a:srgbClr val="00B050"/>
          </a:solidFill>
          <a:ln>
            <a:noFill/>
          </a:ln>
        </p:spPr>
        <p:txBody>
          <a:bodyPr spcFirstLastPara="1" wrap="square" lIns="91425" tIns="45700" rIns="91425" bIns="45700" anchor="ctr" anchorCtr="0">
            <a:noAutofit/>
          </a:bodyPr>
          <a:lstStyle/>
          <a:p>
            <a:pPr algn="ctr"/>
            <a:r>
              <a:rPr lang="es-CO" sz="1400" b="1" dirty="0" smtClean="0">
                <a:solidFill>
                  <a:srgbClr val="FFFFFF"/>
                </a:solidFill>
                <a:latin typeface="Calibri"/>
                <a:ea typeface="Calibri"/>
                <a:cs typeface="Calibri"/>
                <a:sym typeface="Calibri"/>
              </a:rPr>
              <a:t>POSGRADO</a:t>
            </a:r>
            <a:r>
              <a:rPr lang="es-CO" b="1" dirty="0" smtClean="0">
                <a:solidFill>
                  <a:srgbClr val="FFFFFF"/>
                </a:solidFill>
                <a:latin typeface="Calibri"/>
                <a:ea typeface="Calibri"/>
                <a:cs typeface="Calibri"/>
                <a:sym typeface="Calibri"/>
              </a:rPr>
              <a:t> </a:t>
            </a:r>
          </a:p>
          <a:p>
            <a:pPr algn="ctr"/>
            <a:r>
              <a:rPr lang="es-CO" sz="2800" b="1" dirty="0" smtClean="0">
                <a:solidFill>
                  <a:srgbClr val="FFFFFF"/>
                </a:solidFill>
                <a:latin typeface="Calibri"/>
                <a:ea typeface="Calibri"/>
                <a:cs typeface="Calibri"/>
                <a:sym typeface="Calibri"/>
              </a:rPr>
              <a:t>74%</a:t>
            </a:r>
            <a:endParaRPr sz="2800" b="1" dirty="0">
              <a:solidFill>
                <a:srgbClr val="FFFFFF"/>
              </a:solidFill>
              <a:latin typeface="Calibri"/>
              <a:ea typeface="Calibri"/>
              <a:cs typeface="Calibri"/>
            </a:endParaRPr>
          </a:p>
        </p:txBody>
      </p:sp>
      <p:sp>
        <p:nvSpPr>
          <p:cNvPr id="541" name="Shape 541"/>
          <p:cNvSpPr txBox="1"/>
          <p:nvPr/>
        </p:nvSpPr>
        <p:spPr>
          <a:xfrm>
            <a:off x="3507521" y="1725051"/>
            <a:ext cx="2054711" cy="79059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CO" sz="2000" b="1" i="0" u="none" strike="noStrike" cap="none" dirty="0">
                <a:solidFill>
                  <a:srgbClr val="000000"/>
                </a:solidFill>
                <a:latin typeface="Calibri"/>
                <a:ea typeface="Calibri"/>
                <a:cs typeface="Calibri"/>
                <a:sym typeface="Calibri"/>
              </a:rPr>
              <a:t>Estrato 4, 5 y 6</a:t>
            </a:r>
            <a:endParaRPr sz="1800" dirty="0"/>
          </a:p>
        </p:txBody>
      </p:sp>
      <p:sp>
        <p:nvSpPr>
          <p:cNvPr id="542" name="Shape 542"/>
          <p:cNvSpPr/>
          <p:nvPr/>
        </p:nvSpPr>
        <p:spPr>
          <a:xfrm>
            <a:off x="4694302" y="2237202"/>
            <a:ext cx="1496382" cy="1246760"/>
          </a:xfrm>
          <a:prstGeom prst="wedgeEllipseCallout">
            <a:avLst>
              <a:gd name="adj1" fmla="val -36739"/>
              <a:gd name="adj2" fmla="val -61447"/>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400" b="1" i="0" u="none" strike="noStrike" cap="none" dirty="0" smtClean="0">
                <a:solidFill>
                  <a:srgbClr val="FFFFFF"/>
                </a:solidFill>
                <a:latin typeface="Calibri"/>
                <a:ea typeface="Calibri"/>
                <a:cs typeface="Calibri"/>
                <a:sym typeface="Calibri"/>
              </a:rPr>
              <a:t>POSGRADO</a:t>
            </a:r>
            <a:r>
              <a:rPr lang="es-CO" b="1" i="0" u="none" strike="noStrike" cap="none" dirty="0" smtClean="0">
                <a:solidFill>
                  <a:srgbClr val="FFFFFF"/>
                </a:solidFill>
                <a:latin typeface="Calibri"/>
                <a:ea typeface="Calibri"/>
                <a:cs typeface="Calibri"/>
                <a:sym typeface="Calibri"/>
              </a:rPr>
              <a:t> </a:t>
            </a:r>
            <a:r>
              <a:rPr lang="es-CO" sz="2800" b="1" i="0" u="none" strike="noStrike" cap="none" dirty="0" smtClean="0">
                <a:solidFill>
                  <a:srgbClr val="FFFFFF"/>
                </a:solidFill>
                <a:latin typeface="Calibri"/>
                <a:ea typeface="Calibri"/>
                <a:cs typeface="Calibri"/>
                <a:sym typeface="Calibri"/>
              </a:rPr>
              <a:t>26%</a:t>
            </a:r>
            <a:endParaRPr sz="2800" dirty="0"/>
          </a:p>
        </p:txBody>
      </p:sp>
      <p:sp>
        <p:nvSpPr>
          <p:cNvPr id="549" name="Shape 549"/>
          <p:cNvSpPr txBox="1">
            <a:spLocks noGrp="1"/>
          </p:cNvSpPr>
          <p:nvPr>
            <p:ph type="title"/>
          </p:nvPr>
        </p:nvSpPr>
        <p:spPr>
          <a:xfrm>
            <a:off x="526387" y="402254"/>
            <a:ext cx="10972800" cy="1143000"/>
          </a:xfrm>
          <a:prstGeom prst="rect">
            <a:avLst/>
          </a:prstGeom>
          <a:noFill/>
          <a:ln>
            <a:noFill/>
          </a:ln>
        </p:spPr>
        <p:txBody>
          <a:bodyPr spcFirstLastPara="1" wrap="square" lIns="91425" tIns="45700" rIns="91425" bIns="45700" anchor="ctr" anchorCtr="0">
            <a:noAutofit/>
          </a:bodyPr>
          <a:lstStyle/>
          <a:p>
            <a:pPr>
              <a:buClr>
                <a:srgbClr val="76923C"/>
              </a:buClr>
              <a:buSzPts val="3200"/>
            </a:pPr>
            <a:r>
              <a:rPr lang="es-CO" sz="2400" b="1" kern="1200" dirty="0" smtClean="0">
                <a:solidFill>
                  <a:srgbClr val="31859B"/>
                </a:solidFill>
                <a:latin typeface="Century Gothic"/>
                <a:ea typeface="Century Gothic"/>
                <a:cs typeface="Century Gothic"/>
              </a:rPr>
              <a:t>CARACTERIZACIÓN DE ESTUDIANTES </a:t>
            </a:r>
            <a:endParaRPr sz="2400" b="1" kern="1200" dirty="0">
              <a:solidFill>
                <a:srgbClr val="31859B"/>
              </a:solidFill>
              <a:latin typeface="Century Gothic"/>
              <a:ea typeface="Century Gothic"/>
              <a:cs typeface="Century Gothic"/>
            </a:endParaRPr>
          </a:p>
        </p:txBody>
      </p:sp>
      <p:sp>
        <p:nvSpPr>
          <p:cNvPr id="2" name="CuadroTexto 1"/>
          <p:cNvSpPr txBox="1"/>
          <p:nvPr/>
        </p:nvSpPr>
        <p:spPr>
          <a:xfrm>
            <a:off x="768926" y="1263535"/>
            <a:ext cx="4820992" cy="338554"/>
          </a:xfrm>
          <a:prstGeom prst="rect">
            <a:avLst/>
          </a:prstGeom>
          <a:noFill/>
          <a:ln>
            <a:solidFill>
              <a:schemeClr val="accent2"/>
            </a:solidFill>
          </a:ln>
        </p:spPr>
        <p:txBody>
          <a:bodyPr wrap="square" rtlCol="0">
            <a:spAutoFit/>
          </a:bodyPr>
          <a:lstStyle/>
          <a:p>
            <a:pPr algn="ctr"/>
            <a:r>
              <a:rPr lang="de-DE" sz="1600" b="1" dirty="0">
                <a:solidFill>
                  <a:schemeClr val="dk1"/>
                </a:solidFill>
              </a:rPr>
              <a:t>NIVEL SOCIOECONÓMICO DE ESTUDIANTES</a:t>
            </a:r>
          </a:p>
        </p:txBody>
      </p:sp>
      <p:sp>
        <p:nvSpPr>
          <p:cNvPr id="3" name="Marcador de número de diapositiva 2"/>
          <p:cNvSpPr>
            <a:spLocks noGrp="1"/>
          </p:cNvSpPr>
          <p:nvPr>
            <p:ph type="sldNum" idx="12"/>
          </p:nvPr>
        </p:nvSpPr>
        <p:spPr>
          <a:xfrm>
            <a:off x="8101302" y="6192716"/>
            <a:ext cx="2844800" cy="365125"/>
          </a:xfrm>
        </p:spPr>
        <p:txBody>
          <a:bodyPr/>
          <a:lstStyle/>
          <a:p>
            <a:fld id="{00000000-1234-1234-1234-123412341234}" type="slidenum">
              <a:rPr lang="es-CO" smtClean="0"/>
              <a:pPr/>
              <a:t>5</a:t>
            </a:fld>
            <a:endParaRPr lang="es-CO"/>
          </a:p>
        </p:txBody>
      </p:sp>
      <p:sp>
        <p:nvSpPr>
          <p:cNvPr id="17" name="Shape 540"/>
          <p:cNvSpPr/>
          <p:nvPr/>
        </p:nvSpPr>
        <p:spPr>
          <a:xfrm flipH="1">
            <a:off x="132137" y="2205898"/>
            <a:ext cx="1444890" cy="1212140"/>
          </a:xfrm>
          <a:prstGeom prst="wedgeEllipseCallout">
            <a:avLst>
              <a:gd name="adj1" fmla="val -32522"/>
              <a:gd name="adj2" fmla="val -63407"/>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400" b="1" dirty="0" smtClean="0">
                <a:solidFill>
                  <a:srgbClr val="FFFFFF"/>
                </a:solidFill>
                <a:latin typeface="Calibri"/>
                <a:ea typeface="Calibri"/>
                <a:cs typeface="Calibri"/>
                <a:sym typeface="Calibri"/>
              </a:rPr>
              <a:t>PREGRADO</a:t>
            </a:r>
          </a:p>
          <a:p>
            <a:pPr lvl="0" algn="ctr"/>
            <a:r>
              <a:rPr lang="es-CO" sz="2800" b="1" dirty="0" smtClean="0">
                <a:solidFill>
                  <a:srgbClr val="FFFFFF"/>
                </a:solidFill>
                <a:latin typeface="Calibri"/>
                <a:ea typeface="Calibri"/>
                <a:cs typeface="Calibri"/>
                <a:sym typeface="Calibri"/>
              </a:rPr>
              <a:t>92%</a:t>
            </a:r>
            <a:endParaRPr sz="2800" dirty="0"/>
          </a:p>
        </p:txBody>
      </p:sp>
      <p:sp>
        <p:nvSpPr>
          <p:cNvPr id="18" name="Shape 540"/>
          <p:cNvSpPr/>
          <p:nvPr/>
        </p:nvSpPr>
        <p:spPr>
          <a:xfrm flipH="1">
            <a:off x="3191643" y="2220235"/>
            <a:ext cx="1476735" cy="1297553"/>
          </a:xfrm>
          <a:prstGeom prst="wedgeEllipseCallout">
            <a:avLst>
              <a:gd name="adj1" fmla="val -32522"/>
              <a:gd name="adj2" fmla="val -63407"/>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400" b="1" dirty="0" smtClean="0">
                <a:solidFill>
                  <a:srgbClr val="FFFFFF"/>
                </a:solidFill>
                <a:latin typeface="Calibri"/>
                <a:ea typeface="Calibri"/>
                <a:cs typeface="Calibri"/>
                <a:sym typeface="Calibri"/>
              </a:rPr>
              <a:t>PREGRADO</a:t>
            </a:r>
            <a:r>
              <a:rPr lang="es-CO" b="1" dirty="0" smtClean="0">
                <a:solidFill>
                  <a:srgbClr val="FFFFFF"/>
                </a:solidFill>
                <a:latin typeface="Calibri"/>
                <a:ea typeface="Calibri"/>
                <a:cs typeface="Calibri"/>
                <a:sym typeface="Calibri"/>
              </a:rPr>
              <a:t> </a:t>
            </a:r>
            <a:r>
              <a:rPr lang="es-CO" sz="2800" b="1" dirty="0" smtClean="0">
                <a:solidFill>
                  <a:srgbClr val="FFFFFF"/>
                </a:solidFill>
                <a:latin typeface="Calibri"/>
                <a:ea typeface="Calibri"/>
                <a:cs typeface="Calibri"/>
                <a:sym typeface="Calibri"/>
              </a:rPr>
              <a:t>8</a:t>
            </a:r>
            <a:r>
              <a:rPr lang="es-CO" sz="2800" b="1" i="0" u="none" strike="noStrike" cap="none" dirty="0" smtClean="0">
                <a:solidFill>
                  <a:srgbClr val="FFFFFF"/>
                </a:solidFill>
                <a:latin typeface="Calibri"/>
                <a:ea typeface="Calibri"/>
                <a:cs typeface="Calibri"/>
                <a:sym typeface="Calibri"/>
              </a:rPr>
              <a:t>%</a:t>
            </a:r>
            <a:endParaRPr sz="2800" dirty="0"/>
          </a:p>
        </p:txBody>
      </p:sp>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385" y="3565447"/>
            <a:ext cx="3840477" cy="3025301"/>
          </a:xfrm>
          <a:prstGeom prst="rect">
            <a:avLst/>
          </a:prstGeom>
        </p:spPr>
      </p:pic>
      <p:pic>
        <p:nvPicPr>
          <p:cNvPr id="21" name="Shape 229"/>
          <p:cNvPicPr preferRelativeResize="0"/>
          <p:nvPr/>
        </p:nvPicPr>
        <p:blipFill rotWithShape="1">
          <a:blip r:embed="rId4">
            <a:alphaModFix/>
          </a:blip>
          <a:srcRect l="15754" t="2053" r="29171" b="1424"/>
          <a:stretch/>
        </p:blipFill>
        <p:spPr>
          <a:xfrm>
            <a:off x="6282994" y="1086048"/>
            <a:ext cx="5842355" cy="5048745"/>
          </a:xfrm>
          <a:prstGeom prst="ellipse">
            <a:avLst/>
          </a:prstGeom>
          <a:noFill/>
          <a:ln>
            <a:noFill/>
          </a:ln>
        </p:spPr>
      </p:pic>
      <p:sp>
        <p:nvSpPr>
          <p:cNvPr id="25" name="Rectángulo 24"/>
          <p:cNvSpPr/>
          <p:nvPr/>
        </p:nvSpPr>
        <p:spPr>
          <a:xfrm>
            <a:off x="4444471" y="3565447"/>
            <a:ext cx="1456147" cy="1463039"/>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b="1" dirty="0" smtClean="0">
                <a:solidFill>
                  <a:srgbClr val="00B050"/>
                </a:solidFill>
                <a:latin typeface="Arial"/>
                <a:cs typeface="Arial"/>
              </a:rPr>
              <a:t>13.873</a:t>
            </a:r>
          </a:p>
          <a:p>
            <a:pPr algn="ctr"/>
            <a:r>
              <a:rPr lang="es-CO" dirty="0" smtClean="0">
                <a:solidFill>
                  <a:srgbClr val="00B050"/>
                </a:solidFill>
                <a:latin typeface="Arial"/>
                <a:cs typeface="Arial"/>
              </a:rPr>
              <a:t>Pregrado</a:t>
            </a:r>
          </a:p>
          <a:p>
            <a:pPr algn="ctr"/>
            <a:endParaRPr lang="es-CO" dirty="0" smtClean="0">
              <a:solidFill>
                <a:srgbClr val="00B050"/>
              </a:solidFill>
              <a:latin typeface="Arial"/>
              <a:cs typeface="Arial"/>
            </a:endParaRPr>
          </a:p>
          <a:p>
            <a:pPr algn="ctr"/>
            <a:r>
              <a:rPr lang="es-CO" b="1" dirty="0" smtClean="0">
                <a:solidFill>
                  <a:srgbClr val="00B050"/>
                </a:solidFill>
                <a:latin typeface="Arial"/>
                <a:cs typeface="Arial"/>
              </a:rPr>
              <a:t>1.073</a:t>
            </a:r>
          </a:p>
          <a:p>
            <a:pPr algn="ctr"/>
            <a:r>
              <a:rPr lang="es-CO" dirty="0" smtClean="0">
                <a:solidFill>
                  <a:srgbClr val="00B050"/>
                </a:solidFill>
                <a:latin typeface="Arial"/>
                <a:cs typeface="Arial"/>
              </a:rPr>
              <a:t>posgrado</a:t>
            </a:r>
            <a:endParaRPr lang="es-CO" dirty="0">
              <a:solidFill>
                <a:srgbClr val="00B050"/>
              </a:solidFill>
              <a:latin typeface="Arial"/>
              <a:cs typeface="Arial"/>
            </a:endParaRPr>
          </a:p>
        </p:txBody>
      </p:sp>
      <p:sp>
        <p:nvSpPr>
          <p:cNvPr id="22" name="Shape 535"/>
          <p:cNvSpPr txBox="1"/>
          <p:nvPr/>
        </p:nvSpPr>
        <p:spPr>
          <a:xfrm>
            <a:off x="-2213784" y="6590748"/>
            <a:ext cx="3466086" cy="34280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CO" sz="825" b="1" i="0" u="none" strike="noStrike" cap="none" dirty="0">
                <a:solidFill>
                  <a:srgbClr val="000000"/>
                </a:solidFill>
                <a:latin typeface="Calibri"/>
                <a:ea typeface="Calibri"/>
                <a:cs typeface="Calibri"/>
                <a:sym typeface="Calibri"/>
              </a:rPr>
              <a:t>Fuente: SIAAF WEB</a:t>
            </a:r>
            <a:endParaRPr dirty="0"/>
          </a:p>
        </p:txBody>
      </p:sp>
      <p:sp>
        <p:nvSpPr>
          <p:cNvPr id="23" name="Shape 536"/>
          <p:cNvSpPr/>
          <p:nvPr/>
        </p:nvSpPr>
        <p:spPr>
          <a:xfrm>
            <a:off x="7592251" y="1725052"/>
            <a:ext cx="1609859" cy="664166"/>
          </a:xfrm>
          <a:prstGeom prst="rect">
            <a:avLst/>
          </a:prstGeom>
          <a:solidFill>
            <a:srgbClr val="FFFF00"/>
          </a:solidFill>
          <a:ln w="5715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1" i="0" u="none" strike="noStrike" cap="none" dirty="0" smtClean="0">
                <a:latin typeface="Calibri"/>
                <a:ea typeface="Calibri"/>
                <a:cs typeface="Calibri"/>
                <a:sym typeface="Calibri"/>
              </a:rPr>
              <a:t>FEMENINO</a:t>
            </a:r>
          </a:p>
          <a:p>
            <a:pPr marL="0" marR="0" lvl="0" indent="0" algn="ctr" rtl="0">
              <a:spcBef>
                <a:spcPts val="0"/>
              </a:spcBef>
              <a:spcAft>
                <a:spcPts val="0"/>
              </a:spcAft>
              <a:buNone/>
            </a:pPr>
            <a:r>
              <a:rPr lang="es-CO" sz="1600" b="1" i="0" u="none" strike="noStrike" cap="none" dirty="0" smtClean="0">
                <a:latin typeface="Calibri"/>
                <a:ea typeface="Calibri"/>
                <a:cs typeface="Calibri"/>
                <a:sym typeface="Calibri"/>
              </a:rPr>
              <a:t>PREGRADO 64%</a:t>
            </a:r>
          </a:p>
          <a:p>
            <a:pPr marL="0" marR="0" lvl="0" indent="0" algn="ctr" rtl="0">
              <a:spcBef>
                <a:spcPts val="0"/>
              </a:spcBef>
              <a:spcAft>
                <a:spcPts val="0"/>
              </a:spcAft>
              <a:buNone/>
            </a:pPr>
            <a:r>
              <a:rPr lang="es-CO" sz="1600" b="1" i="0" u="none" strike="noStrike" cap="none" dirty="0" smtClean="0">
                <a:latin typeface="Calibri"/>
                <a:ea typeface="Calibri"/>
                <a:cs typeface="Calibri"/>
                <a:sym typeface="Calibri"/>
              </a:rPr>
              <a:t>POSGRADO 56</a:t>
            </a:r>
            <a:r>
              <a:rPr lang="es-CO" sz="1600" b="1" i="0" u="none" strike="noStrike" cap="none" dirty="0">
                <a:latin typeface="Calibri"/>
                <a:ea typeface="Calibri"/>
                <a:cs typeface="Calibri"/>
                <a:sym typeface="Calibri"/>
              </a:rPr>
              <a:t>%</a:t>
            </a:r>
            <a:endParaRPr dirty="0"/>
          </a:p>
        </p:txBody>
      </p:sp>
      <p:sp>
        <p:nvSpPr>
          <p:cNvPr id="24" name="Shape 537"/>
          <p:cNvSpPr/>
          <p:nvPr/>
        </p:nvSpPr>
        <p:spPr>
          <a:xfrm>
            <a:off x="9479147" y="1725052"/>
            <a:ext cx="1573622" cy="630916"/>
          </a:xfrm>
          <a:prstGeom prst="rect">
            <a:avLst/>
          </a:prstGeom>
          <a:solidFill>
            <a:schemeClr val="accent6">
              <a:lumMod val="40000"/>
              <a:lumOff val="60000"/>
            </a:schemeClr>
          </a:solidFill>
          <a:ln w="57150" cap="flat" cmpd="sng">
            <a:solidFill>
              <a:srgbClr val="67C4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1" i="0" u="none" strike="noStrike" cap="none" dirty="0" smtClean="0">
                <a:latin typeface="Calibri"/>
                <a:ea typeface="Calibri"/>
                <a:cs typeface="Calibri"/>
                <a:sym typeface="Calibri"/>
              </a:rPr>
              <a:t>MASCULINO</a:t>
            </a:r>
          </a:p>
          <a:p>
            <a:pPr marL="0" marR="0" lvl="0" indent="0" algn="ctr" rtl="0">
              <a:spcBef>
                <a:spcPts val="0"/>
              </a:spcBef>
              <a:spcAft>
                <a:spcPts val="0"/>
              </a:spcAft>
              <a:buNone/>
            </a:pPr>
            <a:r>
              <a:rPr lang="es-CO" sz="1600" b="1" i="0" u="none" strike="noStrike" cap="none" dirty="0" smtClean="0">
                <a:latin typeface="Calibri"/>
                <a:ea typeface="Calibri"/>
                <a:cs typeface="Calibri"/>
                <a:sym typeface="Calibri"/>
              </a:rPr>
              <a:t>PREGRADO 36%</a:t>
            </a:r>
          </a:p>
          <a:p>
            <a:pPr marL="0" marR="0" lvl="0" indent="0" algn="ctr" rtl="0">
              <a:spcBef>
                <a:spcPts val="0"/>
              </a:spcBef>
              <a:spcAft>
                <a:spcPts val="0"/>
              </a:spcAft>
              <a:buNone/>
            </a:pPr>
            <a:r>
              <a:rPr lang="es-CO" sz="1600" b="1" i="0" u="none" strike="noStrike" cap="none" dirty="0" smtClean="0">
                <a:latin typeface="Calibri"/>
                <a:ea typeface="Calibri"/>
                <a:cs typeface="Calibri"/>
                <a:sym typeface="Calibri"/>
              </a:rPr>
              <a:t>POSGRADO 44</a:t>
            </a:r>
            <a:r>
              <a:rPr lang="es-CO" sz="1600" b="1" i="0" u="none" strike="noStrike" cap="none" dirty="0">
                <a:latin typeface="Calibri"/>
                <a:ea typeface="Calibri"/>
                <a:cs typeface="Calibri"/>
                <a:sym typeface="Calibri"/>
              </a:rPr>
              <a:t>%</a:t>
            </a:r>
            <a:endParaRPr dirty="0"/>
          </a:p>
        </p:txBody>
      </p:sp>
      <p:sp>
        <p:nvSpPr>
          <p:cNvPr id="4" name="CuadroTexto 3"/>
          <p:cNvSpPr txBox="1"/>
          <p:nvPr/>
        </p:nvSpPr>
        <p:spPr>
          <a:xfrm>
            <a:off x="6390296" y="6134793"/>
            <a:ext cx="5801704" cy="646331"/>
          </a:xfrm>
          <a:prstGeom prst="rect">
            <a:avLst/>
          </a:prstGeom>
          <a:solidFill>
            <a:srgbClr val="FFC000"/>
          </a:solidFill>
        </p:spPr>
        <p:txBody>
          <a:bodyPr wrap="square" rtlCol="0">
            <a:spAutoFit/>
          </a:bodyPr>
          <a:lstStyle/>
          <a:p>
            <a:r>
              <a:rPr lang="de-DE" dirty="0" smtClean="0"/>
              <a:t>20.7% de estudiantes ingresan con menos de 17 años 21% ingresan con más de 22 años</a:t>
            </a:r>
            <a:endParaRPr lang="de-DE" dirty="0"/>
          </a:p>
        </p:txBody>
      </p:sp>
      <p:sp>
        <p:nvSpPr>
          <p:cNvPr id="19" name="Rectángulo 18"/>
          <p:cNvSpPr/>
          <p:nvPr/>
        </p:nvSpPr>
        <p:spPr>
          <a:xfrm>
            <a:off x="4444471" y="5127709"/>
            <a:ext cx="1456147" cy="1463039"/>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b="1" dirty="0" smtClean="0">
                <a:solidFill>
                  <a:srgbClr val="00B050"/>
                </a:solidFill>
                <a:latin typeface="Arial"/>
                <a:cs typeface="Arial"/>
              </a:rPr>
              <a:t>38% </a:t>
            </a:r>
            <a:r>
              <a:rPr lang="es-CO" dirty="0" smtClean="0">
                <a:solidFill>
                  <a:srgbClr val="00B050"/>
                </a:solidFill>
                <a:latin typeface="Arial"/>
                <a:cs typeface="Arial"/>
              </a:rPr>
              <a:t>estudiantes con ayudas económicas USB</a:t>
            </a:r>
            <a:endParaRPr lang="es-CO" dirty="0">
              <a:solidFill>
                <a:srgbClr val="00B050"/>
              </a:solidFill>
              <a:latin typeface="Arial"/>
              <a:cs typeface="Arial"/>
            </a:endParaRPr>
          </a:p>
        </p:txBody>
      </p:sp>
    </p:spTree>
    <p:extLst>
      <p:ext uri="{BB962C8B-B14F-4D97-AF65-F5344CB8AC3E}">
        <p14:creationId xmlns:p14="http://schemas.microsoft.com/office/powerpoint/2010/main" val="2511662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fld id="{00000000-1234-1234-1234-123412341234}" type="slidenum">
              <a:rPr lang="es-CO" smtClean="0"/>
              <a:pPr/>
              <a:t>6</a:t>
            </a:fld>
            <a:endParaRPr lang="es-CO"/>
          </a:p>
        </p:txBody>
      </p:sp>
      <p:pic>
        <p:nvPicPr>
          <p:cNvPr id="6" name="Imagen 5"/>
          <p:cNvPicPr>
            <a:picLocks noChangeAspect="1"/>
          </p:cNvPicPr>
          <p:nvPr/>
        </p:nvPicPr>
        <p:blipFill>
          <a:blip r:embed="rId3"/>
          <a:stretch>
            <a:fillRect/>
          </a:stretch>
        </p:blipFill>
        <p:spPr>
          <a:xfrm>
            <a:off x="1382332" y="1191243"/>
            <a:ext cx="10459277" cy="5624004"/>
          </a:xfrm>
          <a:prstGeom prst="rect">
            <a:avLst/>
          </a:prstGeom>
          <a:ln>
            <a:noFill/>
          </a:ln>
        </p:spPr>
        <p:style>
          <a:lnRef idx="2">
            <a:schemeClr val="dk1"/>
          </a:lnRef>
          <a:fillRef idx="1">
            <a:schemeClr val="lt1"/>
          </a:fillRef>
          <a:effectRef idx="0">
            <a:schemeClr val="dk1"/>
          </a:effectRef>
          <a:fontRef idx="minor">
            <a:schemeClr val="dk1"/>
          </a:fontRef>
        </p:style>
      </p:pic>
      <p:graphicFrame>
        <p:nvGraphicFramePr>
          <p:cNvPr id="8" name="Tabla 7"/>
          <p:cNvGraphicFramePr>
            <a:graphicFrameLocks noGrp="1"/>
          </p:cNvGraphicFramePr>
          <p:nvPr>
            <p:extLst>
              <p:ext uri="{D42A27DB-BD31-4B8C-83A1-F6EECF244321}">
                <p14:modId xmlns:p14="http://schemas.microsoft.com/office/powerpoint/2010/main" val="1666503291"/>
              </p:ext>
            </p:extLst>
          </p:nvPr>
        </p:nvGraphicFramePr>
        <p:xfrm>
          <a:off x="10458096" y="1110279"/>
          <a:ext cx="1679170" cy="5547360"/>
        </p:xfrm>
        <a:graphic>
          <a:graphicData uri="http://schemas.openxmlformats.org/drawingml/2006/table">
            <a:tbl>
              <a:tblPr firstRow="1" bandRow="1">
                <a:tableStyleId>{5C22544A-7EE6-4342-B048-85BDC9FD1C3A}</a:tableStyleId>
              </a:tblPr>
              <a:tblGrid>
                <a:gridCol w="1679170"/>
              </a:tblGrid>
              <a:tr h="618960">
                <a:tc>
                  <a:txBody>
                    <a:bodyPr/>
                    <a:lstStyle/>
                    <a:p>
                      <a:pPr algn="just"/>
                      <a:r>
                        <a:rPr lang="de-DE" sz="1700" b="0" baseline="0" dirty="0" smtClean="0">
                          <a:solidFill>
                            <a:schemeClr val="tx1"/>
                          </a:solidFill>
                        </a:rPr>
                        <a:t>7% Estudiantes indígenas</a:t>
                      </a:r>
                      <a:endParaRPr lang="de-DE" sz="1700" b="0" dirty="0" smtClean="0">
                        <a:solidFill>
                          <a:schemeClr val="tx1"/>
                        </a:solidFill>
                      </a:endParaRPr>
                    </a:p>
                  </a:txBody>
                  <a:tcPr>
                    <a:solidFill>
                      <a:srgbClr val="FFC000"/>
                    </a:solidFill>
                  </a:tcPr>
                </a:tc>
              </a:tr>
              <a:tr h="799125">
                <a:tc>
                  <a:txBody>
                    <a:bodyPr/>
                    <a:lstStyle/>
                    <a:p>
                      <a:pPr algn="just"/>
                      <a:r>
                        <a:rPr lang="de-DE" sz="1700" b="0" dirty="0" smtClean="0"/>
                        <a:t>8% estudiantes Víctimas del conflicto armado</a:t>
                      </a:r>
                    </a:p>
                  </a:txBody>
                  <a:tcPr>
                    <a:solidFill>
                      <a:srgbClr val="FFC000"/>
                    </a:solidFill>
                  </a:tcPr>
                </a:tc>
              </a:tr>
              <a:tr h="1035903">
                <a:tc>
                  <a:txBody>
                    <a:bodyPr/>
                    <a:lstStyle/>
                    <a:p>
                      <a:pPr algn="just"/>
                      <a:r>
                        <a:rPr lang="de-DE" sz="1700" b="0" dirty="0" smtClean="0"/>
                        <a:t>0.5% Estudiantes</a:t>
                      </a:r>
                      <a:r>
                        <a:rPr lang="de-DE" sz="1700" b="0" baseline="0" dirty="0" smtClean="0"/>
                        <a:t> </a:t>
                      </a:r>
                      <a:r>
                        <a:rPr lang="de-DE" sz="1700" b="0" dirty="0" smtClean="0"/>
                        <a:t>con discapacidad física y/o talentos excepcionales</a:t>
                      </a:r>
                    </a:p>
                  </a:txBody>
                  <a:tcPr>
                    <a:solidFill>
                      <a:srgbClr val="FFC000"/>
                    </a:solidFill>
                  </a:tcPr>
                </a:tc>
              </a:tr>
              <a:tr h="1127018">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de-DE" sz="1700" b="0" dirty="0" smtClean="0">
                          <a:solidFill>
                            <a:schemeClr val="tx1"/>
                          </a:solidFill>
                        </a:rPr>
                        <a:t>4% Estudiantes con identidad</a:t>
                      </a:r>
                      <a:r>
                        <a:rPr lang="de-DE" sz="1700" b="0" baseline="0" dirty="0" smtClean="0">
                          <a:solidFill>
                            <a:schemeClr val="tx1"/>
                          </a:solidFill>
                        </a:rPr>
                        <a:t> sexual distinta a hetero-sexualidad</a:t>
                      </a:r>
                      <a:endParaRPr lang="de-DE" sz="1700" b="0" dirty="0" smtClean="0">
                        <a:solidFill>
                          <a:schemeClr val="tx1"/>
                        </a:solidFill>
                      </a:endParaRPr>
                    </a:p>
                  </a:txBody>
                  <a:tcPr>
                    <a:solidFill>
                      <a:srgbClr val="FFC000"/>
                    </a:solidFill>
                  </a:tcPr>
                </a:tc>
              </a:tr>
            </a:tbl>
          </a:graphicData>
        </a:graphic>
      </p:graphicFrame>
      <p:sp>
        <p:nvSpPr>
          <p:cNvPr id="12" name="CuadroTexto 11"/>
          <p:cNvSpPr txBox="1"/>
          <p:nvPr/>
        </p:nvSpPr>
        <p:spPr>
          <a:xfrm>
            <a:off x="123901" y="5693238"/>
            <a:ext cx="1915374" cy="1138773"/>
          </a:xfrm>
          <a:prstGeom prst="rect">
            <a:avLst/>
          </a:prstGeom>
          <a:solidFill>
            <a:schemeClr val="accent3">
              <a:lumMod val="60000"/>
              <a:lumOff val="40000"/>
            </a:schemeClr>
          </a:solidFill>
          <a:ln>
            <a:solidFill>
              <a:schemeClr val="accent3"/>
            </a:solidFill>
          </a:ln>
        </p:spPr>
        <p:txBody>
          <a:bodyPr wrap="square" rtlCol="0">
            <a:spAutoFit/>
          </a:bodyPr>
          <a:lstStyle/>
          <a:p>
            <a:pPr algn="ctr"/>
            <a:r>
              <a:rPr lang="de-DE" sz="1700" dirty="0"/>
              <a:t>33% estudiantes con padres sin formación profesional</a:t>
            </a:r>
          </a:p>
        </p:txBody>
      </p:sp>
      <p:sp>
        <p:nvSpPr>
          <p:cNvPr id="13" name="CuadroTexto 12"/>
          <p:cNvSpPr txBox="1"/>
          <p:nvPr/>
        </p:nvSpPr>
        <p:spPr>
          <a:xfrm>
            <a:off x="1382332" y="648614"/>
            <a:ext cx="10200068" cy="461665"/>
          </a:xfrm>
          <a:prstGeom prst="rect">
            <a:avLst/>
          </a:prstGeom>
          <a:noFill/>
        </p:spPr>
        <p:txBody>
          <a:bodyPr wrap="square" rtlCol="0">
            <a:spAutoFit/>
          </a:bodyPr>
          <a:lstStyle/>
          <a:p>
            <a:pPr algn="ctr">
              <a:buClr>
                <a:srgbClr val="31859B"/>
              </a:buClr>
              <a:buSzPts val="3176"/>
            </a:pPr>
            <a:r>
              <a:rPr lang="de-DE" sz="2400" b="1" dirty="0" smtClean="0">
                <a:solidFill>
                  <a:srgbClr val="31859B"/>
                </a:solidFill>
                <a:latin typeface="Century Gothic"/>
                <a:ea typeface="Century Gothic"/>
                <a:cs typeface="Century Gothic"/>
                <a:sym typeface="Calibri"/>
              </a:rPr>
              <a:t>CARACTERIZACIÓN DE LA DIVERSIDAD POBLACIONAL EN USB</a:t>
            </a:r>
            <a:endParaRPr lang="de-DE" sz="2400" b="1" dirty="0">
              <a:solidFill>
                <a:srgbClr val="31859B"/>
              </a:solidFill>
              <a:latin typeface="Century Gothic"/>
              <a:ea typeface="Century Gothic"/>
              <a:cs typeface="Century Gothic"/>
              <a:sym typeface="Calibri"/>
            </a:endParaRPr>
          </a:p>
        </p:txBody>
      </p:sp>
      <p:sp>
        <p:nvSpPr>
          <p:cNvPr id="14" name="CuadroTexto 13"/>
          <p:cNvSpPr txBox="1"/>
          <p:nvPr/>
        </p:nvSpPr>
        <p:spPr>
          <a:xfrm>
            <a:off x="3125588" y="6476693"/>
            <a:ext cx="6268481" cy="353943"/>
          </a:xfrm>
          <a:prstGeom prst="rect">
            <a:avLst/>
          </a:prstGeom>
          <a:solidFill>
            <a:schemeClr val="accent6"/>
          </a:solidFill>
          <a:ln>
            <a:solidFill>
              <a:schemeClr val="accent3"/>
            </a:solidFill>
          </a:ln>
        </p:spPr>
        <p:txBody>
          <a:bodyPr wrap="square" rtlCol="0">
            <a:spAutoFit/>
          </a:bodyPr>
          <a:lstStyle/>
          <a:p>
            <a:pPr algn="ctr"/>
            <a:r>
              <a:rPr lang="de-DE" sz="1700" dirty="0" smtClean="0"/>
              <a:t>30% de estudiantes con vinculación laboral formal</a:t>
            </a:r>
            <a:endParaRPr lang="de-DE" sz="1700" dirty="0"/>
          </a:p>
        </p:txBody>
      </p:sp>
      <p:sp>
        <p:nvSpPr>
          <p:cNvPr id="15" name="CuadroTexto 14"/>
          <p:cNvSpPr txBox="1"/>
          <p:nvPr/>
        </p:nvSpPr>
        <p:spPr>
          <a:xfrm>
            <a:off x="123901" y="1106647"/>
            <a:ext cx="1941112" cy="1400383"/>
          </a:xfrm>
          <a:prstGeom prst="rect">
            <a:avLst/>
          </a:prstGeom>
          <a:solidFill>
            <a:schemeClr val="accent3">
              <a:lumMod val="60000"/>
              <a:lumOff val="40000"/>
            </a:schemeClr>
          </a:solidFill>
          <a:ln>
            <a:solidFill>
              <a:schemeClr val="accent3"/>
            </a:solidFill>
          </a:ln>
        </p:spPr>
        <p:txBody>
          <a:bodyPr wrap="square" rtlCol="0">
            <a:spAutoFit/>
          </a:bodyPr>
          <a:lstStyle/>
          <a:p>
            <a:pPr algn="ctr"/>
            <a:r>
              <a:rPr lang="de-DE" sz="1700" dirty="0" smtClean="0"/>
              <a:t>2 % </a:t>
            </a:r>
            <a:r>
              <a:rPr lang="de-DE" sz="1700" dirty="0"/>
              <a:t>población habitante de </a:t>
            </a:r>
            <a:r>
              <a:rPr lang="de-DE" sz="1700" dirty="0" smtClean="0"/>
              <a:t>frontera Barranquilla, 26% Cúcuta</a:t>
            </a:r>
            <a:endParaRPr lang="de-DE" sz="1700" dirty="0"/>
          </a:p>
        </p:txBody>
      </p:sp>
      <p:sp>
        <p:nvSpPr>
          <p:cNvPr id="11" name="CuadroTexto 10"/>
          <p:cNvSpPr txBox="1"/>
          <p:nvPr/>
        </p:nvSpPr>
        <p:spPr>
          <a:xfrm>
            <a:off x="123901" y="2554220"/>
            <a:ext cx="1915374" cy="1661993"/>
          </a:xfrm>
          <a:prstGeom prst="rect">
            <a:avLst/>
          </a:prstGeom>
          <a:solidFill>
            <a:schemeClr val="accent3">
              <a:lumMod val="60000"/>
              <a:lumOff val="40000"/>
            </a:schemeClr>
          </a:solidFill>
          <a:ln>
            <a:solidFill>
              <a:schemeClr val="accent3"/>
            </a:solidFill>
          </a:ln>
        </p:spPr>
        <p:txBody>
          <a:bodyPr wrap="square" rtlCol="0">
            <a:spAutoFit/>
          </a:bodyPr>
          <a:lstStyle/>
          <a:p>
            <a:pPr algn="ctr"/>
            <a:r>
              <a:rPr lang="de-DE" sz="1700" dirty="0" smtClean="0"/>
              <a:t>17% </a:t>
            </a:r>
            <a:r>
              <a:rPr lang="de-DE" sz="1700" dirty="0"/>
              <a:t>estudiantes con </a:t>
            </a:r>
            <a:r>
              <a:rPr lang="de-DE" sz="1700" dirty="0" smtClean="0"/>
              <a:t>familia monoparental (madre) Barranquilla, 22% en Cúcuta</a:t>
            </a:r>
            <a:endParaRPr lang="de-DE" sz="1700" dirty="0"/>
          </a:p>
        </p:txBody>
      </p:sp>
      <p:sp>
        <p:nvSpPr>
          <p:cNvPr id="16" name="CuadroTexto 15"/>
          <p:cNvSpPr txBox="1"/>
          <p:nvPr/>
        </p:nvSpPr>
        <p:spPr>
          <a:xfrm>
            <a:off x="123901" y="4263404"/>
            <a:ext cx="1915374" cy="1400383"/>
          </a:xfrm>
          <a:prstGeom prst="rect">
            <a:avLst/>
          </a:prstGeom>
          <a:solidFill>
            <a:schemeClr val="accent3">
              <a:lumMod val="60000"/>
              <a:lumOff val="40000"/>
            </a:schemeClr>
          </a:solidFill>
          <a:ln>
            <a:solidFill>
              <a:schemeClr val="accent3"/>
            </a:solidFill>
          </a:ln>
        </p:spPr>
        <p:txBody>
          <a:bodyPr wrap="square" rtlCol="0">
            <a:spAutoFit/>
          </a:bodyPr>
          <a:lstStyle/>
          <a:p>
            <a:pPr algn="ctr"/>
            <a:r>
              <a:rPr lang="de-DE" sz="1700" dirty="0" smtClean="0"/>
              <a:t>40% </a:t>
            </a:r>
            <a:r>
              <a:rPr lang="de-DE" sz="1700" dirty="0"/>
              <a:t>estudiantes </a:t>
            </a:r>
            <a:r>
              <a:rPr lang="de-DE" sz="1700" dirty="0" smtClean="0"/>
              <a:t> de municipios diferentes a Barranquilla y Cúcuta</a:t>
            </a:r>
            <a:endParaRPr lang="de-DE" sz="1700" dirty="0"/>
          </a:p>
        </p:txBody>
      </p:sp>
    </p:spTree>
    <p:extLst>
      <p:ext uri="{BB962C8B-B14F-4D97-AF65-F5344CB8AC3E}">
        <p14:creationId xmlns:p14="http://schemas.microsoft.com/office/powerpoint/2010/main" val="3182253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70022"/>
            <a:ext cx="12192000" cy="6087978"/>
          </a:xfrm>
          <a:prstGeom prst="rect">
            <a:avLst/>
          </a:prstGeom>
        </p:spPr>
      </p:pic>
      <p:sp>
        <p:nvSpPr>
          <p:cNvPr id="10" name="Rectángulo 9"/>
          <p:cNvSpPr/>
          <p:nvPr/>
        </p:nvSpPr>
        <p:spPr>
          <a:xfrm>
            <a:off x="8730" y="767749"/>
            <a:ext cx="4547228" cy="1754326"/>
          </a:xfrm>
          <a:prstGeom prst="rect">
            <a:avLst/>
          </a:prstGeom>
          <a:solidFill>
            <a:srgbClr val="FFFF00"/>
          </a:solidFill>
        </p:spPr>
        <p:txBody>
          <a:bodyPr wrap="square">
            <a:spAutoFit/>
          </a:bodyPr>
          <a:lstStyle/>
          <a:p>
            <a:pPr>
              <a:defRPr/>
            </a:pPr>
            <a:r>
              <a:rPr lang="es-CO" b="1" dirty="0" smtClean="0"/>
              <a:t>RESULTADOS EVALUACIÓN INES </a:t>
            </a:r>
          </a:p>
          <a:p>
            <a:pPr marL="285750" indent="-285750">
              <a:buFont typeface="Wingdings" panose="05000000000000000000" pitchFamily="2" charset="2"/>
              <a:buChar char="ü"/>
              <a:defRPr/>
            </a:pPr>
            <a:r>
              <a:rPr lang="es-CO" dirty="0" smtClean="0"/>
              <a:t>Estudiantes </a:t>
            </a:r>
            <a:r>
              <a:rPr lang="es-CO" dirty="0"/>
              <a:t>y </a:t>
            </a:r>
            <a:r>
              <a:rPr lang="es-CO" dirty="0" smtClean="0"/>
              <a:t>profesores</a:t>
            </a:r>
          </a:p>
          <a:p>
            <a:pPr marL="285750" indent="-285750">
              <a:buFont typeface="Wingdings" panose="05000000000000000000" pitchFamily="2" charset="2"/>
              <a:buChar char="ü"/>
              <a:defRPr/>
            </a:pPr>
            <a:r>
              <a:rPr lang="es-CO" dirty="0" smtClean="0"/>
              <a:t>Procesos académicos</a:t>
            </a:r>
          </a:p>
          <a:p>
            <a:pPr marL="285750" indent="-285750">
              <a:buFont typeface="Wingdings" panose="05000000000000000000" pitchFamily="2" charset="2"/>
              <a:buChar char="ü"/>
              <a:defRPr/>
            </a:pPr>
            <a:r>
              <a:rPr lang="es-CO" dirty="0" smtClean="0"/>
              <a:t>Espacios </a:t>
            </a:r>
            <a:r>
              <a:rPr lang="es-CO" dirty="0"/>
              <a:t>de investigación, innovación, creación artística y </a:t>
            </a:r>
            <a:r>
              <a:rPr lang="es-CO" dirty="0" smtClean="0"/>
              <a:t>cultural</a:t>
            </a:r>
          </a:p>
          <a:p>
            <a:pPr marL="285750" indent="-285750">
              <a:buFont typeface="Wingdings" panose="05000000000000000000" pitchFamily="2" charset="2"/>
              <a:buChar char="ü"/>
              <a:defRPr/>
            </a:pPr>
            <a:r>
              <a:rPr lang="es-CO" dirty="0" smtClean="0"/>
              <a:t>Autoevaluación </a:t>
            </a:r>
            <a:r>
              <a:rPr lang="es-CO" dirty="0"/>
              <a:t>y </a:t>
            </a:r>
            <a:r>
              <a:rPr lang="es-CO" dirty="0" smtClean="0"/>
              <a:t>autorregulación</a:t>
            </a:r>
            <a:endParaRPr lang="es-CO" altLang="es-CO" sz="2000" dirty="0">
              <a:ea typeface="Arial" pitchFamily="34" charset="0"/>
              <a:cs typeface="Times New Roman" pitchFamily="18" charset="0"/>
            </a:endParaRPr>
          </a:p>
        </p:txBody>
      </p:sp>
    </p:spTree>
    <p:extLst>
      <p:ext uri="{BB962C8B-B14F-4D97-AF65-F5344CB8AC3E}">
        <p14:creationId xmlns:p14="http://schemas.microsoft.com/office/powerpoint/2010/main" val="249887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noChangeArrowheads="1"/>
          </p:cNvSpPr>
          <p:nvPr>
            <p:ph type="title"/>
          </p:nvPr>
        </p:nvSpPr>
        <p:spPr>
          <a:xfrm>
            <a:off x="263524" y="438437"/>
            <a:ext cx="6723412" cy="1325563"/>
          </a:xfrm>
        </p:spPr>
        <p:txBody>
          <a:bodyPr/>
          <a:lstStyle/>
          <a:p>
            <a:r>
              <a:rPr lang="es-CO" altLang="es-CO" sz="1800" b="1" dirty="0"/>
              <a:t/>
            </a:r>
            <a:br>
              <a:rPr lang="es-CO" altLang="es-CO" sz="1800" b="1" dirty="0"/>
            </a:br>
            <a:r>
              <a:rPr lang="es-CO" altLang="es-CO" sz="1800" b="1" dirty="0"/>
              <a:t/>
            </a:r>
            <a:br>
              <a:rPr lang="es-CO" altLang="es-CO" sz="1800" b="1" dirty="0"/>
            </a:br>
            <a:r>
              <a:rPr lang="es-CO" altLang="es-CO" sz="2000" b="1" kern="1200" dirty="0">
                <a:solidFill>
                  <a:srgbClr val="31859B"/>
                </a:solidFill>
                <a:latin typeface="Century Gothic"/>
                <a:ea typeface="Century Gothic"/>
                <a:cs typeface="Century Gothic"/>
              </a:rPr>
              <a:t>TALLERES DE SENSIBILIZACIÓN A LA COMUNIDAD EDUCATIVA EN TORNO A LA EDUCACIÓN INCLUSIVA </a:t>
            </a:r>
            <a:br>
              <a:rPr lang="es-CO" altLang="es-CO" sz="2000" b="1" kern="1200" dirty="0">
                <a:solidFill>
                  <a:srgbClr val="31859B"/>
                </a:solidFill>
                <a:latin typeface="Century Gothic"/>
                <a:ea typeface="Century Gothic"/>
                <a:cs typeface="Century Gothic"/>
              </a:rPr>
            </a:br>
            <a:r>
              <a:rPr lang="es-CO" altLang="es-CO" sz="2000" b="1" kern="1200" dirty="0" smtClean="0">
                <a:solidFill>
                  <a:srgbClr val="31859B"/>
                </a:solidFill>
                <a:latin typeface="Century Gothic"/>
                <a:ea typeface="Century Gothic"/>
                <a:cs typeface="Century Gothic"/>
              </a:rPr>
              <a:t/>
            </a:r>
            <a:br>
              <a:rPr lang="es-CO" altLang="es-CO" sz="2000" b="1" kern="1200" dirty="0" smtClean="0">
                <a:solidFill>
                  <a:srgbClr val="31859B"/>
                </a:solidFill>
                <a:latin typeface="Century Gothic"/>
                <a:ea typeface="Century Gothic"/>
                <a:cs typeface="Century Gothic"/>
              </a:rPr>
            </a:br>
            <a:endParaRPr lang="es-CO" altLang="es-CO" sz="2000" b="1" kern="1200" dirty="0">
              <a:solidFill>
                <a:srgbClr val="31859B"/>
              </a:solidFill>
              <a:latin typeface="Century Gothic"/>
              <a:ea typeface="Century Gothic"/>
              <a:cs typeface="Century Gothic"/>
            </a:endParaRPr>
          </a:p>
        </p:txBody>
      </p:sp>
      <p:sp>
        <p:nvSpPr>
          <p:cNvPr id="3" name="Rectángulo 2"/>
          <p:cNvSpPr/>
          <p:nvPr/>
        </p:nvSpPr>
        <p:spPr>
          <a:xfrm>
            <a:off x="263524" y="1832053"/>
            <a:ext cx="2506095" cy="2065630"/>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orma libre 10"/>
          <p:cNvSpPr/>
          <p:nvPr/>
        </p:nvSpPr>
        <p:spPr>
          <a:xfrm>
            <a:off x="3013710" y="1854728"/>
            <a:ext cx="2567591" cy="393567"/>
          </a:xfrm>
          <a:custGeom>
            <a:avLst/>
            <a:gdLst>
              <a:gd name="connsiteX0" fmla="*/ 0 w 834326"/>
              <a:gd name="connsiteY0" fmla="*/ 83433 h 868369"/>
              <a:gd name="connsiteX1" fmla="*/ 83433 w 834326"/>
              <a:gd name="connsiteY1" fmla="*/ 0 h 868369"/>
              <a:gd name="connsiteX2" fmla="*/ 750893 w 834326"/>
              <a:gd name="connsiteY2" fmla="*/ 0 h 868369"/>
              <a:gd name="connsiteX3" fmla="*/ 834326 w 834326"/>
              <a:gd name="connsiteY3" fmla="*/ 83433 h 868369"/>
              <a:gd name="connsiteX4" fmla="*/ 834326 w 834326"/>
              <a:gd name="connsiteY4" fmla="*/ 784936 h 868369"/>
              <a:gd name="connsiteX5" fmla="*/ 750893 w 834326"/>
              <a:gd name="connsiteY5" fmla="*/ 868369 h 868369"/>
              <a:gd name="connsiteX6" fmla="*/ 83433 w 834326"/>
              <a:gd name="connsiteY6" fmla="*/ 868369 h 868369"/>
              <a:gd name="connsiteX7" fmla="*/ 0 w 834326"/>
              <a:gd name="connsiteY7" fmla="*/ 784936 h 868369"/>
              <a:gd name="connsiteX8" fmla="*/ 0 w 834326"/>
              <a:gd name="connsiteY8" fmla="*/ 83433 h 86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326" h="868369">
                <a:moveTo>
                  <a:pt x="0" y="83433"/>
                </a:moveTo>
                <a:cubicBezTo>
                  <a:pt x="0" y="37354"/>
                  <a:pt x="37354" y="0"/>
                  <a:pt x="83433" y="0"/>
                </a:cubicBezTo>
                <a:lnTo>
                  <a:pt x="750893" y="0"/>
                </a:lnTo>
                <a:cubicBezTo>
                  <a:pt x="796972" y="0"/>
                  <a:pt x="834326" y="37354"/>
                  <a:pt x="834326" y="83433"/>
                </a:cubicBezTo>
                <a:lnTo>
                  <a:pt x="834326" y="784936"/>
                </a:lnTo>
                <a:cubicBezTo>
                  <a:pt x="834326" y="831015"/>
                  <a:pt x="796972" y="868369"/>
                  <a:pt x="750893" y="868369"/>
                </a:cubicBezTo>
                <a:lnTo>
                  <a:pt x="83433" y="868369"/>
                </a:lnTo>
                <a:cubicBezTo>
                  <a:pt x="37354" y="868369"/>
                  <a:pt x="0" y="831015"/>
                  <a:pt x="0" y="784936"/>
                </a:cubicBezTo>
                <a:lnTo>
                  <a:pt x="0" y="83433"/>
                </a:lnTo>
                <a:close/>
              </a:path>
            </a:pathLst>
          </a:custGeom>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spcFirstLastPara="0" vert="horz" wrap="square" lIns="85397" tIns="85397" rIns="85397" bIns="85397" numCol="1" spcCol="1270" anchor="ctr" anchorCtr="0">
            <a:noAutofit/>
          </a:bodyPr>
          <a:lstStyle/>
          <a:p>
            <a:pPr lvl="0" algn="l" defTabSz="711200">
              <a:lnSpc>
                <a:spcPct val="90000"/>
              </a:lnSpc>
              <a:spcBef>
                <a:spcPct val="0"/>
              </a:spcBef>
              <a:spcAft>
                <a:spcPct val="35000"/>
              </a:spcAft>
            </a:pPr>
            <a:r>
              <a:rPr lang="es-CO" sz="1600" kern="1200" dirty="0" smtClean="0">
                <a:solidFill>
                  <a:schemeClr val="tx1"/>
                </a:solidFill>
              </a:rPr>
              <a:t>Taller "En </a:t>
            </a:r>
            <a:r>
              <a:rPr lang="es-CO" sz="1600" kern="1200" dirty="0">
                <a:solidFill>
                  <a:schemeClr val="tx1"/>
                </a:solidFill>
              </a:rPr>
              <a:t>tus zapatos”</a:t>
            </a:r>
            <a:endParaRPr lang="es-CO" sz="1600" kern="1200" dirty="0"/>
          </a:p>
        </p:txBody>
      </p:sp>
      <p:sp>
        <p:nvSpPr>
          <p:cNvPr id="12" name="Forma libre 11"/>
          <p:cNvSpPr/>
          <p:nvPr/>
        </p:nvSpPr>
        <p:spPr>
          <a:xfrm>
            <a:off x="445820" y="1492773"/>
            <a:ext cx="1759494" cy="256711"/>
          </a:xfrm>
          <a:custGeom>
            <a:avLst/>
            <a:gdLst>
              <a:gd name="connsiteX0" fmla="*/ 0 w 1759494"/>
              <a:gd name="connsiteY0" fmla="*/ 0 h 256711"/>
              <a:gd name="connsiteX1" fmla="*/ 1759494 w 1759494"/>
              <a:gd name="connsiteY1" fmla="*/ 0 h 256711"/>
              <a:gd name="connsiteX2" fmla="*/ 1759494 w 1759494"/>
              <a:gd name="connsiteY2" fmla="*/ 256711 h 256711"/>
              <a:gd name="connsiteX3" fmla="*/ 0 w 1759494"/>
              <a:gd name="connsiteY3" fmla="*/ 256711 h 256711"/>
              <a:gd name="connsiteX4" fmla="*/ 0 w 1759494"/>
              <a:gd name="connsiteY4" fmla="*/ 0 h 25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494" h="256711">
                <a:moveTo>
                  <a:pt x="0" y="0"/>
                </a:moveTo>
                <a:lnTo>
                  <a:pt x="1759494" y="0"/>
                </a:lnTo>
                <a:lnTo>
                  <a:pt x="1759494" y="256711"/>
                </a:lnTo>
                <a:lnTo>
                  <a:pt x="0" y="256711"/>
                </a:lnTo>
                <a:lnTo>
                  <a:pt x="0" y="0"/>
                </a:lnTo>
                <a:close/>
              </a:path>
            </a:pathLst>
          </a:custGeom>
          <a:solidFill>
            <a:srgbClr val="92D050"/>
          </a:solidFill>
        </p:spPr>
        <p:style>
          <a:lnRef idx="0">
            <a:schemeClr val="accent4"/>
          </a:lnRef>
          <a:fillRef idx="3">
            <a:schemeClr val="accent4"/>
          </a:fillRef>
          <a:effectRef idx="3">
            <a:schemeClr val="accent4"/>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a:solidFill>
                  <a:schemeClr val="tx1"/>
                </a:solidFill>
              </a:rPr>
              <a:t>Sensibilización</a:t>
            </a:r>
          </a:p>
        </p:txBody>
      </p:sp>
      <p:sp>
        <p:nvSpPr>
          <p:cNvPr id="13" name="Rectángulo 12"/>
          <p:cNvSpPr/>
          <p:nvPr/>
        </p:nvSpPr>
        <p:spPr>
          <a:xfrm>
            <a:off x="3003398" y="2339024"/>
            <a:ext cx="2650273" cy="1898680"/>
          </a:xfrm>
          <a:prstGeom prst="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orma libre 13"/>
          <p:cNvSpPr/>
          <p:nvPr/>
        </p:nvSpPr>
        <p:spPr>
          <a:xfrm>
            <a:off x="5748491" y="2991639"/>
            <a:ext cx="1333265" cy="868369"/>
          </a:xfrm>
          <a:custGeom>
            <a:avLst/>
            <a:gdLst>
              <a:gd name="connsiteX0" fmla="*/ 0 w 834326"/>
              <a:gd name="connsiteY0" fmla="*/ 83433 h 868369"/>
              <a:gd name="connsiteX1" fmla="*/ 83433 w 834326"/>
              <a:gd name="connsiteY1" fmla="*/ 0 h 868369"/>
              <a:gd name="connsiteX2" fmla="*/ 750893 w 834326"/>
              <a:gd name="connsiteY2" fmla="*/ 0 h 868369"/>
              <a:gd name="connsiteX3" fmla="*/ 834326 w 834326"/>
              <a:gd name="connsiteY3" fmla="*/ 83433 h 868369"/>
              <a:gd name="connsiteX4" fmla="*/ 834326 w 834326"/>
              <a:gd name="connsiteY4" fmla="*/ 784936 h 868369"/>
              <a:gd name="connsiteX5" fmla="*/ 750893 w 834326"/>
              <a:gd name="connsiteY5" fmla="*/ 868369 h 868369"/>
              <a:gd name="connsiteX6" fmla="*/ 83433 w 834326"/>
              <a:gd name="connsiteY6" fmla="*/ 868369 h 868369"/>
              <a:gd name="connsiteX7" fmla="*/ 0 w 834326"/>
              <a:gd name="connsiteY7" fmla="*/ 784936 h 868369"/>
              <a:gd name="connsiteX8" fmla="*/ 0 w 834326"/>
              <a:gd name="connsiteY8" fmla="*/ 83433 h 86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326" h="868369">
                <a:moveTo>
                  <a:pt x="0" y="83433"/>
                </a:moveTo>
                <a:cubicBezTo>
                  <a:pt x="0" y="37354"/>
                  <a:pt x="37354" y="0"/>
                  <a:pt x="83433" y="0"/>
                </a:cubicBezTo>
                <a:lnTo>
                  <a:pt x="750893" y="0"/>
                </a:lnTo>
                <a:cubicBezTo>
                  <a:pt x="796972" y="0"/>
                  <a:pt x="834326" y="37354"/>
                  <a:pt x="834326" y="83433"/>
                </a:cubicBezTo>
                <a:lnTo>
                  <a:pt x="834326" y="784936"/>
                </a:lnTo>
                <a:cubicBezTo>
                  <a:pt x="834326" y="831015"/>
                  <a:pt x="796972" y="868369"/>
                  <a:pt x="750893" y="868369"/>
                </a:cubicBezTo>
                <a:lnTo>
                  <a:pt x="83433" y="868369"/>
                </a:lnTo>
                <a:cubicBezTo>
                  <a:pt x="37354" y="868369"/>
                  <a:pt x="0" y="831015"/>
                  <a:pt x="0" y="784936"/>
                </a:cubicBezTo>
                <a:lnTo>
                  <a:pt x="0" y="83433"/>
                </a:lnTo>
                <a:close/>
              </a:path>
            </a:pathLst>
          </a:custGeom>
        </p:spPr>
        <p:style>
          <a:lnRef idx="0">
            <a:schemeClr val="accent6"/>
          </a:lnRef>
          <a:fillRef idx="3">
            <a:schemeClr val="accent6"/>
          </a:fillRef>
          <a:effectRef idx="3">
            <a:schemeClr val="accent6"/>
          </a:effectRef>
          <a:fontRef idx="minor">
            <a:schemeClr val="dk1">
              <a:hueOff val="0"/>
              <a:satOff val="0"/>
              <a:lumOff val="0"/>
              <a:alphaOff val="0"/>
            </a:schemeClr>
          </a:fontRef>
        </p:style>
        <p:txBody>
          <a:bodyPr spcFirstLastPara="0" vert="horz" wrap="square" lIns="73967" tIns="73967" rIns="73967" bIns="73967" numCol="1" spcCol="1270" anchor="ctr" anchorCtr="0">
            <a:noAutofit/>
          </a:bodyPr>
          <a:lstStyle/>
          <a:p>
            <a:pPr lvl="0" algn="l" defTabSz="577850">
              <a:lnSpc>
                <a:spcPct val="90000"/>
              </a:lnSpc>
              <a:spcBef>
                <a:spcPct val="0"/>
              </a:spcBef>
              <a:spcAft>
                <a:spcPct val="35000"/>
              </a:spcAft>
            </a:pPr>
            <a:r>
              <a:rPr lang="es-CO" sz="1600" kern="1200" dirty="0">
                <a:solidFill>
                  <a:schemeClr val="tx1"/>
                </a:solidFill>
              </a:rPr>
              <a:t>Jornada lúdica Juego de roles"</a:t>
            </a:r>
            <a:endParaRPr lang="es-CO" sz="1600" kern="1200" dirty="0"/>
          </a:p>
        </p:txBody>
      </p:sp>
      <p:sp>
        <p:nvSpPr>
          <p:cNvPr id="15" name="Forma libre 14"/>
          <p:cNvSpPr/>
          <p:nvPr/>
        </p:nvSpPr>
        <p:spPr>
          <a:xfrm>
            <a:off x="3738682" y="1456276"/>
            <a:ext cx="1759494" cy="256711"/>
          </a:xfrm>
          <a:custGeom>
            <a:avLst/>
            <a:gdLst>
              <a:gd name="connsiteX0" fmla="*/ 0 w 1759494"/>
              <a:gd name="connsiteY0" fmla="*/ 0 h 256711"/>
              <a:gd name="connsiteX1" fmla="*/ 1759494 w 1759494"/>
              <a:gd name="connsiteY1" fmla="*/ 0 h 256711"/>
              <a:gd name="connsiteX2" fmla="*/ 1759494 w 1759494"/>
              <a:gd name="connsiteY2" fmla="*/ 256711 h 256711"/>
              <a:gd name="connsiteX3" fmla="*/ 0 w 1759494"/>
              <a:gd name="connsiteY3" fmla="*/ 256711 h 256711"/>
              <a:gd name="connsiteX4" fmla="*/ 0 w 1759494"/>
              <a:gd name="connsiteY4" fmla="*/ 0 h 25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494" h="256711">
                <a:moveTo>
                  <a:pt x="0" y="0"/>
                </a:moveTo>
                <a:lnTo>
                  <a:pt x="1759494" y="0"/>
                </a:lnTo>
                <a:lnTo>
                  <a:pt x="1759494" y="256711"/>
                </a:lnTo>
                <a:lnTo>
                  <a:pt x="0" y="256711"/>
                </a:lnTo>
                <a:lnTo>
                  <a:pt x="0" y="0"/>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a:solidFill>
                  <a:schemeClr val="tx1"/>
                </a:solidFill>
              </a:rPr>
              <a:t>Concientización</a:t>
            </a:r>
          </a:p>
        </p:txBody>
      </p:sp>
      <p:sp>
        <p:nvSpPr>
          <p:cNvPr id="16" name="Rectángulo 15"/>
          <p:cNvSpPr/>
          <p:nvPr/>
        </p:nvSpPr>
        <p:spPr>
          <a:xfrm>
            <a:off x="2928945" y="4954385"/>
            <a:ext cx="3399284" cy="1772285"/>
          </a:xfrm>
          <a:prstGeom prst="rect">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orma libre 16"/>
          <p:cNvSpPr/>
          <p:nvPr/>
        </p:nvSpPr>
        <p:spPr>
          <a:xfrm>
            <a:off x="6487554" y="5472973"/>
            <a:ext cx="1505918" cy="868369"/>
          </a:xfrm>
          <a:custGeom>
            <a:avLst/>
            <a:gdLst>
              <a:gd name="connsiteX0" fmla="*/ 0 w 834326"/>
              <a:gd name="connsiteY0" fmla="*/ 83433 h 868369"/>
              <a:gd name="connsiteX1" fmla="*/ 83433 w 834326"/>
              <a:gd name="connsiteY1" fmla="*/ 0 h 868369"/>
              <a:gd name="connsiteX2" fmla="*/ 750893 w 834326"/>
              <a:gd name="connsiteY2" fmla="*/ 0 h 868369"/>
              <a:gd name="connsiteX3" fmla="*/ 834326 w 834326"/>
              <a:gd name="connsiteY3" fmla="*/ 83433 h 868369"/>
              <a:gd name="connsiteX4" fmla="*/ 834326 w 834326"/>
              <a:gd name="connsiteY4" fmla="*/ 784936 h 868369"/>
              <a:gd name="connsiteX5" fmla="*/ 750893 w 834326"/>
              <a:gd name="connsiteY5" fmla="*/ 868369 h 868369"/>
              <a:gd name="connsiteX6" fmla="*/ 83433 w 834326"/>
              <a:gd name="connsiteY6" fmla="*/ 868369 h 868369"/>
              <a:gd name="connsiteX7" fmla="*/ 0 w 834326"/>
              <a:gd name="connsiteY7" fmla="*/ 784936 h 868369"/>
              <a:gd name="connsiteX8" fmla="*/ 0 w 834326"/>
              <a:gd name="connsiteY8" fmla="*/ 83433 h 86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326" h="868369">
                <a:moveTo>
                  <a:pt x="0" y="83433"/>
                </a:moveTo>
                <a:cubicBezTo>
                  <a:pt x="0" y="37354"/>
                  <a:pt x="37354" y="0"/>
                  <a:pt x="83433" y="0"/>
                </a:cubicBezTo>
                <a:lnTo>
                  <a:pt x="750893" y="0"/>
                </a:lnTo>
                <a:cubicBezTo>
                  <a:pt x="796972" y="0"/>
                  <a:pt x="834326" y="37354"/>
                  <a:pt x="834326" y="83433"/>
                </a:cubicBezTo>
                <a:lnTo>
                  <a:pt x="834326" y="784936"/>
                </a:lnTo>
                <a:cubicBezTo>
                  <a:pt x="834326" y="831015"/>
                  <a:pt x="796972" y="868369"/>
                  <a:pt x="750893" y="868369"/>
                </a:cubicBezTo>
                <a:lnTo>
                  <a:pt x="83433" y="868369"/>
                </a:lnTo>
                <a:cubicBezTo>
                  <a:pt x="37354" y="868369"/>
                  <a:pt x="0" y="831015"/>
                  <a:pt x="0" y="784936"/>
                </a:cubicBezTo>
                <a:lnTo>
                  <a:pt x="0" y="83433"/>
                </a:lnTo>
                <a:close/>
              </a:path>
            </a:pathLst>
          </a:custGeom>
          <a:solidFill>
            <a:schemeClr val="accent1">
              <a:lumMod val="40000"/>
              <a:lumOff val="60000"/>
            </a:schemeClr>
          </a:solidFill>
        </p:spPr>
        <p:style>
          <a:lnRef idx="0">
            <a:schemeClr val="dk1"/>
          </a:lnRef>
          <a:fillRef idx="3">
            <a:schemeClr val="dk1"/>
          </a:fillRef>
          <a:effectRef idx="3">
            <a:schemeClr val="dk1"/>
          </a:effectRef>
          <a:fontRef idx="minor">
            <a:schemeClr val="dk1">
              <a:hueOff val="0"/>
              <a:satOff val="0"/>
              <a:lumOff val="0"/>
              <a:alphaOff val="0"/>
            </a:schemeClr>
          </a:fontRef>
        </p:style>
        <p:txBody>
          <a:bodyPr spcFirstLastPara="0" vert="horz" wrap="square" lIns="77777" tIns="77777" rIns="77777" bIns="77777" numCol="1" spcCol="1270" anchor="ctr" anchorCtr="0">
            <a:noAutofit/>
          </a:bodyPr>
          <a:lstStyle/>
          <a:p>
            <a:pPr lvl="0" algn="l" defTabSz="622300">
              <a:lnSpc>
                <a:spcPct val="90000"/>
              </a:lnSpc>
              <a:spcBef>
                <a:spcPct val="0"/>
              </a:spcBef>
              <a:spcAft>
                <a:spcPct val="35000"/>
              </a:spcAft>
            </a:pPr>
            <a:r>
              <a:rPr lang="es-CO" sz="1600" kern="1200" dirty="0">
                <a:solidFill>
                  <a:schemeClr val="tx1"/>
                </a:solidFill>
              </a:rPr>
              <a:t>“El respeto por la diferencia”</a:t>
            </a:r>
            <a:endParaRPr lang="es-CO" sz="1600" kern="1200" dirty="0"/>
          </a:p>
        </p:txBody>
      </p:sp>
      <p:sp>
        <p:nvSpPr>
          <p:cNvPr id="18" name="Forma libre 17"/>
          <p:cNvSpPr/>
          <p:nvPr/>
        </p:nvSpPr>
        <p:spPr>
          <a:xfrm>
            <a:off x="3575210" y="4540704"/>
            <a:ext cx="1759494" cy="256711"/>
          </a:xfrm>
          <a:custGeom>
            <a:avLst/>
            <a:gdLst>
              <a:gd name="connsiteX0" fmla="*/ 0 w 1759494"/>
              <a:gd name="connsiteY0" fmla="*/ 0 h 256711"/>
              <a:gd name="connsiteX1" fmla="*/ 1759494 w 1759494"/>
              <a:gd name="connsiteY1" fmla="*/ 0 h 256711"/>
              <a:gd name="connsiteX2" fmla="*/ 1759494 w 1759494"/>
              <a:gd name="connsiteY2" fmla="*/ 256711 h 256711"/>
              <a:gd name="connsiteX3" fmla="*/ 0 w 1759494"/>
              <a:gd name="connsiteY3" fmla="*/ 256711 h 256711"/>
              <a:gd name="connsiteX4" fmla="*/ 0 w 1759494"/>
              <a:gd name="connsiteY4" fmla="*/ 0 h 25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494" h="256711">
                <a:moveTo>
                  <a:pt x="0" y="0"/>
                </a:moveTo>
                <a:lnTo>
                  <a:pt x="1759494" y="0"/>
                </a:lnTo>
                <a:lnTo>
                  <a:pt x="1759494" y="256711"/>
                </a:lnTo>
                <a:lnTo>
                  <a:pt x="0" y="256711"/>
                </a:lnTo>
                <a:lnTo>
                  <a:pt x="0" y="0"/>
                </a:lnTo>
                <a:close/>
              </a:path>
            </a:pathLst>
          </a:custGeom>
          <a:solidFill>
            <a:srgbClr val="92D050"/>
          </a:solidFill>
        </p:spPr>
        <p:style>
          <a:lnRef idx="0">
            <a:schemeClr val="accent5"/>
          </a:lnRef>
          <a:fillRef idx="3">
            <a:schemeClr val="accent5"/>
          </a:fillRef>
          <a:effectRef idx="3">
            <a:schemeClr val="accent5"/>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a:solidFill>
                  <a:schemeClr val="tx1"/>
                </a:solidFill>
              </a:rPr>
              <a:t>Jornada lúdica </a:t>
            </a:r>
            <a:endParaRPr lang="es-CO" sz="1600" kern="1200" dirty="0"/>
          </a:p>
        </p:txBody>
      </p:sp>
      <p:sp>
        <p:nvSpPr>
          <p:cNvPr id="19" name="Rectángulo 18"/>
          <p:cNvSpPr/>
          <p:nvPr/>
        </p:nvSpPr>
        <p:spPr>
          <a:xfrm>
            <a:off x="263524" y="4583444"/>
            <a:ext cx="2506096" cy="2186454"/>
          </a:xfrm>
          <a:prstGeom prst="rect">
            <a:avLst/>
          </a:prstGeom>
          <a:blipFill rotWithShape="1">
            <a:blip r:embed="rId6"/>
            <a:stretch>
              <a:fillRect/>
            </a:stretch>
          </a:blipFill>
          <a:ln>
            <a:noFill/>
          </a:ln>
          <a:effectLst>
            <a:outerShdw blurRad="76200" dir="18900000" sy="23000" kx="-1200000" algn="bl" rotWithShape="0">
              <a:prstClr val="black">
                <a:alpha val="2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Forma libre 19"/>
          <p:cNvSpPr/>
          <p:nvPr/>
        </p:nvSpPr>
        <p:spPr>
          <a:xfrm>
            <a:off x="246899" y="4100050"/>
            <a:ext cx="2323800" cy="275305"/>
          </a:xfrm>
          <a:custGeom>
            <a:avLst/>
            <a:gdLst>
              <a:gd name="connsiteX0" fmla="*/ 0 w 1759494"/>
              <a:gd name="connsiteY0" fmla="*/ 0 h 256711"/>
              <a:gd name="connsiteX1" fmla="*/ 1759494 w 1759494"/>
              <a:gd name="connsiteY1" fmla="*/ 0 h 256711"/>
              <a:gd name="connsiteX2" fmla="*/ 1759494 w 1759494"/>
              <a:gd name="connsiteY2" fmla="*/ 256711 h 256711"/>
              <a:gd name="connsiteX3" fmla="*/ 0 w 1759494"/>
              <a:gd name="connsiteY3" fmla="*/ 256711 h 256711"/>
              <a:gd name="connsiteX4" fmla="*/ 0 w 1759494"/>
              <a:gd name="connsiteY4" fmla="*/ 0 h 25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494" h="256711">
                <a:moveTo>
                  <a:pt x="0" y="0"/>
                </a:moveTo>
                <a:lnTo>
                  <a:pt x="1759494" y="0"/>
                </a:lnTo>
                <a:lnTo>
                  <a:pt x="1759494" y="256711"/>
                </a:lnTo>
                <a:lnTo>
                  <a:pt x="0" y="256711"/>
                </a:lnTo>
                <a:lnTo>
                  <a:pt x="0" y="0"/>
                </a:lnTo>
                <a:close/>
              </a:path>
            </a:pathLst>
          </a:custGeom>
          <a:solidFill>
            <a:srgbClr val="92D050"/>
          </a:solidFill>
        </p:spPr>
        <p:style>
          <a:lnRef idx="0">
            <a:schemeClr val="dk1"/>
          </a:lnRef>
          <a:fillRef idx="3">
            <a:schemeClr val="dk1"/>
          </a:fillRef>
          <a:effectRef idx="3">
            <a:schemeClr val="dk1"/>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solidFill>
                  <a:schemeClr val="tx1"/>
                </a:solidFill>
              </a:rPr>
              <a:t>Intercambio de saberes</a:t>
            </a:r>
            <a:endParaRPr lang="es-CO" sz="1400" kern="1200" dirty="0">
              <a:solidFill>
                <a:schemeClr val="tx1"/>
              </a:solidFill>
            </a:endParaRPr>
          </a:p>
        </p:txBody>
      </p:sp>
      <p:sp>
        <p:nvSpPr>
          <p:cNvPr id="6" name="Rectángulo 5"/>
          <p:cNvSpPr/>
          <p:nvPr/>
        </p:nvSpPr>
        <p:spPr>
          <a:xfrm>
            <a:off x="7220715" y="1806142"/>
            <a:ext cx="2144959" cy="2431562"/>
          </a:xfrm>
          <a:prstGeom prst="rect">
            <a:avLst/>
          </a:prstGeom>
          <a:blipFill rotWithShape="1">
            <a:blip r:embed="rId7"/>
            <a:srcRect/>
            <a:stretch>
              <a:fillRect l="-33000" r="-33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8" name="Rectángulo 7"/>
          <p:cNvSpPr/>
          <p:nvPr/>
        </p:nvSpPr>
        <p:spPr>
          <a:xfrm>
            <a:off x="9714174" y="1832053"/>
            <a:ext cx="2144959" cy="2431562"/>
          </a:xfrm>
          <a:prstGeom prst="rect">
            <a:avLst/>
          </a:prstGeom>
          <a:blipFill rotWithShape="1">
            <a:blip r:embed="rId8"/>
            <a:srcRect/>
            <a:stretch>
              <a:fillRect l="-34000" r="-34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10" name="Rectángulo 9"/>
          <p:cNvSpPr/>
          <p:nvPr/>
        </p:nvSpPr>
        <p:spPr>
          <a:xfrm>
            <a:off x="8628609" y="4697252"/>
            <a:ext cx="2493819" cy="2047405"/>
          </a:xfrm>
          <a:prstGeom prst="rect">
            <a:avLst/>
          </a:prstGeom>
          <a:blipFill rotWithShape="1">
            <a:blip r:embed="rId9"/>
            <a:srcRect/>
            <a:stretch>
              <a:fillRect t="-14000" b="-14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26" name="Título 1"/>
          <p:cNvSpPr txBox="1">
            <a:spLocks noChangeArrowheads="1"/>
          </p:cNvSpPr>
          <p:nvPr/>
        </p:nvSpPr>
        <p:spPr>
          <a:xfrm>
            <a:off x="4001053" y="204350"/>
            <a:ext cx="11331102" cy="11430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CO" altLang="es-CO" sz="2800" kern="0" dirty="0" smtClean="0"/>
              <a:t/>
            </a:r>
            <a:br>
              <a:rPr lang="es-CO" altLang="es-CO" sz="2800" kern="0" dirty="0" smtClean="0"/>
            </a:br>
            <a:r>
              <a:rPr lang="es-CO" altLang="es-CO" sz="2000" b="1" dirty="0">
                <a:solidFill>
                  <a:srgbClr val="31859B"/>
                </a:solidFill>
                <a:latin typeface="Century Gothic"/>
                <a:ea typeface="Century Gothic"/>
                <a:cs typeface="Century Gothic"/>
              </a:rPr>
              <a:t>MESAS DE TRABAJO PARTICIPATIVAS</a:t>
            </a:r>
          </a:p>
        </p:txBody>
      </p:sp>
      <p:sp>
        <p:nvSpPr>
          <p:cNvPr id="27" name="Forma libre 26"/>
          <p:cNvSpPr/>
          <p:nvPr/>
        </p:nvSpPr>
        <p:spPr>
          <a:xfrm>
            <a:off x="7413447" y="1418937"/>
            <a:ext cx="1759494" cy="256711"/>
          </a:xfrm>
          <a:custGeom>
            <a:avLst/>
            <a:gdLst>
              <a:gd name="connsiteX0" fmla="*/ 0 w 1759494"/>
              <a:gd name="connsiteY0" fmla="*/ 0 h 256711"/>
              <a:gd name="connsiteX1" fmla="*/ 1759494 w 1759494"/>
              <a:gd name="connsiteY1" fmla="*/ 0 h 256711"/>
              <a:gd name="connsiteX2" fmla="*/ 1759494 w 1759494"/>
              <a:gd name="connsiteY2" fmla="*/ 256711 h 256711"/>
              <a:gd name="connsiteX3" fmla="*/ 0 w 1759494"/>
              <a:gd name="connsiteY3" fmla="*/ 256711 h 256711"/>
              <a:gd name="connsiteX4" fmla="*/ 0 w 1759494"/>
              <a:gd name="connsiteY4" fmla="*/ 0 h 25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494" h="256711">
                <a:moveTo>
                  <a:pt x="0" y="0"/>
                </a:moveTo>
                <a:lnTo>
                  <a:pt x="1759494" y="0"/>
                </a:lnTo>
                <a:lnTo>
                  <a:pt x="1759494" y="256711"/>
                </a:lnTo>
                <a:lnTo>
                  <a:pt x="0" y="256711"/>
                </a:lnTo>
                <a:lnTo>
                  <a:pt x="0" y="0"/>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solidFill>
                  <a:schemeClr val="tx1"/>
                </a:solidFill>
              </a:rPr>
              <a:t>Equipo de trabajo</a:t>
            </a:r>
            <a:endParaRPr lang="es-CO" sz="1600" kern="1200" dirty="0">
              <a:solidFill>
                <a:schemeClr val="tx1"/>
              </a:solidFill>
            </a:endParaRPr>
          </a:p>
        </p:txBody>
      </p:sp>
      <p:sp>
        <p:nvSpPr>
          <p:cNvPr id="28" name="Forma libre 27"/>
          <p:cNvSpPr/>
          <p:nvPr/>
        </p:nvSpPr>
        <p:spPr>
          <a:xfrm>
            <a:off x="9849424" y="1399047"/>
            <a:ext cx="1759494" cy="256711"/>
          </a:xfrm>
          <a:custGeom>
            <a:avLst/>
            <a:gdLst>
              <a:gd name="connsiteX0" fmla="*/ 0 w 1759494"/>
              <a:gd name="connsiteY0" fmla="*/ 0 h 256711"/>
              <a:gd name="connsiteX1" fmla="*/ 1759494 w 1759494"/>
              <a:gd name="connsiteY1" fmla="*/ 0 h 256711"/>
              <a:gd name="connsiteX2" fmla="*/ 1759494 w 1759494"/>
              <a:gd name="connsiteY2" fmla="*/ 256711 h 256711"/>
              <a:gd name="connsiteX3" fmla="*/ 0 w 1759494"/>
              <a:gd name="connsiteY3" fmla="*/ 256711 h 256711"/>
              <a:gd name="connsiteX4" fmla="*/ 0 w 1759494"/>
              <a:gd name="connsiteY4" fmla="*/ 0 h 25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494" h="256711">
                <a:moveTo>
                  <a:pt x="0" y="0"/>
                </a:moveTo>
                <a:lnTo>
                  <a:pt x="1759494" y="0"/>
                </a:lnTo>
                <a:lnTo>
                  <a:pt x="1759494" y="256711"/>
                </a:lnTo>
                <a:lnTo>
                  <a:pt x="0" y="256711"/>
                </a:lnTo>
                <a:lnTo>
                  <a:pt x="0" y="0"/>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solidFill>
                  <a:schemeClr val="tx1"/>
                </a:solidFill>
              </a:rPr>
              <a:t>Mesas de trabajo</a:t>
            </a:r>
            <a:endParaRPr lang="es-CO" sz="1600" kern="1200" dirty="0">
              <a:solidFill>
                <a:schemeClr val="tx1"/>
              </a:solidFill>
            </a:endParaRPr>
          </a:p>
        </p:txBody>
      </p:sp>
      <p:sp>
        <p:nvSpPr>
          <p:cNvPr id="29" name="Forma libre 28"/>
          <p:cNvSpPr/>
          <p:nvPr/>
        </p:nvSpPr>
        <p:spPr>
          <a:xfrm>
            <a:off x="8993069" y="4283505"/>
            <a:ext cx="1759494" cy="256711"/>
          </a:xfrm>
          <a:custGeom>
            <a:avLst/>
            <a:gdLst>
              <a:gd name="connsiteX0" fmla="*/ 0 w 1759494"/>
              <a:gd name="connsiteY0" fmla="*/ 0 h 256711"/>
              <a:gd name="connsiteX1" fmla="*/ 1759494 w 1759494"/>
              <a:gd name="connsiteY1" fmla="*/ 0 h 256711"/>
              <a:gd name="connsiteX2" fmla="*/ 1759494 w 1759494"/>
              <a:gd name="connsiteY2" fmla="*/ 256711 h 256711"/>
              <a:gd name="connsiteX3" fmla="*/ 0 w 1759494"/>
              <a:gd name="connsiteY3" fmla="*/ 256711 h 256711"/>
              <a:gd name="connsiteX4" fmla="*/ 0 w 1759494"/>
              <a:gd name="connsiteY4" fmla="*/ 0 h 25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494" h="256711">
                <a:moveTo>
                  <a:pt x="0" y="0"/>
                </a:moveTo>
                <a:lnTo>
                  <a:pt x="1759494" y="0"/>
                </a:lnTo>
                <a:lnTo>
                  <a:pt x="1759494" y="256711"/>
                </a:lnTo>
                <a:lnTo>
                  <a:pt x="0" y="256711"/>
                </a:lnTo>
                <a:lnTo>
                  <a:pt x="0" y="0"/>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solidFill>
                  <a:schemeClr val="tx1"/>
                </a:solidFill>
              </a:rPr>
              <a:t>Grupos de interés</a:t>
            </a:r>
            <a:endParaRPr lang="es-CO" sz="1600" kern="1200" dirty="0">
              <a:solidFill>
                <a:schemeClr val="tx1"/>
              </a:solidFill>
            </a:endParaRPr>
          </a:p>
        </p:txBody>
      </p:sp>
      <p:sp>
        <p:nvSpPr>
          <p:cNvPr id="2" name="Rectángulo 1"/>
          <p:cNvSpPr/>
          <p:nvPr/>
        </p:nvSpPr>
        <p:spPr>
          <a:xfrm>
            <a:off x="1227383" y="4669059"/>
            <a:ext cx="45719" cy="52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50974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1379914" y="741337"/>
            <a:ext cx="9908770" cy="3287830"/>
            <a:chOff x="1379914" y="741337"/>
            <a:chExt cx="9908770" cy="3287830"/>
          </a:xfrm>
        </p:grpSpPr>
        <p:sp>
          <p:nvSpPr>
            <p:cNvPr id="9" name="Forma libre 8"/>
            <p:cNvSpPr/>
            <p:nvPr/>
          </p:nvSpPr>
          <p:spPr>
            <a:xfrm>
              <a:off x="5416898" y="2419019"/>
              <a:ext cx="2010067" cy="1610148"/>
            </a:xfrm>
            <a:custGeom>
              <a:avLst/>
              <a:gdLst>
                <a:gd name="connsiteX0" fmla="*/ 0 w 2010067"/>
                <a:gd name="connsiteY0" fmla="*/ 805074 h 1610148"/>
                <a:gd name="connsiteX1" fmla="*/ 1005034 w 2010067"/>
                <a:gd name="connsiteY1" fmla="*/ 0 h 1610148"/>
                <a:gd name="connsiteX2" fmla="*/ 2010068 w 2010067"/>
                <a:gd name="connsiteY2" fmla="*/ 805074 h 1610148"/>
                <a:gd name="connsiteX3" fmla="*/ 1005034 w 2010067"/>
                <a:gd name="connsiteY3" fmla="*/ 1610148 h 1610148"/>
                <a:gd name="connsiteX4" fmla="*/ 0 w 2010067"/>
                <a:gd name="connsiteY4" fmla="*/ 805074 h 161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067" h="1610148">
                  <a:moveTo>
                    <a:pt x="0" y="805074"/>
                  </a:moveTo>
                  <a:cubicBezTo>
                    <a:pt x="0" y="360444"/>
                    <a:pt x="449969" y="0"/>
                    <a:pt x="1005034" y="0"/>
                  </a:cubicBezTo>
                  <a:cubicBezTo>
                    <a:pt x="1560099" y="0"/>
                    <a:pt x="2010068" y="360444"/>
                    <a:pt x="2010068" y="805074"/>
                  </a:cubicBezTo>
                  <a:cubicBezTo>
                    <a:pt x="2010068" y="1249704"/>
                    <a:pt x="1560099" y="1610148"/>
                    <a:pt x="1005034" y="1610148"/>
                  </a:cubicBezTo>
                  <a:cubicBezTo>
                    <a:pt x="449969" y="1610148"/>
                    <a:pt x="0" y="1249704"/>
                    <a:pt x="0" y="805074"/>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987" tIns="243421" rIns="301987" bIns="243421" numCol="1" spcCol="1270" anchor="ctr" anchorCtr="0">
              <a:noAutofit/>
            </a:bodyPr>
            <a:lstStyle/>
            <a:p>
              <a:pPr lvl="0" algn="ctr" defTabSz="533400">
                <a:lnSpc>
                  <a:spcPct val="90000"/>
                </a:lnSpc>
                <a:spcBef>
                  <a:spcPct val="0"/>
                </a:spcBef>
                <a:spcAft>
                  <a:spcPct val="35000"/>
                </a:spcAft>
              </a:pPr>
              <a:r>
                <a:rPr lang="es-CO" sz="1200" kern="1200" dirty="0">
                  <a:solidFill>
                    <a:schemeClr val="tx1"/>
                  </a:solidFill>
                </a:rPr>
                <a:t>Consecuencias </a:t>
              </a:r>
            </a:p>
          </p:txBody>
        </p:sp>
        <p:sp>
          <p:nvSpPr>
            <p:cNvPr id="10" name="Flecha izquierda 9"/>
            <p:cNvSpPr/>
            <p:nvPr/>
          </p:nvSpPr>
          <p:spPr>
            <a:xfrm rot="10788208">
              <a:off x="3892341" y="2937667"/>
              <a:ext cx="1393575" cy="585426"/>
            </a:xfrm>
            <a:prstGeom prst="leftArrow">
              <a:avLst>
                <a:gd name="adj1" fmla="val 60000"/>
                <a:gd name="adj2" fmla="val 50000"/>
              </a:avLst>
            </a:prstGeom>
            <a:scene3d>
              <a:camera prst="orthographicFront"/>
              <a:lightRig rig="chilly" dir="t"/>
            </a:scene3d>
            <a:sp3d z="-25700" extrusionH="1700" prstMaterial="translucentPowder">
              <a:bevelT w="25400" h="6350" prst="softRound"/>
              <a:bevelB w="0" h="0" prst="convex"/>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sp>
          <p:nvSpPr>
            <p:cNvPr id="12" name="Forma libre 11"/>
            <p:cNvSpPr/>
            <p:nvPr/>
          </p:nvSpPr>
          <p:spPr>
            <a:xfrm>
              <a:off x="1379914" y="2426729"/>
              <a:ext cx="2512520" cy="1427745"/>
            </a:xfrm>
            <a:custGeom>
              <a:avLst/>
              <a:gdLst>
                <a:gd name="connsiteX0" fmla="*/ 0 w 1714499"/>
                <a:gd name="connsiteY0" fmla="*/ 161796 h 1617962"/>
                <a:gd name="connsiteX1" fmla="*/ 161796 w 1714499"/>
                <a:gd name="connsiteY1" fmla="*/ 0 h 1617962"/>
                <a:gd name="connsiteX2" fmla="*/ 1552703 w 1714499"/>
                <a:gd name="connsiteY2" fmla="*/ 0 h 1617962"/>
                <a:gd name="connsiteX3" fmla="*/ 1714499 w 1714499"/>
                <a:gd name="connsiteY3" fmla="*/ 161796 h 1617962"/>
                <a:gd name="connsiteX4" fmla="*/ 1714499 w 1714499"/>
                <a:gd name="connsiteY4" fmla="*/ 1456166 h 1617962"/>
                <a:gd name="connsiteX5" fmla="*/ 1552703 w 1714499"/>
                <a:gd name="connsiteY5" fmla="*/ 1617962 h 1617962"/>
                <a:gd name="connsiteX6" fmla="*/ 161796 w 1714499"/>
                <a:gd name="connsiteY6" fmla="*/ 1617962 h 1617962"/>
                <a:gd name="connsiteX7" fmla="*/ 0 w 1714499"/>
                <a:gd name="connsiteY7" fmla="*/ 1456166 h 1617962"/>
                <a:gd name="connsiteX8" fmla="*/ 0 w 1714499"/>
                <a:gd name="connsiteY8" fmla="*/ 161796 h 161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499" h="1617962">
                  <a:moveTo>
                    <a:pt x="0" y="161796"/>
                  </a:moveTo>
                  <a:cubicBezTo>
                    <a:pt x="0" y="72439"/>
                    <a:pt x="72439" y="0"/>
                    <a:pt x="161796" y="0"/>
                  </a:cubicBezTo>
                  <a:lnTo>
                    <a:pt x="1552703" y="0"/>
                  </a:lnTo>
                  <a:cubicBezTo>
                    <a:pt x="1642060" y="0"/>
                    <a:pt x="1714499" y="72439"/>
                    <a:pt x="1714499" y="161796"/>
                  </a:cubicBezTo>
                  <a:lnTo>
                    <a:pt x="1714499" y="1456166"/>
                  </a:lnTo>
                  <a:cubicBezTo>
                    <a:pt x="1714499" y="1545523"/>
                    <a:pt x="1642060" y="1617962"/>
                    <a:pt x="1552703" y="1617962"/>
                  </a:cubicBezTo>
                  <a:lnTo>
                    <a:pt x="161796" y="1617962"/>
                  </a:lnTo>
                  <a:cubicBezTo>
                    <a:pt x="72439" y="1617962"/>
                    <a:pt x="0" y="1545523"/>
                    <a:pt x="0" y="1456166"/>
                  </a:cubicBezTo>
                  <a:lnTo>
                    <a:pt x="0" y="161796"/>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7868" tIns="77868" rIns="77868" bIns="77868" numCol="1" spcCol="1270" anchor="ctr" anchorCtr="0">
              <a:noAutofit/>
            </a:bodyPr>
            <a:lstStyle/>
            <a:p>
              <a:pPr lvl="0" algn="ctr" defTabSz="711200">
                <a:lnSpc>
                  <a:spcPct val="90000"/>
                </a:lnSpc>
                <a:spcBef>
                  <a:spcPct val="0"/>
                </a:spcBef>
                <a:spcAft>
                  <a:spcPct val="35000"/>
                </a:spcAft>
              </a:pPr>
              <a:r>
                <a:rPr lang="es-CO" sz="1600" kern="1200" dirty="0">
                  <a:solidFill>
                    <a:schemeClr val="tx1"/>
                  </a:solidFill>
                </a:rPr>
                <a:t>Falta de oportunidades de acceso a créditos para la población diversa.</a:t>
              </a:r>
            </a:p>
          </p:txBody>
        </p:sp>
        <p:sp>
          <p:nvSpPr>
            <p:cNvPr id="13" name="Flecha izquierda 12"/>
            <p:cNvSpPr/>
            <p:nvPr/>
          </p:nvSpPr>
          <p:spPr>
            <a:xfrm rot="13105272">
              <a:off x="4606056" y="1943382"/>
              <a:ext cx="1140557" cy="585426"/>
            </a:xfrm>
            <a:prstGeom prst="leftArrow">
              <a:avLst>
                <a:gd name="adj1" fmla="val 60000"/>
                <a:gd name="adj2" fmla="val 50000"/>
              </a:avLst>
            </a:prstGeom>
            <a:scene3d>
              <a:camera prst="orthographicFront"/>
              <a:lightRig rig="chilly" dir="t"/>
            </a:scene3d>
            <a:sp3d z="-25700" extrusionH="1700" prstMaterial="translucentPowder">
              <a:bevelT w="25400" h="6350" prst="softRound"/>
              <a:bevelB w="0" h="0" prst="convex"/>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sp>
        <p:sp>
          <p:nvSpPr>
            <p:cNvPr id="14" name="Forma libre 13"/>
            <p:cNvSpPr/>
            <p:nvPr/>
          </p:nvSpPr>
          <p:spPr>
            <a:xfrm>
              <a:off x="2694911" y="741337"/>
              <a:ext cx="2540876" cy="1283145"/>
            </a:xfrm>
            <a:custGeom>
              <a:avLst/>
              <a:gdLst>
                <a:gd name="connsiteX0" fmla="*/ 0 w 2134094"/>
                <a:gd name="connsiteY0" fmla="*/ 139108 h 1391082"/>
                <a:gd name="connsiteX1" fmla="*/ 139108 w 2134094"/>
                <a:gd name="connsiteY1" fmla="*/ 0 h 1391082"/>
                <a:gd name="connsiteX2" fmla="*/ 1994986 w 2134094"/>
                <a:gd name="connsiteY2" fmla="*/ 0 h 1391082"/>
                <a:gd name="connsiteX3" fmla="*/ 2134094 w 2134094"/>
                <a:gd name="connsiteY3" fmla="*/ 139108 h 1391082"/>
                <a:gd name="connsiteX4" fmla="*/ 2134094 w 2134094"/>
                <a:gd name="connsiteY4" fmla="*/ 1251974 h 1391082"/>
                <a:gd name="connsiteX5" fmla="*/ 1994986 w 2134094"/>
                <a:gd name="connsiteY5" fmla="*/ 1391082 h 1391082"/>
                <a:gd name="connsiteX6" fmla="*/ 139108 w 2134094"/>
                <a:gd name="connsiteY6" fmla="*/ 1391082 h 1391082"/>
                <a:gd name="connsiteX7" fmla="*/ 0 w 2134094"/>
                <a:gd name="connsiteY7" fmla="*/ 1251974 h 1391082"/>
                <a:gd name="connsiteX8" fmla="*/ 0 w 2134094"/>
                <a:gd name="connsiteY8" fmla="*/ 139108 h 139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4094" h="1391082">
                  <a:moveTo>
                    <a:pt x="0" y="139108"/>
                  </a:moveTo>
                  <a:cubicBezTo>
                    <a:pt x="0" y="62281"/>
                    <a:pt x="62281" y="0"/>
                    <a:pt x="139108" y="0"/>
                  </a:cubicBezTo>
                  <a:lnTo>
                    <a:pt x="1994986" y="0"/>
                  </a:lnTo>
                  <a:cubicBezTo>
                    <a:pt x="2071813" y="0"/>
                    <a:pt x="2134094" y="62281"/>
                    <a:pt x="2134094" y="139108"/>
                  </a:cubicBezTo>
                  <a:lnTo>
                    <a:pt x="2134094" y="1251974"/>
                  </a:lnTo>
                  <a:cubicBezTo>
                    <a:pt x="2134094" y="1328801"/>
                    <a:pt x="2071813" y="1391082"/>
                    <a:pt x="1994986" y="1391082"/>
                  </a:cubicBezTo>
                  <a:lnTo>
                    <a:pt x="139108" y="1391082"/>
                  </a:lnTo>
                  <a:cubicBezTo>
                    <a:pt x="62281" y="1391082"/>
                    <a:pt x="0" y="1328801"/>
                    <a:pt x="0" y="1251974"/>
                  </a:cubicBezTo>
                  <a:lnTo>
                    <a:pt x="0" y="139108"/>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1223" tIns="71223" rIns="71223" bIns="71223" numCol="1" spcCol="1270" anchor="ctr" anchorCtr="0">
              <a:noAutofit/>
            </a:bodyPr>
            <a:lstStyle/>
            <a:p>
              <a:pPr lvl="0" algn="ctr" defTabSz="711200">
                <a:lnSpc>
                  <a:spcPct val="90000"/>
                </a:lnSpc>
                <a:spcBef>
                  <a:spcPct val="0"/>
                </a:spcBef>
                <a:spcAft>
                  <a:spcPct val="35000"/>
                </a:spcAft>
              </a:pPr>
              <a:r>
                <a:rPr lang="es-CO" sz="1600" kern="1200" dirty="0">
                  <a:solidFill>
                    <a:schemeClr val="tx1"/>
                  </a:solidFill>
                </a:rPr>
                <a:t>Desconocimiento  y poca apropiación sobre los derechos de la población diversa.</a:t>
              </a:r>
            </a:p>
          </p:txBody>
        </p:sp>
        <p:sp>
          <p:nvSpPr>
            <p:cNvPr id="15" name="Flecha izquierda 14"/>
            <p:cNvSpPr/>
            <p:nvPr/>
          </p:nvSpPr>
          <p:spPr>
            <a:xfrm rot="18209490">
              <a:off x="6769245" y="1851137"/>
              <a:ext cx="734908" cy="585426"/>
            </a:xfrm>
            <a:prstGeom prst="leftArrow">
              <a:avLst>
                <a:gd name="adj1" fmla="val 60000"/>
                <a:gd name="adj2" fmla="val 50000"/>
              </a:avLst>
            </a:prstGeom>
            <a:scene3d>
              <a:camera prst="orthographicFront"/>
              <a:lightRig rig="chilly" dir="t"/>
            </a:scene3d>
            <a:sp3d z="-25700" extrusionH="1700" prstMaterial="translucentPowder">
              <a:bevelT w="25400" h="6350" prst="softRound"/>
              <a:bevelB w="0" h="0" prst="convex"/>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sp>
        <p:sp>
          <p:nvSpPr>
            <p:cNvPr id="16" name="Forma libre 15"/>
            <p:cNvSpPr/>
            <p:nvPr/>
          </p:nvSpPr>
          <p:spPr>
            <a:xfrm>
              <a:off x="6619516" y="741351"/>
              <a:ext cx="2324304" cy="1283131"/>
            </a:xfrm>
            <a:custGeom>
              <a:avLst/>
              <a:gdLst>
                <a:gd name="connsiteX0" fmla="*/ 0 w 2049110"/>
                <a:gd name="connsiteY0" fmla="*/ 127139 h 1271390"/>
                <a:gd name="connsiteX1" fmla="*/ 127139 w 2049110"/>
                <a:gd name="connsiteY1" fmla="*/ 0 h 1271390"/>
                <a:gd name="connsiteX2" fmla="*/ 1921971 w 2049110"/>
                <a:gd name="connsiteY2" fmla="*/ 0 h 1271390"/>
                <a:gd name="connsiteX3" fmla="*/ 2049110 w 2049110"/>
                <a:gd name="connsiteY3" fmla="*/ 127139 h 1271390"/>
                <a:gd name="connsiteX4" fmla="*/ 2049110 w 2049110"/>
                <a:gd name="connsiteY4" fmla="*/ 1144251 h 1271390"/>
                <a:gd name="connsiteX5" fmla="*/ 1921971 w 2049110"/>
                <a:gd name="connsiteY5" fmla="*/ 1271390 h 1271390"/>
                <a:gd name="connsiteX6" fmla="*/ 127139 w 2049110"/>
                <a:gd name="connsiteY6" fmla="*/ 1271390 h 1271390"/>
                <a:gd name="connsiteX7" fmla="*/ 0 w 2049110"/>
                <a:gd name="connsiteY7" fmla="*/ 1144251 h 1271390"/>
                <a:gd name="connsiteX8" fmla="*/ 0 w 2049110"/>
                <a:gd name="connsiteY8" fmla="*/ 127139 h 127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9110" h="1271390">
                  <a:moveTo>
                    <a:pt x="0" y="127139"/>
                  </a:moveTo>
                  <a:cubicBezTo>
                    <a:pt x="0" y="56922"/>
                    <a:pt x="56922" y="0"/>
                    <a:pt x="127139" y="0"/>
                  </a:cubicBezTo>
                  <a:lnTo>
                    <a:pt x="1921971" y="0"/>
                  </a:lnTo>
                  <a:cubicBezTo>
                    <a:pt x="1992188" y="0"/>
                    <a:pt x="2049110" y="56922"/>
                    <a:pt x="2049110" y="127139"/>
                  </a:cubicBezTo>
                  <a:lnTo>
                    <a:pt x="2049110" y="1144251"/>
                  </a:lnTo>
                  <a:cubicBezTo>
                    <a:pt x="2049110" y="1214468"/>
                    <a:pt x="1992188" y="1271390"/>
                    <a:pt x="1921971" y="1271390"/>
                  </a:cubicBezTo>
                  <a:lnTo>
                    <a:pt x="127139" y="1271390"/>
                  </a:lnTo>
                  <a:cubicBezTo>
                    <a:pt x="56922" y="1271390"/>
                    <a:pt x="0" y="1214468"/>
                    <a:pt x="0" y="1144251"/>
                  </a:cubicBezTo>
                  <a:lnTo>
                    <a:pt x="0" y="127139"/>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7718" tIns="67718" rIns="67718" bIns="67718" numCol="1" spcCol="1270" anchor="ctr" anchorCtr="0">
              <a:noAutofit/>
            </a:bodyPr>
            <a:lstStyle/>
            <a:p>
              <a:pPr lvl="0" algn="ctr" defTabSz="711200">
                <a:lnSpc>
                  <a:spcPct val="90000"/>
                </a:lnSpc>
                <a:spcBef>
                  <a:spcPct val="0"/>
                </a:spcBef>
                <a:spcAft>
                  <a:spcPct val="35000"/>
                </a:spcAft>
              </a:pPr>
              <a:r>
                <a:rPr lang="es-CO" sz="1600" kern="1200" dirty="0">
                  <a:solidFill>
                    <a:schemeClr val="tx1"/>
                  </a:solidFill>
                </a:rPr>
                <a:t>Estigmatización y exclusión social de la población Diversa.</a:t>
              </a:r>
            </a:p>
          </p:txBody>
        </p:sp>
        <p:sp>
          <p:nvSpPr>
            <p:cNvPr id="17" name="Flecha izquierda 16"/>
            <p:cNvSpPr/>
            <p:nvPr/>
          </p:nvSpPr>
          <p:spPr>
            <a:xfrm rot="21426767">
              <a:off x="7427567" y="2842205"/>
              <a:ext cx="1525042" cy="585426"/>
            </a:xfrm>
            <a:prstGeom prst="leftArrow">
              <a:avLst>
                <a:gd name="adj1" fmla="val 60000"/>
                <a:gd name="adj2" fmla="val 50000"/>
              </a:avLst>
            </a:prstGeom>
            <a:scene3d>
              <a:camera prst="orthographicFront"/>
              <a:lightRig rig="chilly" dir="t"/>
            </a:scene3d>
            <a:sp3d z="-25700" extrusionH="1700" prstMaterial="translucentPowder">
              <a:bevelT w="25400" h="6350" prst="softRound"/>
              <a:bevelB w="0" h="0" prst="convex"/>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sp>
          <p:nvSpPr>
            <p:cNvPr id="18" name="Forma libre 17"/>
            <p:cNvSpPr/>
            <p:nvPr/>
          </p:nvSpPr>
          <p:spPr>
            <a:xfrm>
              <a:off x="8943820" y="2204386"/>
              <a:ext cx="2344864" cy="1702596"/>
            </a:xfrm>
            <a:custGeom>
              <a:avLst/>
              <a:gdLst>
                <a:gd name="connsiteX0" fmla="*/ 0 w 1729720"/>
                <a:gd name="connsiteY0" fmla="*/ 169780 h 1697799"/>
                <a:gd name="connsiteX1" fmla="*/ 169780 w 1729720"/>
                <a:gd name="connsiteY1" fmla="*/ 0 h 1697799"/>
                <a:gd name="connsiteX2" fmla="*/ 1559940 w 1729720"/>
                <a:gd name="connsiteY2" fmla="*/ 0 h 1697799"/>
                <a:gd name="connsiteX3" fmla="*/ 1729720 w 1729720"/>
                <a:gd name="connsiteY3" fmla="*/ 169780 h 1697799"/>
                <a:gd name="connsiteX4" fmla="*/ 1729720 w 1729720"/>
                <a:gd name="connsiteY4" fmla="*/ 1528019 h 1697799"/>
                <a:gd name="connsiteX5" fmla="*/ 1559940 w 1729720"/>
                <a:gd name="connsiteY5" fmla="*/ 1697799 h 1697799"/>
                <a:gd name="connsiteX6" fmla="*/ 169780 w 1729720"/>
                <a:gd name="connsiteY6" fmla="*/ 1697799 h 1697799"/>
                <a:gd name="connsiteX7" fmla="*/ 0 w 1729720"/>
                <a:gd name="connsiteY7" fmla="*/ 1528019 h 1697799"/>
                <a:gd name="connsiteX8" fmla="*/ 0 w 1729720"/>
                <a:gd name="connsiteY8" fmla="*/ 169780 h 169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720" h="1697799">
                  <a:moveTo>
                    <a:pt x="0" y="169780"/>
                  </a:moveTo>
                  <a:cubicBezTo>
                    <a:pt x="0" y="76013"/>
                    <a:pt x="76013" y="0"/>
                    <a:pt x="169780" y="0"/>
                  </a:cubicBezTo>
                  <a:lnTo>
                    <a:pt x="1559940" y="0"/>
                  </a:lnTo>
                  <a:cubicBezTo>
                    <a:pt x="1653707" y="0"/>
                    <a:pt x="1729720" y="76013"/>
                    <a:pt x="1729720" y="169780"/>
                  </a:cubicBezTo>
                  <a:lnTo>
                    <a:pt x="1729720" y="1528019"/>
                  </a:lnTo>
                  <a:cubicBezTo>
                    <a:pt x="1729720" y="1621786"/>
                    <a:pt x="1653707" y="1697799"/>
                    <a:pt x="1559940" y="1697799"/>
                  </a:cubicBezTo>
                  <a:lnTo>
                    <a:pt x="169780" y="1697799"/>
                  </a:lnTo>
                  <a:cubicBezTo>
                    <a:pt x="76013" y="1697799"/>
                    <a:pt x="0" y="1621786"/>
                    <a:pt x="0" y="1528019"/>
                  </a:cubicBezTo>
                  <a:lnTo>
                    <a:pt x="0" y="169780"/>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0207" tIns="80207" rIns="80207" bIns="80207" numCol="1" spcCol="1270" anchor="ctr" anchorCtr="0">
              <a:noAutofit/>
            </a:bodyPr>
            <a:lstStyle/>
            <a:p>
              <a:pPr lvl="0" algn="ctr" defTabSz="711200">
                <a:lnSpc>
                  <a:spcPct val="90000"/>
                </a:lnSpc>
                <a:spcBef>
                  <a:spcPct val="0"/>
                </a:spcBef>
                <a:spcAft>
                  <a:spcPct val="35000"/>
                </a:spcAft>
              </a:pPr>
              <a:r>
                <a:rPr lang="es-CO" sz="1600" kern="1200" dirty="0">
                  <a:solidFill>
                    <a:schemeClr val="tx1"/>
                  </a:solidFill>
                </a:rPr>
                <a:t>Poco acceso a las diferentes sedes de la institución por parte de la población con discapacidad.</a:t>
              </a:r>
            </a:p>
          </p:txBody>
        </p:sp>
      </p:grpSp>
      <p:sp>
        <p:nvSpPr>
          <p:cNvPr id="3" name="CuadroTexto 2">
            <a:extLst>
              <a:ext uri="{FF2B5EF4-FFF2-40B4-BE49-F238E27FC236}"/>
            </a:extLst>
          </p:cNvPr>
          <p:cNvSpPr txBox="1"/>
          <p:nvPr/>
        </p:nvSpPr>
        <p:spPr>
          <a:xfrm>
            <a:off x="116880" y="4206930"/>
            <a:ext cx="2578031" cy="138499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defRPr/>
            </a:pPr>
            <a:r>
              <a:rPr lang="es-CO" sz="1400" dirty="0">
                <a:solidFill>
                  <a:prstClr val="black"/>
                </a:solidFill>
              </a:rPr>
              <a:t>Desarrollo de mejoras de la infraestructura institucional para el acceso físico de la población diversa y la generación de espacios recreacionales para esta.</a:t>
            </a:r>
            <a:endParaRPr lang="es-CO" sz="1400" dirty="0"/>
          </a:p>
        </p:txBody>
      </p:sp>
      <p:sp>
        <p:nvSpPr>
          <p:cNvPr id="4" name="CuadroTexto 3">
            <a:extLst>
              <a:ext uri="{FF2B5EF4-FFF2-40B4-BE49-F238E27FC236}"/>
            </a:extLst>
          </p:cNvPr>
          <p:cNvSpPr txBox="1"/>
          <p:nvPr/>
        </p:nvSpPr>
        <p:spPr>
          <a:xfrm>
            <a:off x="712699" y="5944381"/>
            <a:ext cx="2930471" cy="73866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wrap="square">
            <a:spAutoFit/>
          </a:bodyPr>
          <a:lstStyle/>
          <a:p>
            <a:pPr algn="just">
              <a:defRPr/>
            </a:pPr>
            <a:r>
              <a:rPr lang="es-CO" sz="1400" dirty="0">
                <a:solidFill>
                  <a:prstClr val="black"/>
                </a:solidFill>
              </a:rPr>
              <a:t>Diseño y formulación de la política institucional de educación superior inclusiva.</a:t>
            </a:r>
          </a:p>
        </p:txBody>
      </p:sp>
      <p:sp>
        <p:nvSpPr>
          <p:cNvPr id="5" name="CuadroTexto 4">
            <a:extLst>
              <a:ext uri="{FF2B5EF4-FFF2-40B4-BE49-F238E27FC236}"/>
            </a:extLst>
          </p:cNvPr>
          <p:cNvSpPr txBox="1"/>
          <p:nvPr/>
        </p:nvSpPr>
        <p:spPr>
          <a:xfrm>
            <a:off x="3643170" y="4894345"/>
            <a:ext cx="3044481" cy="116955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wrap="square">
            <a:spAutoFit/>
          </a:bodyPr>
          <a:lstStyle/>
          <a:p>
            <a:pPr algn="just">
              <a:defRPr/>
            </a:pPr>
            <a:r>
              <a:rPr lang="es-CO" sz="1400" dirty="0">
                <a:solidFill>
                  <a:prstClr val="black"/>
                </a:solidFill>
              </a:rPr>
              <a:t>Adecuación y actualización de currículos, planes de estudio y de los recursos bibliográficos  electrónicos para la población con discapacidad</a:t>
            </a:r>
            <a:endParaRPr lang="es-CO" sz="1400" dirty="0"/>
          </a:p>
        </p:txBody>
      </p:sp>
      <p:sp>
        <p:nvSpPr>
          <p:cNvPr id="6" name="CuadroTexto 5">
            <a:extLst>
              <a:ext uri="{FF2B5EF4-FFF2-40B4-BE49-F238E27FC236}"/>
            </a:extLst>
          </p:cNvPr>
          <p:cNvSpPr txBox="1"/>
          <p:nvPr/>
        </p:nvSpPr>
        <p:spPr>
          <a:xfrm>
            <a:off x="8660314" y="4334403"/>
            <a:ext cx="3446023" cy="95410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a:spAutoFit/>
          </a:bodyPr>
          <a:lstStyle/>
          <a:p>
            <a:pPr algn="just">
              <a:defRPr/>
            </a:pPr>
            <a:r>
              <a:rPr lang="es-CO" sz="1400" dirty="0">
                <a:solidFill>
                  <a:prstClr val="black"/>
                </a:solidFill>
              </a:rPr>
              <a:t>Fortalecimiento de las campañas de sensibilización y cultura universitaria para la no discriminación de la población diversa en el ámbito universitario. </a:t>
            </a:r>
          </a:p>
        </p:txBody>
      </p:sp>
      <p:sp>
        <p:nvSpPr>
          <p:cNvPr id="7" name="CuadroTexto 6">
            <a:extLst>
              <a:ext uri="{FF2B5EF4-FFF2-40B4-BE49-F238E27FC236}"/>
            </a:extLst>
          </p:cNvPr>
          <p:cNvSpPr txBox="1"/>
          <p:nvPr/>
        </p:nvSpPr>
        <p:spPr>
          <a:xfrm>
            <a:off x="6797711" y="5590312"/>
            <a:ext cx="4025460" cy="116955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wrap="square">
            <a:spAutoFit/>
          </a:bodyPr>
          <a:lstStyle/>
          <a:p>
            <a:pPr algn="just">
              <a:defRPr/>
            </a:pPr>
            <a:r>
              <a:rPr lang="es-CO" sz="1400" dirty="0">
                <a:solidFill>
                  <a:prstClr val="black"/>
                </a:solidFill>
              </a:rPr>
              <a:t>Establecimiento de convenios interinstitucionales para la articulación de la universidad, la educación media y el gobierno local para garantizar el acceso diferencial de los grupos diversos a la educación superior.</a:t>
            </a:r>
          </a:p>
        </p:txBody>
      </p:sp>
      <p:sp>
        <p:nvSpPr>
          <p:cNvPr id="11" name="CuadroTexto 10">
            <a:extLst>
              <a:ext uri="{FF2B5EF4-FFF2-40B4-BE49-F238E27FC236}"/>
            </a:extLst>
          </p:cNvPr>
          <p:cNvSpPr txBox="1"/>
          <p:nvPr/>
        </p:nvSpPr>
        <p:spPr>
          <a:xfrm>
            <a:off x="4482152" y="4068111"/>
            <a:ext cx="3753134" cy="646331"/>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dk1"/>
          </a:lnRef>
          <a:fillRef idx="3">
            <a:schemeClr val="dk1"/>
          </a:fillRef>
          <a:effectRef idx="3">
            <a:schemeClr val="dk1"/>
          </a:effectRef>
          <a:fontRef idx="minor">
            <a:schemeClr val="lt1"/>
          </a:fontRef>
        </p:style>
        <p:txBody>
          <a:bodyPr>
            <a:spAutoFit/>
          </a:bodyPr>
          <a:lstStyle/>
          <a:p>
            <a:pPr algn="ctr">
              <a:defRPr/>
            </a:pPr>
            <a:r>
              <a:rPr lang="es-CO" b="1" dirty="0">
                <a:solidFill>
                  <a:schemeClr val="tx1"/>
                </a:solidFill>
              </a:rPr>
              <a:t>ESTRATEGIAS DE INTERVENCION</a:t>
            </a:r>
          </a:p>
        </p:txBody>
      </p:sp>
    </p:spTree>
    <p:extLst>
      <p:ext uri="{BB962C8B-B14F-4D97-AF65-F5344CB8AC3E}">
        <p14:creationId xmlns:p14="http://schemas.microsoft.com/office/powerpoint/2010/main" val="2608243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5403</TotalTime>
  <Words>3160</Words>
  <Application>Microsoft Office PowerPoint</Application>
  <PresentationFormat>Panorámica</PresentationFormat>
  <Paragraphs>204</Paragraphs>
  <Slides>13</Slides>
  <Notes>12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AR CENA</vt:lpstr>
      <vt:lpstr>Arial</vt:lpstr>
      <vt:lpstr>Calibri</vt:lpstr>
      <vt:lpstr>Century Gothic</vt:lpstr>
      <vt:lpstr>Times New Roman</vt:lpstr>
      <vt:lpstr>Trebuchet MS</vt:lpstr>
      <vt:lpstr>Wingdings</vt:lpstr>
      <vt:lpstr>2_Tema de Office</vt:lpstr>
      <vt:lpstr>Presentación de PowerPoint</vt:lpstr>
      <vt:lpstr>Presentación de PowerPoint</vt:lpstr>
      <vt:lpstr>MISIÓN</vt:lpstr>
      <vt:lpstr>Presentación de PowerPoint</vt:lpstr>
      <vt:lpstr>CARACTERIZACIÓN DE ESTUDIANTES </vt:lpstr>
      <vt:lpstr>Presentación de PowerPoint</vt:lpstr>
      <vt:lpstr>Presentación de PowerPoint</vt:lpstr>
      <vt:lpstr>  TALLERES DE SENSIBILIZACIÓN A LA COMUNIDAD EDUCATIVA EN TORNO A LA EDUCACIÓN INCLUSIVA   </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Sonia Falla</dc:creator>
  <cp:lastModifiedBy>Jacob Gutierrez</cp:lastModifiedBy>
  <cp:revision>159</cp:revision>
  <dcterms:created xsi:type="dcterms:W3CDTF">2018-04-11T20:09:26Z</dcterms:created>
  <dcterms:modified xsi:type="dcterms:W3CDTF">2018-10-23T15:35:05Z</dcterms:modified>
</cp:coreProperties>
</file>