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1"/>
  </p:sldMasterIdLst>
  <p:sldIdLst>
    <p:sldId id="258" r:id="rId2"/>
    <p:sldId id="278" r:id="rId3"/>
    <p:sldId id="280" r:id="rId4"/>
    <p:sldId id="301" r:id="rId5"/>
    <p:sldId id="275" r:id="rId6"/>
    <p:sldId id="283" r:id="rId7"/>
    <p:sldId id="292" r:id="rId8"/>
    <p:sldId id="296" r:id="rId9"/>
    <p:sldId id="298" r:id="rId10"/>
    <p:sldId id="297" r:id="rId11"/>
    <p:sldId id="285" r:id="rId12"/>
    <p:sldId id="293" r:id="rId13"/>
    <p:sldId id="273" r:id="rId14"/>
    <p:sldId id="274" r:id="rId15"/>
    <p:sldId id="295" r:id="rId16"/>
    <p:sldId id="287" r:id="rId17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2"/>
    <p:restoredTop sz="92562"/>
  </p:normalViewPr>
  <p:slideViewPr>
    <p:cSldViewPr snapToGrid="0" snapToObjects="1" showGuides="1">
      <p:cViewPr varScale="1">
        <p:scale>
          <a:sx n="85" d="100"/>
          <a:sy n="85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21440A-DBE5-4AAF-9649-A5C29542C7DB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DCF55CB-CEC6-4183-9474-ACEF44F11A66}">
      <dgm:prSet phldrT="[Texto]"/>
      <dgm:spPr>
        <a:xfrm>
          <a:off x="3083005" y="2461550"/>
          <a:ext cx="2063588" cy="2063588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s-E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PRESENTE TEMPORAL</a:t>
          </a:r>
        </a:p>
      </dgm:t>
    </dgm:pt>
    <dgm:pt modelId="{D1CDAF2C-7348-44EB-A319-EC30E3D9D93B}" type="parTrans" cxnId="{8D9337C3-37F8-4622-A1B8-0539BFD0623E}">
      <dgm:prSet/>
      <dgm:spPr/>
      <dgm:t>
        <a:bodyPr/>
        <a:lstStyle/>
        <a:p>
          <a:pPr algn="ctr"/>
          <a:endParaRPr lang="es-ES"/>
        </a:p>
      </dgm:t>
    </dgm:pt>
    <dgm:pt modelId="{FC24A021-408A-4E14-A00B-5BB04910EC5B}" type="sibTrans" cxnId="{8D9337C3-37F8-4622-A1B8-0539BFD0623E}">
      <dgm:prSet/>
      <dgm:spPr/>
      <dgm:t>
        <a:bodyPr/>
        <a:lstStyle/>
        <a:p>
          <a:pPr algn="ctr"/>
          <a:endParaRPr lang="es-ES"/>
        </a:p>
      </dgm:t>
    </dgm:pt>
    <dgm:pt modelId="{C8103CA6-9F49-42B7-AB40-ACA60D7F2233}">
      <dgm:prSet phldrT="[Texto]"/>
      <dgm:spPr>
        <a:xfrm>
          <a:off x="916039" y="1155731"/>
          <a:ext cx="1960408" cy="1568327"/>
        </a:xfrm>
        <a:prstGeom prst="roundRect">
          <a:avLst>
            <a:gd name="adj" fmla="val 10000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s-E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PRESENTE POTENCIAL</a:t>
          </a:r>
        </a:p>
      </dgm:t>
    </dgm:pt>
    <dgm:pt modelId="{905CDDE3-5640-4FF5-BADA-6B6E66C1EA87}" type="parTrans" cxnId="{A6EE6819-8182-4CD2-AA49-BE1808D3538B}">
      <dgm:prSet/>
      <dgm:spPr>
        <a:xfrm rot="12900000">
          <a:off x="1752980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ysClr val="windowText" lastClr="000000">
            <a:tint val="60000"/>
            <a:hueOff val="0"/>
            <a:satOff val="0"/>
            <a:lumOff val="0"/>
            <a:alphaOff val="0"/>
          </a:sysClr>
        </a:solidFill>
        <a:ln>
          <a:noFill/>
        </a:ln>
        <a:effectLst/>
      </dgm:spPr>
      <dgm:t>
        <a:bodyPr/>
        <a:lstStyle/>
        <a:p>
          <a:pPr algn="ctr"/>
          <a:endParaRPr lang="es-ES"/>
        </a:p>
      </dgm:t>
    </dgm:pt>
    <dgm:pt modelId="{99346B3D-9778-4048-9E17-118F9F5A70FE}" type="sibTrans" cxnId="{A6EE6819-8182-4CD2-AA49-BE1808D3538B}">
      <dgm:prSet/>
      <dgm:spPr/>
      <dgm:t>
        <a:bodyPr/>
        <a:lstStyle/>
        <a:p>
          <a:pPr algn="ctr"/>
          <a:endParaRPr lang="es-ES"/>
        </a:p>
      </dgm:t>
    </dgm:pt>
    <dgm:pt modelId="{10FFA723-480F-4514-8BC8-6373D798455B}">
      <dgm:prSet phldrT="[Texto]"/>
      <dgm:spPr>
        <a:xfrm>
          <a:off x="3134595" y="824"/>
          <a:ext cx="1960408" cy="1568327"/>
        </a:xfrm>
        <a:prstGeom prst="roundRect">
          <a:avLst>
            <a:gd name="adj" fmla="val 10000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s-E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PRESENTE EMERGENCIAL</a:t>
          </a:r>
        </a:p>
      </dgm:t>
    </dgm:pt>
    <dgm:pt modelId="{FD3D6FAE-7D85-4745-AF69-EB57AD0862A5}" type="parTrans" cxnId="{248B8B09-F25B-4FE2-B7E0-86D93B3878D7}">
      <dgm:prSet/>
      <dgm:spPr>
        <a:xfrm rot="16200000">
          <a:off x="3322623" y="1283102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ysClr val="windowText" lastClr="000000">
            <a:tint val="60000"/>
            <a:hueOff val="0"/>
            <a:satOff val="0"/>
            <a:lumOff val="0"/>
            <a:alphaOff val="0"/>
          </a:sysClr>
        </a:solidFill>
        <a:ln>
          <a:noFill/>
        </a:ln>
        <a:effectLst/>
      </dgm:spPr>
      <dgm:t>
        <a:bodyPr/>
        <a:lstStyle/>
        <a:p>
          <a:pPr algn="ctr"/>
          <a:endParaRPr lang="es-ES"/>
        </a:p>
      </dgm:t>
    </dgm:pt>
    <dgm:pt modelId="{CB69C74F-6E2B-43A6-9E9E-B9C736965CF4}" type="sibTrans" cxnId="{248B8B09-F25B-4FE2-B7E0-86D93B3878D7}">
      <dgm:prSet/>
      <dgm:spPr/>
      <dgm:t>
        <a:bodyPr/>
        <a:lstStyle/>
        <a:p>
          <a:pPr algn="ctr"/>
          <a:endParaRPr lang="es-ES"/>
        </a:p>
      </dgm:t>
    </dgm:pt>
    <dgm:pt modelId="{ADACBA7A-24A2-46EA-9E9E-CBAF6D74A1A5}">
      <dgm:prSet phldrT="[Texto]"/>
      <dgm:spPr>
        <a:xfrm>
          <a:off x="5353151" y="1155731"/>
          <a:ext cx="1960408" cy="1568327"/>
        </a:xfrm>
        <a:prstGeom prst="roundRect">
          <a:avLst>
            <a:gd name="adj" fmla="val 10000"/>
          </a:avLst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/>
          <a:r>
            <a:rPr lang="es-ES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PRESENTE AUSENCIAL</a:t>
          </a:r>
        </a:p>
      </dgm:t>
    </dgm:pt>
    <dgm:pt modelId="{12E0463F-4C08-4436-93ED-5A108AE70889}" type="parTrans" cxnId="{7251C335-DC59-4F9F-9BFC-E49659BCD2AA}">
      <dgm:prSet/>
      <dgm:spPr>
        <a:xfrm rot="19500000">
          <a:off x="4892267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ysClr val="windowText" lastClr="000000">
            <a:tint val="60000"/>
            <a:hueOff val="0"/>
            <a:satOff val="0"/>
            <a:lumOff val="0"/>
            <a:alphaOff val="0"/>
          </a:sysClr>
        </a:solidFill>
        <a:ln>
          <a:noFill/>
        </a:ln>
        <a:effectLst/>
      </dgm:spPr>
      <dgm:t>
        <a:bodyPr/>
        <a:lstStyle/>
        <a:p>
          <a:pPr algn="ctr"/>
          <a:endParaRPr lang="es-ES"/>
        </a:p>
      </dgm:t>
    </dgm:pt>
    <dgm:pt modelId="{6A4E34B4-FF38-44CE-B883-415EED058C73}" type="sibTrans" cxnId="{7251C335-DC59-4F9F-9BFC-E49659BCD2AA}">
      <dgm:prSet/>
      <dgm:spPr/>
      <dgm:t>
        <a:bodyPr/>
        <a:lstStyle/>
        <a:p>
          <a:pPr algn="ctr"/>
          <a:endParaRPr lang="es-ES"/>
        </a:p>
      </dgm:t>
    </dgm:pt>
    <dgm:pt modelId="{B5317AFE-F81E-47DD-A827-1C72F92ED2CC}" type="pres">
      <dgm:prSet presAssocID="{7821440A-DBE5-4AAF-9649-A5C29542C7D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4D32EB3-8452-4475-A6C3-41BA41E171A5}" type="pres">
      <dgm:prSet presAssocID="{CDCF55CB-CEC6-4183-9474-ACEF44F11A66}" presName="centerShape" presStyleLbl="node0" presStyleIdx="0" presStyleCnt="1"/>
      <dgm:spPr>
        <a:prstGeom prst="ellipse">
          <a:avLst/>
        </a:prstGeom>
      </dgm:spPr>
      <dgm:t>
        <a:bodyPr/>
        <a:lstStyle/>
        <a:p>
          <a:endParaRPr lang="es-ES"/>
        </a:p>
      </dgm:t>
    </dgm:pt>
    <dgm:pt modelId="{D1108E3A-76B2-4CF0-9C32-065963E48BC1}" type="pres">
      <dgm:prSet presAssocID="{905CDDE3-5640-4FF5-BADA-6B6E66C1EA87}" presName="parTrans" presStyleLbl="bgSibTrans2D1" presStyleIdx="0" presStyleCnt="3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ES"/>
        </a:p>
      </dgm:t>
    </dgm:pt>
    <dgm:pt modelId="{2CA54BF1-9C40-49E0-B0F7-A34EFB8BE5FB}" type="pres">
      <dgm:prSet presAssocID="{C8103CA6-9F49-42B7-AB40-ACA60D7F2233}" presName="node" presStyleLbl="node1" presStyleIdx="0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795AC3DF-B144-4F37-A41C-7887F2B1A596}" type="pres">
      <dgm:prSet presAssocID="{FD3D6FAE-7D85-4745-AF69-EB57AD0862A5}" presName="parTrans" presStyleLbl="bgSibTrans2D1" presStyleIdx="1" presStyleCnt="3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ES"/>
        </a:p>
      </dgm:t>
    </dgm:pt>
    <dgm:pt modelId="{C50CCAF8-A59D-4278-9F4A-72D6FB44E54F}" type="pres">
      <dgm:prSet presAssocID="{10FFA723-480F-4514-8BC8-6373D798455B}" presName="node" presStyleLbl="node1" presStyleIdx="1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9F80B569-8EDC-42E7-9CD9-A2E49C0BD41D}" type="pres">
      <dgm:prSet presAssocID="{12E0463F-4C08-4436-93ED-5A108AE70889}" presName="parTrans" presStyleLbl="bgSibTrans2D1" presStyleIdx="2" presStyleCnt="3"/>
      <dgm:spPr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ES"/>
        </a:p>
      </dgm:t>
    </dgm:pt>
    <dgm:pt modelId="{6124AA36-170A-4BD8-B531-C856F81F1F0B}" type="pres">
      <dgm:prSet presAssocID="{ADACBA7A-24A2-46EA-9E9E-CBAF6D74A1A5}" presName="node" presStyleLbl="node1" presStyleIdx="2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</dgm:ptLst>
  <dgm:cxnLst>
    <dgm:cxn modelId="{248B8B09-F25B-4FE2-B7E0-86D93B3878D7}" srcId="{CDCF55CB-CEC6-4183-9474-ACEF44F11A66}" destId="{10FFA723-480F-4514-8BC8-6373D798455B}" srcOrd="1" destOrd="0" parTransId="{FD3D6FAE-7D85-4745-AF69-EB57AD0862A5}" sibTransId="{CB69C74F-6E2B-43A6-9E9E-B9C736965CF4}"/>
    <dgm:cxn modelId="{8D9337C3-37F8-4622-A1B8-0539BFD0623E}" srcId="{7821440A-DBE5-4AAF-9649-A5C29542C7DB}" destId="{CDCF55CB-CEC6-4183-9474-ACEF44F11A66}" srcOrd="0" destOrd="0" parTransId="{D1CDAF2C-7348-44EB-A319-EC30E3D9D93B}" sibTransId="{FC24A021-408A-4E14-A00B-5BB04910EC5B}"/>
    <dgm:cxn modelId="{B9B42243-7AF7-4893-A111-4BDEE822DDC9}" type="presOf" srcId="{905CDDE3-5640-4FF5-BADA-6B6E66C1EA87}" destId="{D1108E3A-76B2-4CF0-9C32-065963E48BC1}" srcOrd="0" destOrd="0" presId="urn:microsoft.com/office/officeart/2005/8/layout/radial4"/>
    <dgm:cxn modelId="{9F782670-E1D9-48ED-9BEE-09EBAE3AC5F7}" type="presOf" srcId="{CDCF55CB-CEC6-4183-9474-ACEF44F11A66}" destId="{64D32EB3-8452-4475-A6C3-41BA41E171A5}" srcOrd="0" destOrd="0" presId="urn:microsoft.com/office/officeart/2005/8/layout/radial4"/>
    <dgm:cxn modelId="{B5D219AF-72C0-4A7D-AF5A-87B985B992D3}" type="presOf" srcId="{7821440A-DBE5-4AAF-9649-A5C29542C7DB}" destId="{B5317AFE-F81E-47DD-A827-1C72F92ED2CC}" srcOrd="0" destOrd="0" presId="urn:microsoft.com/office/officeart/2005/8/layout/radial4"/>
    <dgm:cxn modelId="{A6EE6819-8182-4CD2-AA49-BE1808D3538B}" srcId="{CDCF55CB-CEC6-4183-9474-ACEF44F11A66}" destId="{C8103CA6-9F49-42B7-AB40-ACA60D7F2233}" srcOrd="0" destOrd="0" parTransId="{905CDDE3-5640-4FF5-BADA-6B6E66C1EA87}" sibTransId="{99346B3D-9778-4048-9E17-118F9F5A70FE}"/>
    <dgm:cxn modelId="{7251C335-DC59-4F9F-9BFC-E49659BCD2AA}" srcId="{CDCF55CB-CEC6-4183-9474-ACEF44F11A66}" destId="{ADACBA7A-24A2-46EA-9E9E-CBAF6D74A1A5}" srcOrd="2" destOrd="0" parTransId="{12E0463F-4C08-4436-93ED-5A108AE70889}" sibTransId="{6A4E34B4-FF38-44CE-B883-415EED058C73}"/>
    <dgm:cxn modelId="{48A38D18-FEF4-44D8-8659-73D848B39B73}" type="presOf" srcId="{C8103CA6-9F49-42B7-AB40-ACA60D7F2233}" destId="{2CA54BF1-9C40-49E0-B0F7-A34EFB8BE5FB}" srcOrd="0" destOrd="0" presId="urn:microsoft.com/office/officeart/2005/8/layout/radial4"/>
    <dgm:cxn modelId="{1AFFC697-CD27-4557-998C-D06F3FCEEF61}" type="presOf" srcId="{ADACBA7A-24A2-46EA-9E9E-CBAF6D74A1A5}" destId="{6124AA36-170A-4BD8-B531-C856F81F1F0B}" srcOrd="0" destOrd="0" presId="urn:microsoft.com/office/officeart/2005/8/layout/radial4"/>
    <dgm:cxn modelId="{998550D8-5EAE-4A99-910D-C944BAA2A94C}" type="presOf" srcId="{10FFA723-480F-4514-8BC8-6373D798455B}" destId="{C50CCAF8-A59D-4278-9F4A-72D6FB44E54F}" srcOrd="0" destOrd="0" presId="urn:microsoft.com/office/officeart/2005/8/layout/radial4"/>
    <dgm:cxn modelId="{10BCC4FB-5220-4A8D-8E98-5DF70E59DA05}" type="presOf" srcId="{12E0463F-4C08-4436-93ED-5A108AE70889}" destId="{9F80B569-8EDC-42E7-9CD9-A2E49C0BD41D}" srcOrd="0" destOrd="0" presId="urn:microsoft.com/office/officeart/2005/8/layout/radial4"/>
    <dgm:cxn modelId="{405C64A7-80F3-43D2-AD40-1A837D414F07}" type="presOf" srcId="{FD3D6FAE-7D85-4745-AF69-EB57AD0862A5}" destId="{795AC3DF-B144-4F37-A41C-7887F2B1A596}" srcOrd="0" destOrd="0" presId="urn:microsoft.com/office/officeart/2005/8/layout/radial4"/>
    <dgm:cxn modelId="{78D7E172-A4FE-4755-B5BA-85B414AEEAA0}" type="presParOf" srcId="{B5317AFE-F81E-47DD-A827-1C72F92ED2CC}" destId="{64D32EB3-8452-4475-A6C3-41BA41E171A5}" srcOrd="0" destOrd="0" presId="urn:microsoft.com/office/officeart/2005/8/layout/radial4"/>
    <dgm:cxn modelId="{5EFC0218-E85C-42DF-AD29-179ECECC58A9}" type="presParOf" srcId="{B5317AFE-F81E-47DD-A827-1C72F92ED2CC}" destId="{D1108E3A-76B2-4CF0-9C32-065963E48BC1}" srcOrd="1" destOrd="0" presId="urn:microsoft.com/office/officeart/2005/8/layout/radial4"/>
    <dgm:cxn modelId="{2A70605F-59D6-4908-A58F-AFDF1907A714}" type="presParOf" srcId="{B5317AFE-F81E-47DD-A827-1C72F92ED2CC}" destId="{2CA54BF1-9C40-49E0-B0F7-A34EFB8BE5FB}" srcOrd="2" destOrd="0" presId="urn:microsoft.com/office/officeart/2005/8/layout/radial4"/>
    <dgm:cxn modelId="{63A6A26E-8EAC-4002-AADE-A33A8B427389}" type="presParOf" srcId="{B5317AFE-F81E-47DD-A827-1C72F92ED2CC}" destId="{795AC3DF-B144-4F37-A41C-7887F2B1A596}" srcOrd="3" destOrd="0" presId="urn:microsoft.com/office/officeart/2005/8/layout/radial4"/>
    <dgm:cxn modelId="{B29DF101-83FE-4EDD-A23D-2A82DBFD6ED2}" type="presParOf" srcId="{B5317AFE-F81E-47DD-A827-1C72F92ED2CC}" destId="{C50CCAF8-A59D-4278-9F4A-72D6FB44E54F}" srcOrd="4" destOrd="0" presId="urn:microsoft.com/office/officeart/2005/8/layout/radial4"/>
    <dgm:cxn modelId="{32E38A91-B148-4F6A-B72C-953D8758817F}" type="presParOf" srcId="{B5317AFE-F81E-47DD-A827-1C72F92ED2CC}" destId="{9F80B569-8EDC-42E7-9CD9-A2E49C0BD41D}" srcOrd="5" destOrd="0" presId="urn:microsoft.com/office/officeart/2005/8/layout/radial4"/>
    <dgm:cxn modelId="{2363BCD6-F76E-4FB6-953C-7A41C5E583D4}" type="presParOf" srcId="{B5317AFE-F81E-47DD-A827-1C72F92ED2CC}" destId="{6124AA36-170A-4BD8-B531-C856F81F1F0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126824-67A2-4C0D-A68E-DDD96070274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BA83A88-0938-4350-8FC9-2BD587CD58AB}">
      <dgm:prSet/>
      <dgm:spPr/>
      <dgm:t>
        <a:bodyPr/>
        <a:lstStyle/>
        <a:p>
          <a:pPr rtl="0"/>
          <a:endParaRPr lang="es-ES" dirty="0"/>
        </a:p>
      </dgm:t>
    </dgm:pt>
    <dgm:pt modelId="{9BDEB4A2-84D9-47F6-AEB5-2633273ABEA6}" type="parTrans" cxnId="{0175E607-D1B5-43AE-B5DA-AF451B0A9FFD}">
      <dgm:prSet/>
      <dgm:spPr/>
      <dgm:t>
        <a:bodyPr/>
        <a:lstStyle/>
        <a:p>
          <a:endParaRPr lang="es-ES"/>
        </a:p>
      </dgm:t>
    </dgm:pt>
    <dgm:pt modelId="{BF2E8501-C7E9-438C-9C89-D252199DEE8D}" type="sibTrans" cxnId="{0175E607-D1B5-43AE-B5DA-AF451B0A9FFD}">
      <dgm:prSet/>
      <dgm:spPr/>
      <dgm:t>
        <a:bodyPr/>
        <a:lstStyle/>
        <a:p>
          <a:endParaRPr lang="es-ES"/>
        </a:p>
      </dgm:t>
    </dgm:pt>
    <dgm:pt modelId="{CD68FCB4-38FF-4653-AA1C-F5A8EA1F8868}">
      <dgm:prSet/>
      <dgm:spPr/>
      <dgm:t>
        <a:bodyPr/>
        <a:lstStyle/>
        <a:p>
          <a:pPr rtl="0"/>
          <a:r>
            <a:rPr lang="es-ES" dirty="0" smtClean="0"/>
            <a:t>Sistema Biológico.</a:t>
          </a:r>
          <a:endParaRPr lang="es-ES" dirty="0"/>
        </a:p>
      </dgm:t>
    </dgm:pt>
    <dgm:pt modelId="{43704C04-6FC8-4EFD-9B3A-48418193C5AC}" type="parTrans" cxnId="{EA74A413-0572-4D64-B06A-454D9A674AC5}">
      <dgm:prSet/>
      <dgm:spPr/>
      <dgm:t>
        <a:bodyPr/>
        <a:lstStyle/>
        <a:p>
          <a:endParaRPr lang="es-ES"/>
        </a:p>
      </dgm:t>
    </dgm:pt>
    <dgm:pt modelId="{682B95B2-D77D-4981-A0C9-13FEE87BCD4B}" type="sibTrans" cxnId="{EA74A413-0572-4D64-B06A-454D9A674AC5}">
      <dgm:prSet/>
      <dgm:spPr/>
      <dgm:t>
        <a:bodyPr/>
        <a:lstStyle/>
        <a:p>
          <a:endParaRPr lang="es-ES"/>
        </a:p>
      </dgm:t>
    </dgm:pt>
    <dgm:pt modelId="{87DF040C-043E-4AF8-ABC3-C53A83583094}">
      <dgm:prSet/>
      <dgm:spPr/>
      <dgm:t>
        <a:bodyPr/>
        <a:lstStyle/>
        <a:p>
          <a:pPr rtl="0"/>
          <a:r>
            <a:rPr lang="es-ES" dirty="0" smtClean="0"/>
            <a:t>Sistema Social</a:t>
          </a:r>
          <a:endParaRPr lang="es-ES" dirty="0"/>
        </a:p>
      </dgm:t>
    </dgm:pt>
    <dgm:pt modelId="{2ECC5FE6-F211-4685-9717-3B3F10E67FA9}" type="parTrans" cxnId="{6792CAF8-8983-420C-A79D-4718CD31913B}">
      <dgm:prSet/>
      <dgm:spPr/>
      <dgm:t>
        <a:bodyPr/>
        <a:lstStyle/>
        <a:p>
          <a:endParaRPr lang="es-ES"/>
        </a:p>
      </dgm:t>
    </dgm:pt>
    <dgm:pt modelId="{9A2E8377-724B-489B-A940-2C9158154ADF}" type="sibTrans" cxnId="{6792CAF8-8983-420C-A79D-4718CD31913B}">
      <dgm:prSet/>
      <dgm:spPr/>
      <dgm:t>
        <a:bodyPr/>
        <a:lstStyle/>
        <a:p>
          <a:endParaRPr lang="es-ES"/>
        </a:p>
      </dgm:t>
    </dgm:pt>
    <dgm:pt modelId="{4C0D55E0-CBEC-48FA-8251-D236A2596AB1}">
      <dgm:prSet/>
      <dgm:spPr/>
      <dgm:t>
        <a:bodyPr/>
        <a:lstStyle/>
        <a:p>
          <a:pPr rtl="0"/>
          <a:r>
            <a:rPr lang="es-ES" dirty="0" smtClean="0"/>
            <a:t>Sistema Ecológico</a:t>
          </a:r>
          <a:endParaRPr lang="es-ES" dirty="0"/>
        </a:p>
      </dgm:t>
    </dgm:pt>
    <dgm:pt modelId="{65395E65-6696-419E-A127-E1CA2BE793F0}" type="parTrans" cxnId="{F565F4A2-2569-4CD6-952E-C927BB505697}">
      <dgm:prSet/>
      <dgm:spPr/>
      <dgm:t>
        <a:bodyPr/>
        <a:lstStyle/>
        <a:p>
          <a:endParaRPr lang="es-ES"/>
        </a:p>
      </dgm:t>
    </dgm:pt>
    <dgm:pt modelId="{02D0D600-0F6A-4FD5-8A00-BE32EAE35370}" type="sibTrans" cxnId="{F565F4A2-2569-4CD6-952E-C927BB505697}">
      <dgm:prSet/>
      <dgm:spPr/>
      <dgm:t>
        <a:bodyPr/>
        <a:lstStyle/>
        <a:p>
          <a:endParaRPr lang="es-ES"/>
        </a:p>
      </dgm:t>
    </dgm:pt>
    <dgm:pt modelId="{6EB58ECD-BB88-4003-804D-30C6BF301E86}">
      <dgm:prSet/>
      <dgm:spPr/>
      <dgm:t>
        <a:bodyPr/>
        <a:lstStyle/>
        <a:p>
          <a:pPr rtl="0"/>
          <a:r>
            <a:rPr lang="es-ES" dirty="0" smtClean="0"/>
            <a:t>Sistema Cognitivo.</a:t>
          </a:r>
          <a:endParaRPr lang="es-ES" dirty="0"/>
        </a:p>
      </dgm:t>
    </dgm:pt>
    <dgm:pt modelId="{B5073D38-1562-4D29-AE77-85587793DF80}" type="parTrans" cxnId="{058AB196-752E-4E1C-8A01-AA3AE7600137}">
      <dgm:prSet/>
      <dgm:spPr/>
      <dgm:t>
        <a:bodyPr/>
        <a:lstStyle/>
        <a:p>
          <a:endParaRPr lang="es-ES"/>
        </a:p>
      </dgm:t>
    </dgm:pt>
    <dgm:pt modelId="{93C13379-F41C-41CA-B38B-60B4DC9DF442}" type="sibTrans" cxnId="{058AB196-752E-4E1C-8A01-AA3AE7600137}">
      <dgm:prSet/>
      <dgm:spPr/>
      <dgm:t>
        <a:bodyPr/>
        <a:lstStyle/>
        <a:p>
          <a:endParaRPr lang="es-ES"/>
        </a:p>
      </dgm:t>
    </dgm:pt>
    <dgm:pt modelId="{3BCBD7FE-EE96-4B2B-910D-6973932EA0B7}">
      <dgm:prSet/>
      <dgm:spPr/>
      <dgm:t>
        <a:bodyPr/>
        <a:lstStyle/>
        <a:p>
          <a:pPr rtl="0"/>
          <a:r>
            <a:rPr lang="es-ES" dirty="0" smtClean="0"/>
            <a:t>Sistema Tecnológico.</a:t>
          </a:r>
          <a:endParaRPr lang="es-ES" dirty="0"/>
        </a:p>
      </dgm:t>
    </dgm:pt>
    <dgm:pt modelId="{5370187D-A744-46C5-871F-227B559DFAED}" type="parTrans" cxnId="{E127C65D-4513-4FD0-8CEA-B1607A6678C0}">
      <dgm:prSet/>
      <dgm:spPr/>
      <dgm:t>
        <a:bodyPr/>
        <a:lstStyle/>
        <a:p>
          <a:endParaRPr lang="es-ES"/>
        </a:p>
      </dgm:t>
    </dgm:pt>
    <dgm:pt modelId="{6F11218E-97F0-400B-BA00-8E7F9B202048}" type="sibTrans" cxnId="{E127C65D-4513-4FD0-8CEA-B1607A6678C0}">
      <dgm:prSet/>
      <dgm:spPr/>
      <dgm:t>
        <a:bodyPr/>
        <a:lstStyle/>
        <a:p>
          <a:endParaRPr lang="es-ES"/>
        </a:p>
      </dgm:t>
    </dgm:pt>
    <dgm:pt modelId="{CB7DE835-D8E1-40A9-B8FD-D943AC5B8428}" type="pres">
      <dgm:prSet presAssocID="{49126824-67A2-4C0D-A68E-DDD96070274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5CD1950-0634-4FB0-A656-45EA950EECD6}" type="pres">
      <dgm:prSet presAssocID="{CBA83A88-0938-4350-8FC9-2BD587CD58AB}" presName="circ1" presStyleLbl="vennNode1" presStyleIdx="0" presStyleCnt="6"/>
      <dgm:spPr/>
    </dgm:pt>
    <dgm:pt modelId="{CD9FD200-53A4-4477-828A-53C6DE9EFA9A}" type="pres">
      <dgm:prSet presAssocID="{CBA83A88-0938-4350-8FC9-2BD587CD58A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55C3AB-3BC2-44B9-BC36-B45F6E47C2FE}" type="pres">
      <dgm:prSet presAssocID="{CD68FCB4-38FF-4653-AA1C-F5A8EA1F8868}" presName="circ2" presStyleLbl="vennNode1" presStyleIdx="1" presStyleCnt="6"/>
      <dgm:spPr/>
    </dgm:pt>
    <dgm:pt modelId="{3D38DF9F-2C70-47E7-A962-2FB175E3ED10}" type="pres">
      <dgm:prSet presAssocID="{CD68FCB4-38FF-4653-AA1C-F5A8EA1F886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376F8A3-BED5-4BF0-BF82-FFD1A586389E}" type="pres">
      <dgm:prSet presAssocID="{87DF040C-043E-4AF8-ABC3-C53A83583094}" presName="circ3" presStyleLbl="vennNode1" presStyleIdx="2" presStyleCnt="6"/>
      <dgm:spPr/>
    </dgm:pt>
    <dgm:pt modelId="{7368E994-8693-4506-A53B-C357F260B07F}" type="pres">
      <dgm:prSet presAssocID="{87DF040C-043E-4AF8-ABC3-C53A8358309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222E55-FFD0-4A7A-9553-9FD258CB5EE4}" type="pres">
      <dgm:prSet presAssocID="{4C0D55E0-CBEC-48FA-8251-D236A2596AB1}" presName="circ4" presStyleLbl="vennNode1" presStyleIdx="3" presStyleCnt="6"/>
      <dgm:spPr/>
    </dgm:pt>
    <dgm:pt modelId="{27BC45D1-1EEC-4DF0-B8AF-26B54DE2E50F}" type="pres">
      <dgm:prSet presAssocID="{4C0D55E0-CBEC-48FA-8251-D236A2596AB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59EB2C-0F27-46C0-99B2-C7AB23DB52E1}" type="pres">
      <dgm:prSet presAssocID="{6EB58ECD-BB88-4003-804D-30C6BF301E86}" presName="circ5" presStyleLbl="vennNode1" presStyleIdx="4" presStyleCnt="6"/>
      <dgm:spPr/>
    </dgm:pt>
    <dgm:pt modelId="{838DF047-EF70-43EC-B9EB-06734D6A57C1}" type="pres">
      <dgm:prSet presAssocID="{6EB58ECD-BB88-4003-804D-30C6BF301E86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681DEA-EDBD-4FAF-A32E-4B72F38DE1E2}" type="pres">
      <dgm:prSet presAssocID="{3BCBD7FE-EE96-4B2B-910D-6973932EA0B7}" presName="circ6" presStyleLbl="vennNode1" presStyleIdx="5" presStyleCnt="6"/>
      <dgm:spPr/>
    </dgm:pt>
    <dgm:pt modelId="{BED6D5E5-C610-4541-9AFF-D64FA093128C}" type="pres">
      <dgm:prSet presAssocID="{3BCBD7FE-EE96-4B2B-910D-6973932EA0B7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A74A413-0572-4D64-B06A-454D9A674AC5}" srcId="{49126824-67A2-4C0D-A68E-DDD96070274B}" destId="{CD68FCB4-38FF-4653-AA1C-F5A8EA1F8868}" srcOrd="1" destOrd="0" parTransId="{43704C04-6FC8-4EFD-9B3A-48418193C5AC}" sibTransId="{682B95B2-D77D-4981-A0C9-13FEE87BCD4B}"/>
    <dgm:cxn modelId="{32A54940-2E5A-43D6-B775-425AD7D0DDE9}" type="presOf" srcId="{3BCBD7FE-EE96-4B2B-910D-6973932EA0B7}" destId="{BED6D5E5-C610-4541-9AFF-D64FA093128C}" srcOrd="0" destOrd="0" presId="urn:microsoft.com/office/officeart/2005/8/layout/venn1"/>
    <dgm:cxn modelId="{058AB196-752E-4E1C-8A01-AA3AE7600137}" srcId="{49126824-67A2-4C0D-A68E-DDD96070274B}" destId="{6EB58ECD-BB88-4003-804D-30C6BF301E86}" srcOrd="4" destOrd="0" parTransId="{B5073D38-1562-4D29-AE77-85587793DF80}" sibTransId="{93C13379-F41C-41CA-B38B-60B4DC9DF442}"/>
    <dgm:cxn modelId="{0175E607-D1B5-43AE-B5DA-AF451B0A9FFD}" srcId="{49126824-67A2-4C0D-A68E-DDD96070274B}" destId="{CBA83A88-0938-4350-8FC9-2BD587CD58AB}" srcOrd="0" destOrd="0" parTransId="{9BDEB4A2-84D9-47F6-AEB5-2633273ABEA6}" sibTransId="{BF2E8501-C7E9-438C-9C89-D252199DEE8D}"/>
    <dgm:cxn modelId="{307088D8-39AA-4069-A003-1265ED1C938B}" type="presOf" srcId="{6EB58ECD-BB88-4003-804D-30C6BF301E86}" destId="{838DF047-EF70-43EC-B9EB-06734D6A57C1}" srcOrd="0" destOrd="0" presId="urn:microsoft.com/office/officeart/2005/8/layout/venn1"/>
    <dgm:cxn modelId="{F565F4A2-2569-4CD6-952E-C927BB505697}" srcId="{49126824-67A2-4C0D-A68E-DDD96070274B}" destId="{4C0D55E0-CBEC-48FA-8251-D236A2596AB1}" srcOrd="3" destOrd="0" parTransId="{65395E65-6696-419E-A127-E1CA2BE793F0}" sibTransId="{02D0D600-0F6A-4FD5-8A00-BE32EAE35370}"/>
    <dgm:cxn modelId="{058B2B61-FDA5-4E9C-998F-CF9EAB461091}" type="presOf" srcId="{87DF040C-043E-4AF8-ABC3-C53A83583094}" destId="{7368E994-8693-4506-A53B-C357F260B07F}" srcOrd="0" destOrd="0" presId="urn:microsoft.com/office/officeart/2005/8/layout/venn1"/>
    <dgm:cxn modelId="{448F7125-CE38-4333-BD30-FC024A070107}" type="presOf" srcId="{49126824-67A2-4C0D-A68E-DDD96070274B}" destId="{CB7DE835-D8E1-40A9-B8FD-D943AC5B8428}" srcOrd="0" destOrd="0" presId="urn:microsoft.com/office/officeart/2005/8/layout/venn1"/>
    <dgm:cxn modelId="{109FC2CD-E430-477D-8EA9-A865A0EF4A6D}" type="presOf" srcId="{4C0D55E0-CBEC-48FA-8251-D236A2596AB1}" destId="{27BC45D1-1EEC-4DF0-B8AF-26B54DE2E50F}" srcOrd="0" destOrd="0" presId="urn:microsoft.com/office/officeart/2005/8/layout/venn1"/>
    <dgm:cxn modelId="{E127C65D-4513-4FD0-8CEA-B1607A6678C0}" srcId="{49126824-67A2-4C0D-A68E-DDD96070274B}" destId="{3BCBD7FE-EE96-4B2B-910D-6973932EA0B7}" srcOrd="5" destOrd="0" parTransId="{5370187D-A744-46C5-871F-227B559DFAED}" sibTransId="{6F11218E-97F0-400B-BA00-8E7F9B202048}"/>
    <dgm:cxn modelId="{6792CAF8-8983-420C-A79D-4718CD31913B}" srcId="{49126824-67A2-4C0D-A68E-DDD96070274B}" destId="{87DF040C-043E-4AF8-ABC3-C53A83583094}" srcOrd="2" destOrd="0" parTransId="{2ECC5FE6-F211-4685-9717-3B3F10E67FA9}" sibTransId="{9A2E8377-724B-489B-A940-2C9158154ADF}"/>
    <dgm:cxn modelId="{FF0BFF30-26BD-48B8-AF10-04662C76B3E8}" type="presOf" srcId="{CD68FCB4-38FF-4653-AA1C-F5A8EA1F8868}" destId="{3D38DF9F-2C70-47E7-A962-2FB175E3ED10}" srcOrd="0" destOrd="0" presId="urn:microsoft.com/office/officeart/2005/8/layout/venn1"/>
    <dgm:cxn modelId="{1B40B5E9-B3CC-4D35-95B4-C8FCFAA047E9}" type="presOf" srcId="{CBA83A88-0938-4350-8FC9-2BD587CD58AB}" destId="{CD9FD200-53A4-4477-828A-53C6DE9EFA9A}" srcOrd="0" destOrd="0" presId="urn:microsoft.com/office/officeart/2005/8/layout/venn1"/>
    <dgm:cxn modelId="{9775CDD6-84C6-453B-8107-07A494A342A4}" type="presParOf" srcId="{CB7DE835-D8E1-40A9-B8FD-D943AC5B8428}" destId="{05CD1950-0634-4FB0-A656-45EA950EECD6}" srcOrd="0" destOrd="0" presId="urn:microsoft.com/office/officeart/2005/8/layout/venn1"/>
    <dgm:cxn modelId="{B7B3C052-319D-4EB8-9749-53FADF4C735A}" type="presParOf" srcId="{CB7DE835-D8E1-40A9-B8FD-D943AC5B8428}" destId="{CD9FD200-53A4-4477-828A-53C6DE9EFA9A}" srcOrd="1" destOrd="0" presId="urn:microsoft.com/office/officeart/2005/8/layout/venn1"/>
    <dgm:cxn modelId="{C5940804-1775-4F1A-B37C-12875ABC0842}" type="presParOf" srcId="{CB7DE835-D8E1-40A9-B8FD-D943AC5B8428}" destId="{9A55C3AB-3BC2-44B9-BC36-B45F6E47C2FE}" srcOrd="2" destOrd="0" presId="urn:microsoft.com/office/officeart/2005/8/layout/venn1"/>
    <dgm:cxn modelId="{BEE7ADFD-7BFF-44F3-8B2A-626FD75C5B32}" type="presParOf" srcId="{CB7DE835-D8E1-40A9-B8FD-D943AC5B8428}" destId="{3D38DF9F-2C70-47E7-A962-2FB175E3ED10}" srcOrd="3" destOrd="0" presId="urn:microsoft.com/office/officeart/2005/8/layout/venn1"/>
    <dgm:cxn modelId="{8A41EEAF-80F3-4357-80A8-A1A576A2428D}" type="presParOf" srcId="{CB7DE835-D8E1-40A9-B8FD-D943AC5B8428}" destId="{0376F8A3-BED5-4BF0-BF82-FFD1A586389E}" srcOrd="4" destOrd="0" presId="urn:microsoft.com/office/officeart/2005/8/layout/venn1"/>
    <dgm:cxn modelId="{692844A7-66A6-42CA-B606-6D6B9400FE7C}" type="presParOf" srcId="{CB7DE835-D8E1-40A9-B8FD-D943AC5B8428}" destId="{7368E994-8693-4506-A53B-C357F260B07F}" srcOrd="5" destOrd="0" presId="urn:microsoft.com/office/officeart/2005/8/layout/venn1"/>
    <dgm:cxn modelId="{BB5E1697-0D88-4477-A849-0076D935201F}" type="presParOf" srcId="{CB7DE835-D8E1-40A9-B8FD-D943AC5B8428}" destId="{FD222E55-FFD0-4A7A-9553-9FD258CB5EE4}" srcOrd="6" destOrd="0" presId="urn:microsoft.com/office/officeart/2005/8/layout/venn1"/>
    <dgm:cxn modelId="{A279549D-D3AF-4736-ACBD-6B212EA24A62}" type="presParOf" srcId="{CB7DE835-D8E1-40A9-B8FD-D943AC5B8428}" destId="{27BC45D1-1EEC-4DF0-B8AF-26B54DE2E50F}" srcOrd="7" destOrd="0" presId="urn:microsoft.com/office/officeart/2005/8/layout/venn1"/>
    <dgm:cxn modelId="{7A1E02FE-8972-449C-BF87-A48C5EAF12AE}" type="presParOf" srcId="{CB7DE835-D8E1-40A9-B8FD-D943AC5B8428}" destId="{6559EB2C-0F27-46C0-99B2-C7AB23DB52E1}" srcOrd="8" destOrd="0" presId="urn:microsoft.com/office/officeart/2005/8/layout/venn1"/>
    <dgm:cxn modelId="{72076831-5135-4645-AB71-8878EFF406D6}" type="presParOf" srcId="{CB7DE835-D8E1-40A9-B8FD-D943AC5B8428}" destId="{838DF047-EF70-43EC-B9EB-06734D6A57C1}" srcOrd="9" destOrd="0" presId="urn:microsoft.com/office/officeart/2005/8/layout/venn1"/>
    <dgm:cxn modelId="{A0E5C9B1-5289-424E-AFAB-9E4E95BD4707}" type="presParOf" srcId="{CB7DE835-D8E1-40A9-B8FD-D943AC5B8428}" destId="{7D681DEA-EDBD-4FAF-A32E-4B72F38DE1E2}" srcOrd="10" destOrd="0" presId="urn:microsoft.com/office/officeart/2005/8/layout/venn1"/>
    <dgm:cxn modelId="{089D5C9A-2920-4B20-9FDA-B81C3EE28D19}" type="presParOf" srcId="{CB7DE835-D8E1-40A9-B8FD-D943AC5B8428}" destId="{BED6D5E5-C610-4541-9AFF-D64FA093128C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97DF9-FAD7-1E47-AA47-37C096A7FDB9}" type="datetimeFigureOut">
              <a:rPr lang="es-ES_tradnl" smtClean="0"/>
              <a:t>23/10/2018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C9FE0-5858-2F43-A25D-DD70A0A170F8}" type="slidenum">
              <a:rPr lang="es-ES_tradnl" smtClean="0"/>
              <a:t>‹Nº›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11348"/>
            <a:ext cx="8229600" cy="2518117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solidFill>
                  <a:prstClr val="black"/>
                </a:solidFill>
                <a:latin typeface="Times New Roman"/>
                <a:ea typeface="Times New Roman"/>
              </a:rPr>
              <a:t/>
            </a:r>
            <a:br>
              <a:rPr lang="es-ES" sz="2800" b="1" dirty="0">
                <a:solidFill>
                  <a:prstClr val="black"/>
                </a:solidFill>
                <a:latin typeface="Times New Roman"/>
                <a:ea typeface="Times New Roman"/>
              </a:rPr>
            </a:br>
            <a:r>
              <a:rPr lang="es-ES" sz="4000" b="1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LA COMPLEJIDAD CURRICULAR </a:t>
            </a:r>
            <a:r>
              <a:rPr lang="es-ES" sz="4000" b="1" dirty="0" smtClean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UNIVERSITARIA</a:t>
            </a:r>
            <a:br>
              <a:rPr lang="es-ES" sz="4000" b="1" dirty="0" smtClean="0">
                <a:solidFill>
                  <a:prstClr val="black"/>
                </a:solidFill>
                <a:latin typeface="Bahnschrift" pitchFamily="34" charset="0"/>
                <a:ea typeface="Times New Roman"/>
              </a:rPr>
            </a:br>
            <a:r>
              <a:rPr lang="es-ES" sz="4000" b="1" dirty="0" smtClean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 </a:t>
            </a:r>
            <a:r>
              <a:rPr lang="es-ES" sz="4000" b="1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Y LOS IMPERATIVOS</a:t>
            </a:r>
            <a:br>
              <a:rPr lang="es-ES" sz="4000" b="1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</a:br>
            <a:r>
              <a:rPr lang="es-ES" sz="4000" b="1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MOVILIZADORES DEL </a:t>
            </a:r>
            <a:r>
              <a:rPr lang="es-ES" sz="4000" b="1" dirty="0" smtClean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TIEMPO</a:t>
            </a:r>
            <a:r>
              <a:rPr lang="es-ES" sz="4000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/>
            </a:r>
            <a:br>
              <a:rPr lang="es-ES" sz="4000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</a:br>
            <a:endParaRPr lang="es-ES" sz="4000" dirty="0">
              <a:latin typeface="Bahnschrif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97876" y="3924887"/>
            <a:ext cx="8229600" cy="2672862"/>
          </a:xfrm>
        </p:spPr>
        <p:txBody>
          <a:bodyPr>
            <a:normAutofit fontScale="32500" lnSpcReduction="20000"/>
          </a:bodyPr>
          <a:lstStyle/>
          <a:p>
            <a:pPr marL="0" lvl="0" indent="0" algn="ctr" defTabSz="914400">
              <a:buNone/>
            </a:pPr>
            <a:endParaRPr lang="es-ES" sz="2800" b="1" dirty="0" smtClean="0">
              <a:solidFill>
                <a:prstClr val="black"/>
              </a:solidFill>
              <a:latin typeface="Bahnschrift" pitchFamily="34" charset="0"/>
              <a:cs typeface="Times New Roman" pitchFamily="18" charset="0"/>
            </a:endParaRPr>
          </a:p>
          <a:p>
            <a:pPr marL="0" lvl="0" indent="0" algn="ctr" defTabSz="914400">
              <a:buNone/>
            </a:pPr>
            <a:r>
              <a:rPr lang="es-ES" sz="7400" b="1" dirty="0" smtClean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Rubén </a:t>
            </a:r>
            <a:r>
              <a:rPr lang="es-ES" sz="7400" b="1" dirty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Fontalvo </a:t>
            </a:r>
            <a:r>
              <a:rPr lang="es-ES" sz="7400" b="1" dirty="0" smtClean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Peralta</a:t>
            </a:r>
          </a:p>
          <a:p>
            <a:pPr marL="0" lvl="0" indent="0" algn="ctr" defTabSz="914400">
              <a:buNone/>
            </a:pPr>
            <a:endParaRPr lang="es-ES" sz="7400" b="1" dirty="0" smtClean="0">
              <a:solidFill>
                <a:prstClr val="black"/>
              </a:solidFill>
              <a:latin typeface="Bahnschrift" pitchFamily="34" charset="0"/>
              <a:cs typeface="Times New Roman" pitchFamily="18" charset="0"/>
            </a:endParaRPr>
          </a:p>
          <a:p>
            <a:pPr marL="0" lvl="0" indent="0" algn="ctr" defTabSz="914400">
              <a:buNone/>
            </a:pPr>
            <a:r>
              <a:rPr lang="es-ES" sz="5100" b="1" dirty="0" smtClean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Doctorado Ciencias de la Educación</a:t>
            </a:r>
          </a:p>
          <a:p>
            <a:pPr marL="0" lvl="0" indent="0" algn="ctr" defTabSz="914400">
              <a:buNone/>
            </a:pPr>
            <a:r>
              <a:rPr lang="es-ES" sz="5100" b="1" dirty="0" smtClean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Colectivo de Indagación Guardianes de la Condición Humana</a:t>
            </a:r>
          </a:p>
          <a:p>
            <a:pPr marL="0" lvl="0" indent="0" algn="ctr" defTabSz="914400">
              <a:buNone/>
            </a:pPr>
            <a:r>
              <a:rPr lang="es-ES" sz="5100" b="1" dirty="0" smtClean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Centro de Investigacion e Innovación Social</a:t>
            </a:r>
          </a:p>
          <a:p>
            <a:pPr marL="0" lvl="0" indent="0" algn="ctr" defTabSz="914400">
              <a:buNone/>
            </a:pPr>
            <a:r>
              <a:rPr lang="es-ES" sz="5100" b="1" dirty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	</a:t>
            </a:r>
            <a:r>
              <a:rPr lang="es-ES" sz="5100" b="1" dirty="0" smtClean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GRUPO DE INVESTIGACION EDUCACION CIENCAIS SOCIALES HUMANAS</a:t>
            </a:r>
          </a:p>
          <a:p>
            <a:pPr marL="0" lvl="0" indent="0" algn="ctr" defTabSz="914400">
              <a:buNone/>
            </a:pPr>
            <a:endParaRPr lang="es-ES" sz="5100" b="1" dirty="0">
              <a:solidFill>
                <a:prstClr val="black"/>
              </a:solidFill>
              <a:latin typeface="Bahnschrift" pitchFamily="34" charset="0"/>
              <a:cs typeface="Times New Roman" pitchFamily="18" charset="0"/>
            </a:endParaRPr>
          </a:p>
          <a:p>
            <a:pPr marL="0" lvl="0" indent="0" algn="ctr" defTabSz="914400">
              <a:buNone/>
            </a:pPr>
            <a:r>
              <a:rPr lang="es-ES" sz="6200" b="1" dirty="0" smtClean="0">
                <a:solidFill>
                  <a:prstClr val="black"/>
                </a:solidFill>
                <a:latin typeface="Bahnschrift" pitchFamily="34" charset="0"/>
                <a:cs typeface="Times New Roman" pitchFamily="18" charset="0"/>
              </a:rPr>
              <a:t>UNIVERSIDAD SIMON BOLIVAR</a:t>
            </a:r>
          </a:p>
          <a:p>
            <a:endParaRPr lang="es-ES" sz="1800" dirty="0"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8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31520"/>
            <a:ext cx="8229600" cy="686118"/>
          </a:xfrm>
        </p:spPr>
        <p:txBody>
          <a:bodyPr>
            <a:normAutofit fontScale="90000"/>
          </a:bodyPr>
          <a:lstStyle/>
          <a:p>
            <a:pPr>
              <a:spcAft>
                <a:spcPts val="1000"/>
              </a:spcAft>
            </a:pPr>
            <a:r>
              <a:rPr lang="es-ES" b="1" dirty="0" smtClean="0">
                <a:latin typeface="Bahnschrift" pitchFamily="34" charset="0"/>
                <a:ea typeface="Calibri"/>
                <a:cs typeface="Times New Roman"/>
              </a:rPr>
              <a:t/>
            </a:r>
            <a:br>
              <a:rPr lang="es-ES" b="1" dirty="0" smtClean="0">
                <a:latin typeface="Bahnschrift" pitchFamily="34" charset="0"/>
                <a:ea typeface="Calibri"/>
                <a:cs typeface="Times New Roman"/>
              </a:rPr>
            </a:br>
            <a:r>
              <a:rPr lang="es-ES" b="1" dirty="0" smtClean="0">
                <a:latin typeface="Bahnschrift" pitchFamily="34" charset="0"/>
                <a:ea typeface="Calibri"/>
                <a:cs typeface="Times New Roman"/>
              </a:rPr>
              <a:t>Dinámica temporal del </a:t>
            </a:r>
            <a:r>
              <a:rPr lang="es-ES" b="1" dirty="0">
                <a:latin typeface="Bahnschrift" pitchFamily="34" charset="0"/>
                <a:ea typeface="Calibri"/>
                <a:cs typeface="Times New Roman"/>
              </a:rPr>
              <a:t>aprendizaje </a:t>
            </a:r>
            <a:r>
              <a:rPr lang="es-ES" sz="2800" i="1" dirty="0">
                <a:latin typeface="Bahnschrift" pitchFamily="34" charset="0"/>
                <a:ea typeface="Calibri"/>
                <a:cs typeface="Times New Roman"/>
              </a:rPr>
              <a:t/>
            </a:r>
            <a:br>
              <a:rPr lang="es-ES" sz="2800" i="1" dirty="0">
                <a:latin typeface="Bahnschrift" pitchFamily="34" charset="0"/>
                <a:ea typeface="Calibri"/>
                <a:cs typeface="Times New Roman"/>
              </a:rPr>
            </a:br>
            <a:endParaRPr lang="es-ES" dirty="0">
              <a:latin typeface="Bahnschrift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8270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661183"/>
            <a:ext cx="8229600" cy="900331"/>
          </a:xfrm>
        </p:spPr>
        <p:txBody>
          <a:bodyPr>
            <a:normAutofit fontScale="90000"/>
          </a:bodyPr>
          <a:lstStyle/>
          <a:p>
            <a:pPr lvl="0"/>
            <a:r>
              <a:rPr lang="es-ES" sz="3600" b="1" dirty="0" smtClean="0">
                <a:latin typeface="Bahnschrift" pitchFamily="34" charset="0"/>
              </a:rPr>
              <a:t/>
            </a:r>
            <a:br>
              <a:rPr lang="es-ES" sz="3600" b="1" dirty="0" smtClean="0">
                <a:latin typeface="Bahnschrift" pitchFamily="34" charset="0"/>
              </a:rPr>
            </a:br>
            <a:r>
              <a:rPr lang="es-ES" sz="3600" b="1" dirty="0" smtClean="0">
                <a:latin typeface="Bahnschrift" pitchFamily="34" charset="0"/>
              </a:rPr>
              <a:t>REPENSAR LA EDUCACION EN UN PLANETA CAMBIANTE </a:t>
            </a:r>
            <a:r>
              <a:rPr lang="es-ES" sz="2800" b="1" dirty="0">
                <a:latin typeface="Bahnschrift" pitchFamily="34" charset="0"/>
              </a:rPr>
              <a:t/>
            </a:r>
            <a:br>
              <a:rPr lang="es-ES" sz="2800" b="1" dirty="0">
                <a:latin typeface="Bahnschrift" pitchFamily="34" charset="0"/>
              </a:rPr>
            </a:br>
            <a:endParaRPr lang="es-ES" sz="2800" b="1" dirty="0" smtClean="0">
              <a:latin typeface="Bahnschrif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45" y="3066757"/>
            <a:ext cx="8532055" cy="3059406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es-ES" b="1" dirty="0" smtClean="0">
                <a:latin typeface="Arial" pitchFamily="34" charset="0"/>
                <a:ea typeface="Times New Roman"/>
                <a:cs typeface="Arial" pitchFamily="34" charset="0"/>
              </a:rPr>
              <a:t>EL ANTROPOCENO</a:t>
            </a:r>
            <a:r>
              <a:rPr lang="es-ES" dirty="0" smtClean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r>
              <a:rPr lang="es-ES" dirty="0">
                <a:solidFill>
                  <a:srgbClr val="302A1F"/>
                </a:solidFill>
                <a:latin typeface="Arial" pitchFamily="34" charset="0"/>
                <a:ea typeface="Times New Roman"/>
                <a:cs typeface="Arial" pitchFamily="34" charset="0"/>
              </a:rPr>
              <a:t> Estamos ante una nueva era geológica caracterizada por la huella inequívoca del ser humano sobre el Planeta, al que estamos sometiendo a una serie de cambios ambientales a gran </a:t>
            </a:r>
            <a:r>
              <a:rPr lang="es-ES" dirty="0" smtClean="0">
                <a:solidFill>
                  <a:srgbClr val="302A1F"/>
                </a:solidFill>
                <a:latin typeface="Arial" pitchFamily="34" charset="0"/>
                <a:ea typeface="Times New Roman"/>
                <a:cs typeface="Arial" pitchFamily="34" charset="0"/>
              </a:rPr>
              <a:t>escala</a:t>
            </a:r>
            <a:r>
              <a:rPr lang="es-ES" sz="2800" dirty="0" smtClean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s-ES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457200" lvl="1" indent="0" algn="just">
              <a:buNone/>
            </a:pPr>
            <a:endParaRPr lang="es-ES" dirty="0"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90843" y="1779563"/>
            <a:ext cx="7934179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719455" lvl="0" indent="-342900">
              <a:lnSpc>
                <a:spcPts val="7780"/>
              </a:lnSpc>
              <a:spcBef>
                <a:spcPct val="20000"/>
              </a:spcBef>
              <a:buFont typeface="Arial"/>
              <a:buChar char="•"/>
            </a:pPr>
            <a:r>
              <a:rPr lang="es-ES" sz="3200" b="1" i="1" spc="25" dirty="0" smtClean="0">
                <a:solidFill>
                  <a:schemeClr val="tx1"/>
                </a:solidFill>
                <a:latin typeface="+mj-lt"/>
                <a:ea typeface="Calibri"/>
              </a:rPr>
              <a:t>La</a:t>
            </a:r>
            <a:r>
              <a:rPr lang="es-ES" sz="3200" b="1" i="1" spc="-260" dirty="0" smtClean="0">
                <a:solidFill>
                  <a:schemeClr val="tx1"/>
                </a:solidFill>
                <a:latin typeface="+mj-lt"/>
                <a:ea typeface="Calibri"/>
              </a:rPr>
              <a:t> </a:t>
            </a:r>
            <a:r>
              <a:rPr lang="es-ES" sz="3200" b="1" i="1" spc="-20" dirty="0" smtClean="0">
                <a:solidFill>
                  <a:schemeClr val="tx1"/>
                </a:solidFill>
                <a:latin typeface="+mj-lt"/>
                <a:ea typeface="Calibri"/>
              </a:rPr>
              <a:t>humanidad</a:t>
            </a:r>
            <a:r>
              <a:rPr lang="es-ES" sz="3200" b="1" i="1" spc="-255" dirty="0" smtClean="0">
                <a:solidFill>
                  <a:schemeClr val="tx1"/>
                </a:solidFill>
                <a:latin typeface="+mj-lt"/>
                <a:ea typeface="Calibri"/>
              </a:rPr>
              <a:t> </a:t>
            </a:r>
            <a:r>
              <a:rPr lang="es-ES" sz="3200" b="1" i="1" dirty="0" smtClean="0">
                <a:solidFill>
                  <a:schemeClr val="tx1"/>
                </a:solidFill>
                <a:latin typeface="+mj-lt"/>
                <a:ea typeface="Calibri"/>
              </a:rPr>
              <a:t>es</a:t>
            </a:r>
            <a:r>
              <a:rPr lang="es-ES" sz="3200" b="1" i="1" spc="-260" dirty="0" smtClean="0">
                <a:solidFill>
                  <a:schemeClr val="tx1"/>
                </a:solidFill>
                <a:latin typeface="+mj-lt"/>
                <a:ea typeface="Calibri"/>
              </a:rPr>
              <a:t> </a:t>
            </a:r>
            <a:r>
              <a:rPr lang="es-ES" sz="3200" b="1" i="1" spc="-15" dirty="0" smtClean="0">
                <a:solidFill>
                  <a:schemeClr val="tx1"/>
                </a:solidFill>
                <a:latin typeface="+mj-lt"/>
                <a:ea typeface="Calibri"/>
              </a:rPr>
              <a:t>una</a:t>
            </a:r>
            <a:r>
              <a:rPr lang="es-ES" sz="3200" b="1" i="1" spc="-255" dirty="0" smtClean="0">
                <a:solidFill>
                  <a:schemeClr val="tx1"/>
                </a:solidFill>
                <a:latin typeface="+mj-lt"/>
                <a:ea typeface="Calibri"/>
              </a:rPr>
              <a:t> </a:t>
            </a:r>
            <a:r>
              <a:rPr lang="es-ES" sz="3200" b="1" i="1" spc="-95" dirty="0" smtClean="0">
                <a:solidFill>
                  <a:schemeClr val="tx1"/>
                </a:solidFill>
                <a:latin typeface="+mj-lt"/>
                <a:ea typeface="Calibri"/>
              </a:rPr>
              <a:t>fuerza geológica</a:t>
            </a:r>
            <a:endParaRPr lang="es-ES" sz="3200" b="1" dirty="0">
              <a:solidFill>
                <a:schemeClr val="tx1"/>
              </a:solidFill>
              <a:latin typeface="+mj-lt"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084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es-ES" dirty="0" smtClean="0">
                <a:solidFill>
                  <a:srgbClr val="333333"/>
                </a:solidFill>
                <a:latin typeface="Arial"/>
                <a:ea typeface="Times New Roman"/>
              </a:rPr>
              <a:t>Es un sistema complejo que integra un conglomerado de aparatos tecnológicos y los sistemas humanos  en sus múltiples interacciones.</a:t>
            </a: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es-ES" dirty="0" smtClean="0">
                <a:solidFill>
                  <a:srgbClr val="333333"/>
                </a:solidFill>
                <a:latin typeface="Arial"/>
                <a:ea typeface="Times New Roman"/>
              </a:rPr>
              <a:t>Los humanos somos creadores y creados por ella.</a:t>
            </a: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endParaRPr lang="es-ES" dirty="0" smtClean="0">
              <a:solidFill>
                <a:srgbClr val="333333"/>
              </a:solidFill>
              <a:latin typeface="Arial"/>
              <a:ea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750"/>
              </a:spcAft>
              <a:buNone/>
            </a:pPr>
            <a:endParaRPr lang="es-ES" b="1" dirty="0" smtClean="0">
              <a:solidFill>
                <a:srgbClr val="333333"/>
              </a:solidFill>
              <a:latin typeface="Arial"/>
              <a:ea typeface="Times New Roman"/>
              <a:cs typeface="Times New Roman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58128"/>
            <a:ext cx="6829865" cy="742071"/>
          </a:xfrm>
        </p:spPr>
        <p:txBody>
          <a:bodyPr>
            <a:normAutofit/>
          </a:bodyPr>
          <a:lstStyle/>
          <a:p>
            <a:r>
              <a:rPr lang="es-ES" sz="3600" b="1" dirty="0" smtClean="0">
                <a:latin typeface="Bahnschrift" pitchFamily="34" charset="0"/>
              </a:rPr>
              <a:t>LA TECNOSFERA</a:t>
            </a:r>
            <a:endParaRPr lang="es-ES" sz="3600" b="1" dirty="0"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35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44062"/>
            <a:ext cx="8229600" cy="1167618"/>
          </a:xfrm>
        </p:spPr>
        <p:txBody>
          <a:bodyPr>
            <a:normAutofit/>
          </a:bodyPr>
          <a:lstStyle/>
          <a:p>
            <a:r>
              <a:rPr lang="es-ES" sz="2800" b="1" dirty="0" smtClean="0">
                <a:latin typeface="Bahnschrift" pitchFamily="34" charset="0"/>
              </a:rPr>
              <a:t>REPLANTEAR  </a:t>
            </a:r>
            <a:r>
              <a:rPr lang="es-ES" sz="2800" b="1" dirty="0">
                <a:latin typeface="Bahnschrift" pitchFamily="34" charset="0"/>
              </a:rPr>
              <a:t>LA EDUCACION HACIA UN BIEN </a:t>
            </a:r>
            <a:r>
              <a:rPr lang="es-ES" sz="2800" b="1" dirty="0" smtClean="0">
                <a:latin typeface="Bahnschrift" pitchFamily="34" charset="0"/>
              </a:rPr>
              <a:t>COMUN MUNDIAL</a:t>
            </a:r>
            <a:endParaRPr lang="es-ES" sz="2800" b="1" dirty="0">
              <a:latin typeface="Bahnschrif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82880" y="1885071"/>
            <a:ext cx="8764172" cy="478301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es-ES" sz="5900" dirty="0" smtClean="0">
              <a:latin typeface="UniversLTStd-Light"/>
            </a:endParaRPr>
          </a:p>
          <a:p>
            <a:pPr marL="0" indent="0" algn="just">
              <a:buNone/>
            </a:pPr>
            <a:r>
              <a:rPr lang="es-ES" sz="11200" dirty="0" smtClean="0">
                <a:latin typeface="+mj-lt"/>
                <a:ea typeface="Segoe UI Historic" pitchFamily="34" charset="0"/>
                <a:cs typeface="Arial" pitchFamily="34" charset="0"/>
              </a:rPr>
              <a:t>Los cambios del mundo actual se caracterizan por niveles nuevos de complejidad y contradicción. Estos cambios generan tensiones para las que la educación tiene que preparar a los individuos y las comunidades, capacitándolos para adaptarse y responder.( Unesco 2015)</a:t>
            </a:r>
          </a:p>
          <a:p>
            <a:r>
              <a:rPr lang="es-ES" sz="1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El desarrollo sostenible: una preocupación esencial</a:t>
            </a:r>
          </a:p>
          <a:p>
            <a:r>
              <a:rPr lang="es-ES" sz="1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Reafirmar una visión humanista</a:t>
            </a:r>
          </a:p>
          <a:p>
            <a:r>
              <a:rPr lang="es-ES" sz="1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 formulación de políticas de la educación</a:t>
            </a:r>
          </a:p>
          <a:p>
            <a:pPr marL="0" indent="0">
              <a:buNone/>
            </a:pPr>
            <a:r>
              <a:rPr lang="es-ES" sz="1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en </a:t>
            </a:r>
            <a:r>
              <a:rPr lang="es-ES" sz="1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un mundo </a:t>
            </a:r>
            <a:r>
              <a:rPr lang="es-ES" sz="1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complejo</a:t>
            </a:r>
          </a:p>
          <a:p>
            <a:r>
              <a:rPr lang="es-ES" sz="1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¿La </a:t>
            </a:r>
            <a:r>
              <a:rPr lang="es-ES" sz="1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educación como bien común? </a:t>
            </a:r>
          </a:p>
          <a:p>
            <a:endParaRPr lang="es-ES" sz="8600" b="1" dirty="0" smtClean="0">
              <a:solidFill>
                <a:srgbClr val="C00000"/>
              </a:solidFill>
              <a:latin typeface="+mj-lt"/>
            </a:endParaRPr>
          </a:p>
          <a:p>
            <a:endParaRPr lang="es-ES" sz="8600" b="1" dirty="0" smtClean="0">
              <a:solidFill>
                <a:srgbClr val="C00000"/>
              </a:solidFill>
              <a:latin typeface="+mj-lt"/>
            </a:endParaRPr>
          </a:p>
          <a:p>
            <a:endParaRPr lang="es-ES" sz="8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079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3385"/>
            <a:ext cx="8229600" cy="1491175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sz="3100" b="1" dirty="0" smtClean="0">
                <a:latin typeface="Bahnschrift" pitchFamily="34" charset="0"/>
              </a:rPr>
              <a:t>REINVENTAR LA EDUCACION PARA ABRIR CAMINOS A LA METAMORFOSIS DE LA HUMANIDAD</a:t>
            </a:r>
            <a:r>
              <a:rPr lang="es-ES" sz="3600" b="1" dirty="0">
                <a:latin typeface="Bahnschrift" pitchFamily="34" charset="0"/>
              </a:rPr>
              <a:t/>
            </a:r>
            <a:br>
              <a:rPr lang="es-ES" sz="3600" b="1" dirty="0">
                <a:latin typeface="Bahnschrift" pitchFamily="34" charset="0"/>
              </a:rPr>
            </a:br>
            <a:endParaRPr lang="es-ES" sz="3600" b="1" dirty="0">
              <a:latin typeface="Bahnschrif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49305"/>
            <a:ext cx="8229600" cy="3776859"/>
          </a:xfrm>
        </p:spPr>
        <p:txBody>
          <a:bodyPr/>
          <a:lstStyle/>
          <a:p>
            <a:pPr algn="just"/>
            <a:r>
              <a:rPr lang="es-ES" dirty="0" smtClean="0"/>
              <a:t> Cuando un sistema no puede resolver sus problemas vitales, se degrada o bien se revela, las </a:t>
            </a:r>
            <a:r>
              <a:rPr lang="es-ES" dirty="0"/>
              <a:t>capacidades creadoras  se </a:t>
            </a:r>
            <a:r>
              <a:rPr lang="es-ES" dirty="0" smtClean="0"/>
              <a:t>regeneran a través de la metamorfosis.</a:t>
            </a:r>
            <a:endParaRPr lang="es-ES" dirty="0"/>
          </a:p>
          <a:p>
            <a:pPr algn="just"/>
            <a:r>
              <a:rPr lang="es-ES" dirty="0" smtClean="0"/>
              <a:t> </a:t>
            </a:r>
            <a:r>
              <a:rPr lang="es-ES" sz="4000" dirty="0" smtClean="0"/>
              <a:t>Para ir hacia la metamorfosis, es preciso cambiar de vía</a:t>
            </a:r>
            <a:r>
              <a:rPr lang="es-E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163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844061"/>
            <a:ext cx="8229600" cy="1406769"/>
          </a:xfrm>
        </p:spPr>
        <p:txBody>
          <a:bodyPr>
            <a:normAutofit/>
          </a:bodyPr>
          <a:lstStyle/>
          <a:p>
            <a:r>
              <a:rPr lang="es-ES" dirty="0" smtClean="0">
                <a:latin typeface="Times New Roman"/>
                <a:ea typeface="Times New Roman"/>
              </a:rPr>
              <a:t>	</a:t>
            </a:r>
            <a:r>
              <a:rPr lang="es-ES" sz="4000" b="1" dirty="0" smtClean="0">
                <a:latin typeface="Bahnschrift" pitchFamily="34" charset="0"/>
                <a:ea typeface="Times New Roman"/>
              </a:rPr>
              <a:t>BIOETICA Y SISTEMAS DE LA VIDA EN UN PLANETA CAMBIANTE</a:t>
            </a:r>
            <a:endParaRPr lang="es-ES" sz="4000" b="1" dirty="0">
              <a:latin typeface="Bahnschrift" pitchFamily="34" charset="0"/>
            </a:endParaRPr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238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460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562708" y="1600200"/>
            <a:ext cx="7666892" cy="4525963"/>
          </a:xfrm>
        </p:spPr>
        <p:txBody>
          <a:bodyPr>
            <a:normAutofit/>
          </a:bodyPr>
          <a:lstStyle/>
          <a:p>
            <a:pPr lvl="0"/>
            <a:r>
              <a:rPr lang="es-ES" sz="3600" dirty="0">
                <a:solidFill>
                  <a:prstClr val="black"/>
                </a:solidFill>
                <a:latin typeface="Bahnschrift" pitchFamily="34" charset="0"/>
              </a:rPr>
              <a:t>La gran vía no tiene puertas miles de caminos desembocan en ella.</a:t>
            </a:r>
          </a:p>
          <a:p>
            <a:pPr lvl="0" algn="r"/>
            <a:r>
              <a:rPr lang="es-ES" sz="3600" i="1" dirty="0">
                <a:solidFill>
                  <a:prstClr val="black"/>
                </a:solidFill>
                <a:latin typeface="Bahnschrift" pitchFamily="34" charset="0"/>
              </a:rPr>
              <a:t>Proverbio Zen</a:t>
            </a:r>
          </a:p>
          <a:p>
            <a:endParaRPr lang="es-ES" sz="3600" dirty="0">
              <a:latin typeface="Bahnschrif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0" algn="just"/>
            <a:r>
              <a:rPr lang="es-ES" sz="2700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¿</a:t>
            </a:r>
            <a:r>
              <a:rPr lang="es-ES" sz="3100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Qué currículo necesitan las universidades para responder a los imperativos movilizadores </a:t>
            </a:r>
            <a:r>
              <a:rPr lang="es-ES" sz="3100" dirty="0" smtClean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de nuestro </a:t>
            </a:r>
            <a:r>
              <a:rPr lang="es-ES" sz="3100" dirty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tiempo </a:t>
            </a:r>
            <a:r>
              <a:rPr lang="es-ES" sz="310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educativo </a:t>
            </a:r>
            <a:r>
              <a:rPr lang="es-ES" sz="3100" smtClean="0">
                <a:solidFill>
                  <a:prstClr val="black"/>
                </a:solidFill>
                <a:latin typeface="Bahnschrift" pitchFamily="34" charset="0"/>
                <a:ea typeface="Times New Roman"/>
              </a:rPr>
              <a:t>?</a:t>
            </a:r>
            <a:endParaRPr lang="es-ES" sz="3100" dirty="0" smtClean="0">
              <a:solidFill>
                <a:prstClr val="black"/>
              </a:solidFill>
              <a:latin typeface="Bahnschrift" pitchFamily="34" charset="0"/>
              <a:ea typeface="Times New Roman"/>
            </a:endParaRPr>
          </a:p>
          <a:p>
            <a:pPr lvl="0" algn="just"/>
            <a:endParaRPr lang="es-ES" sz="3100" dirty="0">
              <a:solidFill>
                <a:prstClr val="black"/>
              </a:solidFill>
              <a:latin typeface="Bahnschrift" pitchFamily="34" charset="0"/>
              <a:ea typeface="Times New Roman"/>
            </a:endParaRPr>
          </a:p>
          <a:p>
            <a:pPr lvl="0" algn="just"/>
            <a:endParaRPr lang="es-ES" sz="3100" dirty="0">
              <a:solidFill>
                <a:prstClr val="black"/>
              </a:solidFill>
              <a:ea typeface="Times New Roman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663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78302" y="1413064"/>
            <a:ext cx="8046721" cy="431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s-CO" sz="2800" dirty="0">
                <a:solidFill>
                  <a:prstClr val="black"/>
                </a:solidFill>
                <a:latin typeface="Arial" pitchFamily="34" charset="0"/>
                <a:ea typeface="Calibri"/>
                <a:cs typeface="Arial" pitchFamily="34" charset="0"/>
              </a:rPr>
              <a:t>Pensar </a:t>
            </a: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el </a:t>
            </a:r>
            <a:r>
              <a:rPr lang="es-ES" sz="2800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currículo es indagar en uno de los procesos potenciadores de la sociedad  por la dinámica que representa en relación con la </a:t>
            </a: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cosmovisión </a:t>
            </a:r>
            <a:r>
              <a:rPr lang="es-ES" sz="2800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y mision de la educación </a:t>
            </a: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contemporánea</a:t>
            </a:r>
            <a:r>
              <a:rPr lang="es-ES" sz="2800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en un planeta cambiante.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s-ES" sz="2800" dirty="0" smtClean="0">
              <a:solidFill>
                <a:prstClr val="black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/>
              <a:buChar char="•"/>
            </a:pP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El problema fundamental del currículo es</a:t>
            </a:r>
          </a:p>
          <a:p>
            <a:pPr algn="ctr">
              <a:spcBef>
                <a:spcPct val="20000"/>
              </a:spcBef>
            </a:pPr>
            <a:r>
              <a:rPr lang="es-ES" sz="2800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  epistemológico-cognitivo-pedagógico-ético</a:t>
            </a:r>
            <a:endParaRPr lang="es-ES" sz="3200" dirty="0">
              <a:latin typeface="Times New Roman"/>
              <a:ea typeface="Times New Roman"/>
            </a:endParaRPr>
          </a:p>
          <a:p>
            <a:pPr algn="ctr">
              <a:spcBef>
                <a:spcPct val="20000"/>
              </a:spcBef>
            </a:pPr>
            <a:r>
              <a:rPr lang="es-ES" sz="2800" dirty="0" smtClean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Sociopolítico.</a:t>
            </a:r>
            <a:endParaRPr lang="es-ES" sz="3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339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44062"/>
            <a:ext cx="8229600" cy="573576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ESTRATEGIAS DE INDAGACION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ES" dirty="0" smtClean="0">
                <a:latin typeface="Arial" pitchFamily="34" charset="0"/>
                <a:ea typeface="Calibri"/>
                <a:cs typeface="Arial" pitchFamily="34" charset="0"/>
              </a:rPr>
              <a:t>Grupo de discusión</a:t>
            </a:r>
          </a:p>
          <a:p>
            <a:pPr>
              <a:buFont typeface="Wingdings" pitchFamily="2" charset="2"/>
              <a:buChar char="v"/>
            </a:pPr>
            <a:r>
              <a:rPr lang="es-ES" dirty="0" smtClean="0">
                <a:latin typeface="Arial" pitchFamily="34" charset="0"/>
                <a:ea typeface="Times New Roman"/>
                <a:cs typeface="Arial" pitchFamily="34" charset="0"/>
              </a:rPr>
              <a:t>Jornadas de epistemología</a:t>
            </a:r>
          </a:p>
          <a:p>
            <a:pPr>
              <a:buFont typeface="Wingdings" pitchFamily="2" charset="2"/>
              <a:buChar char="v"/>
            </a:pPr>
            <a:r>
              <a:rPr lang="es-ES" dirty="0" smtClean="0">
                <a:latin typeface="Arial" pitchFamily="34" charset="0"/>
                <a:ea typeface="Calibri"/>
                <a:cs typeface="Arial" pitchFamily="34" charset="0"/>
              </a:rPr>
              <a:t>Diálogos con la complejidad</a:t>
            </a:r>
          </a:p>
          <a:p>
            <a:pPr>
              <a:buFont typeface="Wingdings" pitchFamily="2" charset="2"/>
              <a:buChar char="v"/>
            </a:pPr>
            <a:r>
              <a:rPr lang="es-ES" dirty="0" smtClean="0">
                <a:latin typeface="Arial" pitchFamily="34" charset="0"/>
                <a:ea typeface="Calibri"/>
                <a:cs typeface="Arial" pitchFamily="34" charset="0"/>
              </a:rPr>
              <a:t>El pensatorio guardianes de la condición humana</a:t>
            </a:r>
          </a:p>
          <a:p>
            <a:pPr>
              <a:buFont typeface="Wingdings" pitchFamily="2" charset="2"/>
              <a:buChar char="v"/>
            </a:pPr>
            <a:r>
              <a:rPr lang="es-ES" dirty="0" smtClean="0">
                <a:latin typeface="Arial" pitchFamily="34" charset="0"/>
                <a:ea typeface="Calibri"/>
                <a:cs typeface="Arial" pitchFamily="34" charset="0"/>
              </a:rPr>
              <a:t>Grupo de indagación sobre formación ambiental</a:t>
            </a:r>
          </a:p>
        </p:txBody>
      </p:sp>
    </p:spTree>
    <p:extLst>
      <p:ext uri="{BB962C8B-B14F-4D97-AF65-F5344CB8AC3E}">
        <p14:creationId xmlns:p14="http://schemas.microsoft.com/office/powerpoint/2010/main" val="3631172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57200" y="773722"/>
            <a:ext cx="8229600" cy="826477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s-ES" sz="4000" b="1" dirty="0">
                <a:solidFill>
                  <a:prstClr val="black"/>
                </a:solidFill>
                <a:latin typeface="Bahnschrift" pitchFamily="34" charset="0"/>
              </a:rPr>
              <a:t>PARA QUE ES LA EDUCACIÓN</a:t>
            </a:r>
            <a:r>
              <a:rPr lang="es-ES" sz="4000" dirty="0">
                <a:solidFill>
                  <a:prstClr val="black"/>
                </a:solidFill>
              </a:rPr>
              <a:t>?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14732"/>
            <a:ext cx="8229600" cy="4600136"/>
          </a:xfrm>
        </p:spPr>
        <p:txBody>
          <a:bodyPr>
            <a:normAutofit/>
          </a:bodyPr>
          <a:lstStyle/>
          <a:p>
            <a:pPr lvl="0" algn="ctr"/>
            <a:r>
              <a:rPr lang="es-ES" dirty="0" smtClean="0">
                <a:solidFill>
                  <a:prstClr val="black"/>
                </a:solidFill>
              </a:rPr>
              <a:t>Repensar…..  </a:t>
            </a:r>
            <a:r>
              <a:rPr lang="es-ES" dirty="0">
                <a:solidFill>
                  <a:prstClr val="black"/>
                </a:solidFill>
              </a:rPr>
              <a:t>En un planeta </a:t>
            </a:r>
            <a:r>
              <a:rPr lang="es-ES" dirty="0" smtClean="0">
                <a:solidFill>
                  <a:prstClr val="black"/>
                </a:solidFill>
              </a:rPr>
              <a:t>cambiante</a:t>
            </a:r>
            <a:endParaRPr lang="es-ES" dirty="0">
              <a:solidFill>
                <a:prstClr val="black"/>
              </a:solidFill>
            </a:endParaRPr>
          </a:p>
          <a:p>
            <a:pPr lvl="0" algn="ctr"/>
            <a:r>
              <a:rPr lang="es-ES" dirty="0" smtClean="0">
                <a:solidFill>
                  <a:prstClr val="black"/>
                </a:solidFill>
              </a:rPr>
              <a:t>Replantear…… </a:t>
            </a:r>
            <a:r>
              <a:rPr lang="es-ES" dirty="0">
                <a:solidFill>
                  <a:prstClr val="black"/>
                </a:solidFill>
              </a:rPr>
              <a:t>Hacia el bien común </a:t>
            </a:r>
            <a:r>
              <a:rPr lang="es-ES" dirty="0" smtClean="0">
                <a:solidFill>
                  <a:prstClr val="black"/>
                </a:solidFill>
              </a:rPr>
              <a:t>mundial</a:t>
            </a:r>
            <a:endParaRPr lang="es-ES" dirty="0">
              <a:solidFill>
                <a:prstClr val="black"/>
              </a:solidFill>
            </a:endParaRPr>
          </a:p>
          <a:p>
            <a:pPr lvl="0" algn="ctr"/>
            <a:r>
              <a:rPr lang="es-ES" dirty="0" smtClean="0">
                <a:solidFill>
                  <a:prstClr val="black"/>
                </a:solidFill>
              </a:rPr>
              <a:t>Reinventar….. </a:t>
            </a:r>
            <a:r>
              <a:rPr lang="es-ES" dirty="0">
                <a:solidFill>
                  <a:prstClr val="black"/>
                </a:solidFill>
              </a:rPr>
              <a:t>Abrir caminos a la metamorfosis de la humanidad</a:t>
            </a:r>
          </a:p>
          <a:p>
            <a:pPr lvl="0" algn="ctr"/>
            <a:endParaRPr lang="es-ES" sz="2700" dirty="0">
              <a:solidFill>
                <a:prstClr val="black"/>
              </a:solidFill>
            </a:endParaRPr>
          </a:p>
          <a:p>
            <a:pPr lvl="0" algn="just"/>
            <a:endParaRPr lang="es-ES" sz="27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0" lvl="0" indent="0" algn="just">
              <a:buNone/>
            </a:pP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590843" y="4979962"/>
            <a:ext cx="8173329" cy="123795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/>
              <a:t>LOS SABERES NECESARIOS PARA LA EDUCACION DEL FUTURO.</a:t>
            </a:r>
          </a:p>
          <a:p>
            <a:pPr algn="ctr"/>
            <a:r>
              <a:rPr lang="es-ES" sz="2800" dirty="0" smtClean="0"/>
              <a:t>Edgar Morín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20206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83212" y="886264"/>
            <a:ext cx="6822831" cy="1111347"/>
          </a:xfrm>
          <a:solidFill>
            <a:schemeClr val="bg1">
              <a:lumMod val="8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prstClr val="black"/>
                </a:solidFill>
              </a:rPr>
              <a:t/>
            </a:r>
            <a:br>
              <a:rPr lang="es-ES" b="1" dirty="0" smtClean="0">
                <a:solidFill>
                  <a:prstClr val="black"/>
                </a:solidFill>
              </a:rPr>
            </a:br>
            <a:r>
              <a:rPr lang="es-ES" b="1" dirty="0" smtClean="0">
                <a:solidFill>
                  <a:prstClr val="black"/>
                </a:solidFill>
                <a:latin typeface="Bahnschrift" pitchFamily="34" charset="0"/>
              </a:rPr>
              <a:t>IMPERATIVOS</a:t>
            </a:r>
            <a:r>
              <a:rPr lang="es-ES" b="1" dirty="0" smtClean="0">
                <a:solidFill>
                  <a:prstClr val="black"/>
                </a:solidFill>
              </a:rPr>
              <a:t> DE NUESTRO  </a:t>
            </a:r>
            <a:r>
              <a:rPr lang="es-ES" b="1" dirty="0">
                <a:solidFill>
                  <a:prstClr val="black"/>
                </a:solidFill>
              </a:rPr>
              <a:t>TIEMPO</a:t>
            </a:r>
            <a:r>
              <a:rPr lang="es-ES" b="1" dirty="0"/>
              <a:t/>
            </a:r>
            <a:br>
              <a:rPr lang="es-ES" b="1" dirty="0"/>
            </a:b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94560"/>
            <a:ext cx="8229600" cy="3432517"/>
          </a:xfrm>
        </p:spPr>
        <p:txBody>
          <a:bodyPr>
            <a:normAutofit fontScale="92500"/>
          </a:bodyPr>
          <a:lstStyle/>
          <a:p>
            <a:pPr algn="just"/>
            <a:r>
              <a:rPr lang="es-ES" b="1" dirty="0" smtClean="0">
                <a:latin typeface="Arial" pitchFamily="34" charset="0"/>
                <a:ea typeface="Times New Roman"/>
                <a:cs typeface="Arial" pitchFamily="34" charset="0"/>
              </a:rPr>
              <a:t>En </a:t>
            </a:r>
            <a:r>
              <a:rPr lang="es-ES" b="1" dirty="0">
                <a:latin typeface="Arial" pitchFamily="34" charset="0"/>
                <a:ea typeface="Times New Roman"/>
                <a:cs typeface="Arial" pitchFamily="34" charset="0"/>
              </a:rPr>
              <a:t>cualquier contexto en el que interactuamos los humanos, todos tenemos  en mayor  o menor medida la sensación de vivir en una época de cambios, ambivalencias, ambigüedades, mutaciones, crisis, incertidumbres, emergencias,  metamorfosis. 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50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73721"/>
            <a:ext cx="8229600" cy="1055079"/>
          </a:xfrm>
        </p:spPr>
        <p:txBody>
          <a:bodyPr>
            <a:normAutofit fontScale="90000"/>
          </a:bodyPr>
          <a:lstStyle/>
          <a:p>
            <a:r>
              <a:rPr lang="es-CO" sz="3600" b="1" dirty="0" smtClean="0">
                <a:solidFill>
                  <a:prstClr val="black"/>
                </a:solidFill>
                <a:latin typeface="Bahnschrift" pitchFamily="34" charset="0"/>
                <a:ea typeface="Calibri"/>
              </a:rPr>
              <a:t>La </a:t>
            </a:r>
            <a:r>
              <a:rPr lang="es-CO" sz="3600" b="1" dirty="0">
                <a:solidFill>
                  <a:prstClr val="black"/>
                </a:solidFill>
                <a:latin typeface="Bahnschrift" pitchFamily="34" charset="0"/>
                <a:ea typeface="Calibri"/>
              </a:rPr>
              <a:t>interdependencia  </a:t>
            </a:r>
            <a:r>
              <a:rPr lang="es-CO" sz="3600" b="1" dirty="0" smtClean="0">
                <a:solidFill>
                  <a:prstClr val="black"/>
                </a:solidFill>
                <a:latin typeface="Bahnschrift" pitchFamily="34" charset="0"/>
                <a:ea typeface="Calibri"/>
              </a:rPr>
              <a:t>movilizadora </a:t>
            </a:r>
            <a:br>
              <a:rPr lang="es-CO" sz="3600" b="1" dirty="0" smtClean="0">
                <a:solidFill>
                  <a:prstClr val="black"/>
                </a:solidFill>
                <a:latin typeface="Bahnschrift" pitchFamily="34" charset="0"/>
                <a:ea typeface="Calibri"/>
              </a:rPr>
            </a:br>
            <a:r>
              <a:rPr lang="es-CO" sz="3600" b="1" dirty="0" smtClean="0">
                <a:solidFill>
                  <a:prstClr val="black"/>
                </a:solidFill>
                <a:latin typeface="Bahnschrift" pitchFamily="34" charset="0"/>
                <a:ea typeface="Calibri"/>
              </a:rPr>
              <a:t>de  los  tiempos</a:t>
            </a:r>
            <a:endParaRPr lang="es-ES" sz="3600" b="1" dirty="0">
              <a:latin typeface="Bahnschrift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474" y="1927274"/>
            <a:ext cx="8904849" cy="4586068"/>
          </a:xfrm>
        </p:spPr>
        <p:txBody>
          <a:bodyPr>
            <a:normAutofit lnSpcReduction="10000"/>
          </a:bodyPr>
          <a:lstStyle/>
          <a:p>
            <a:r>
              <a:rPr lang="es-CO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Tiempo </a:t>
            </a:r>
            <a:r>
              <a:rPr lang="es-CO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Geológico</a:t>
            </a:r>
            <a:r>
              <a:rPr lang="es-CO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s-CO" sz="2800" dirty="0" smtClean="0">
                <a:latin typeface="Arial" pitchFamily="34" charset="0"/>
                <a:cs typeface="Arial" pitchFamily="34" charset="0"/>
              </a:rPr>
              <a:t>Tiempo </a:t>
            </a:r>
            <a:r>
              <a:rPr lang="es-CO" sz="2800" dirty="0">
                <a:latin typeface="Arial" pitchFamily="34" charset="0"/>
                <a:cs typeface="Arial" pitchFamily="34" charset="0"/>
              </a:rPr>
              <a:t>de la T</a:t>
            </a:r>
            <a:r>
              <a:rPr lang="es-CO" sz="2800" dirty="0" smtClean="0">
                <a:latin typeface="Arial" pitchFamily="34" charset="0"/>
                <a:cs typeface="Arial" pitchFamily="34" charset="0"/>
              </a:rPr>
              <a:t>ierra</a:t>
            </a:r>
            <a:r>
              <a:rPr lang="es-CO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s-CO" sz="2800" dirty="0" smtClean="0">
                <a:latin typeface="Arial" pitchFamily="34" charset="0"/>
                <a:cs typeface="Arial" pitchFamily="34" charset="0"/>
              </a:rPr>
              <a:t>Imperativo Cosmo-Ecológico. Creación Natural.</a:t>
            </a:r>
            <a:r>
              <a:rPr lang="es-CO" sz="2800" dirty="0">
                <a:latin typeface="Arial" pitchFamily="34" charset="0"/>
                <a:cs typeface="Arial" pitchFamily="34" charset="0"/>
              </a:rPr>
              <a:t> Evolución. </a:t>
            </a:r>
          </a:p>
          <a:p>
            <a:endParaRPr lang="es-CO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CO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Tiempo Histórico</a:t>
            </a:r>
            <a:r>
              <a:rPr lang="es-CO" sz="2800" dirty="0">
                <a:latin typeface="Arial" pitchFamily="34" charset="0"/>
                <a:cs typeface="Arial" pitchFamily="34" charset="0"/>
              </a:rPr>
              <a:t>. Tiempo humano. </a:t>
            </a:r>
            <a:r>
              <a:rPr lang="es-CO" sz="2800" dirty="0" smtClean="0">
                <a:latin typeface="Arial" pitchFamily="34" charset="0"/>
                <a:cs typeface="Arial" pitchFamily="34" charset="0"/>
              </a:rPr>
              <a:t>Imperativo Antro-político. Creación Cultural. Interculturalidad Revolucionante.</a:t>
            </a:r>
          </a:p>
          <a:p>
            <a:pPr lvl="0"/>
            <a:endParaRPr lang="es-CO" sz="28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CO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Tiempo de los individuos-Personas en sus temporalidades</a:t>
            </a:r>
            <a:r>
              <a:rPr lang="es-CO" sz="2800" dirty="0" smtClean="0">
                <a:latin typeface="Arial" pitchFamily="34" charset="0"/>
                <a:cs typeface="Arial" pitchFamily="34" charset="0"/>
              </a:rPr>
              <a:t>. Imperativo Bio-psicològico .</a:t>
            </a:r>
            <a:r>
              <a:rPr lang="es-CO" sz="2800" dirty="0">
                <a:latin typeface="Arial" pitchFamily="34" charset="0"/>
                <a:cs typeface="Arial" pitchFamily="34" charset="0"/>
              </a:rPr>
              <a:t>C</a:t>
            </a:r>
            <a:r>
              <a:rPr lang="es-CO" sz="2800" dirty="0" smtClean="0">
                <a:latin typeface="Arial" pitchFamily="34" charset="0"/>
                <a:cs typeface="Arial" pitchFamily="34" charset="0"/>
              </a:rPr>
              <a:t>reación </a:t>
            </a:r>
            <a:r>
              <a:rPr lang="es-CO" sz="2800" dirty="0">
                <a:latin typeface="Arial" pitchFamily="34" charset="0"/>
                <a:cs typeface="Arial" pitchFamily="34" charset="0"/>
              </a:rPr>
              <a:t>del </a:t>
            </a:r>
            <a:r>
              <a:rPr lang="es-CO" sz="2800" dirty="0" smtClean="0">
                <a:latin typeface="Arial" pitchFamily="34" charset="0"/>
                <a:cs typeface="Arial" pitchFamily="34" charset="0"/>
              </a:rPr>
              <a:t>sí mismo.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lvl="0"/>
            <a:endParaRPr lang="es-ES" b="1" dirty="0"/>
          </a:p>
          <a:p>
            <a:pPr lvl="0"/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90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731520" y="801858"/>
            <a:ext cx="7498080" cy="53243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s-ES" sz="2800" b="1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ES" sz="2800" b="1" dirty="0" smtClean="0">
                <a:latin typeface="Arial" pitchFamily="34" charset="0"/>
                <a:ea typeface="Times New Roman"/>
                <a:cs typeface="Arial" pitchFamily="34" charset="0"/>
              </a:rPr>
              <a:t>El </a:t>
            </a:r>
            <a:r>
              <a:rPr lang="es-ES" sz="2800" b="1" dirty="0">
                <a:latin typeface="Arial" pitchFamily="34" charset="0"/>
                <a:ea typeface="Times New Roman"/>
                <a:cs typeface="Arial" pitchFamily="34" charset="0"/>
              </a:rPr>
              <a:t>tiempo educativo </a:t>
            </a:r>
            <a:r>
              <a:rPr lang="es-ES" sz="2800" dirty="0">
                <a:latin typeface="Arial" pitchFamily="34" charset="0"/>
                <a:ea typeface="Times New Roman"/>
                <a:cs typeface="Arial" pitchFamily="34" charset="0"/>
              </a:rPr>
              <a:t>es la temporalidad individual y social del sujeto que aprende como un acto y sentido: consigo </a:t>
            </a:r>
            <a:r>
              <a:rPr lang="es-ES" sz="2800" dirty="0" smtClean="0">
                <a:latin typeface="Arial" pitchFamily="34" charset="0"/>
                <a:ea typeface="Times New Roman"/>
                <a:cs typeface="Arial" pitchFamily="34" charset="0"/>
              </a:rPr>
              <a:t>mismo y con otros en </a:t>
            </a:r>
            <a:r>
              <a:rPr lang="es-ES" sz="2800" dirty="0">
                <a:latin typeface="Arial" pitchFamily="34" charset="0"/>
                <a:ea typeface="Times New Roman"/>
                <a:cs typeface="Arial" pitchFamily="34" charset="0"/>
              </a:rPr>
              <a:t>dinámicas </a:t>
            </a:r>
            <a:r>
              <a:rPr lang="es-ES" sz="2800" dirty="0" smtClean="0">
                <a:latin typeface="Arial" pitchFamily="34" charset="0"/>
                <a:ea typeface="Times New Roman"/>
                <a:cs typeface="Arial" pitchFamily="34" charset="0"/>
              </a:rPr>
              <a:t>autónomas-eco sociales – interculturales.</a:t>
            </a:r>
          </a:p>
          <a:p>
            <a:pPr marL="0" indent="0" algn="just">
              <a:buNone/>
            </a:pPr>
            <a:r>
              <a:rPr lang="es-ES" sz="2800" dirty="0">
                <a:latin typeface="Arial" pitchFamily="34" charset="0"/>
                <a:ea typeface="Times New Roman"/>
                <a:cs typeface="Arial" pitchFamily="34" charset="0"/>
              </a:rPr>
              <a:t>Las relaciones temporales son complejidades </a:t>
            </a:r>
            <a:endParaRPr lang="es-ES" sz="28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algn="ctr">
              <a:buNone/>
            </a:pPr>
            <a:r>
              <a:rPr lang="es-ES" sz="2800" b="1" i="1" dirty="0" smtClean="0">
                <a:latin typeface="Arial" pitchFamily="34" charset="0"/>
                <a:ea typeface="Times New Roman"/>
                <a:cs typeface="Arial" pitchFamily="34" charset="0"/>
              </a:rPr>
              <a:t>epistemológicas</a:t>
            </a:r>
          </a:p>
          <a:p>
            <a:pPr marL="0" indent="0" algn="ctr">
              <a:buNone/>
            </a:pPr>
            <a:r>
              <a:rPr lang="es-ES" sz="2800" b="1" i="1" dirty="0" smtClean="0">
                <a:latin typeface="Arial" pitchFamily="34" charset="0"/>
                <a:ea typeface="Times New Roman"/>
                <a:cs typeface="Arial" pitchFamily="34" charset="0"/>
              </a:rPr>
              <a:t>antropológicas</a:t>
            </a:r>
          </a:p>
          <a:p>
            <a:pPr marL="0" indent="0" algn="ctr">
              <a:buNone/>
            </a:pPr>
            <a:r>
              <a:rPr lang="es-ES" sz="2800" b="1" i="1" dirty="0" smtClean="0">
                <a:latin typeface="Arial" pitchFamily="34" charset="0"/>
                <a:ea typeface="Times New Roman"/>
                <a:cs typeface="Arial" pitchFamily="34" charset="0"/>
              </a:rPr>
              <a:t>pedagógicas</a:t>
            </a:r>
          </a:p>
          <a:p>
            <a:pPr marL="0" indent="0" algn="ctr">
              <a:buNone/>
            </a:pPr>
            <a:r>
              <a:rPr lang="es-ES" sz="2800" b="1" i="1" dirty="0" smtClean="0">
                <a:latin typeface="Arial" pitchFamily="34" charset="0"/>
                <a:ea typeface="Times New Roman"/>
                <a:cs typeface="Arial" pitchFamily="34" charset="0"/>
              </a:rPr>
              <a:t>políticas.</a:t>
            </a:r>
            <a:endParaRPr lang="es-ES" sz="28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075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4294967295"/>
          </p:nvPr>
        </p:nvSpPr>
        <p:spPr>
          <a:xfrm>
            <a:off x="1069144" y="1041010"/>
            <a:ext cx="7160455" cy="5085154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latin typeface="Times New Roman"/>
                <a:ea typeface="Times New Roman"/>
                <a:cs typeface="Times New Roman"/>
              </a:rPr>
              <a:t>El papel del tiempo educativo, esta relacionado con la vida de cada sujeto, sus aceleraciones, disminuciones, anticipaciones de temas o problemáticas que lo convocan sucesivamente hacia un futuro </a:t>
            </a:r>
            <a:r>
              <a:rPr lang="es-ES" dirty="0" smtClean="0">
                <a:latin typeface="Times New Roman"/>
                <a:ea typeface="Times New Roman"/>
                <a:cs typeface="Times New Roman"/>
              </a:rPr>
              <a:t>dinámico, abierto, incierto.</a:t>
            </a:r>
            <a:endParaRPr lang="es-ES" sz="28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9195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551</Words>
  <Application>Microsoft Office PowerPoint</Application>
  <PresentationFormat>Presentación en pantalla (4:3)</PresentationFormat>
  <Paragraphs>78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Arial</vt:lpstr>
      <vt:lpstr>Bahnschrift</vt:lpstr>
      <vt:lpstr>Calibri</vt:lpstr>
      <vt:lpstr>Segoe UI Historic</vt:lpstr>
      <vt:lpstr>Times New Roman</vt:lpstr>
      <vt:lpstr>UniversLTStd-Light</vt:lpstr>
      <vt:lpstr>Wingdings</vt:lpstr>
      <vt:lpstr>Tema de Office</vt:lpstr>
      <vt:lpstr> LA COMPLEJIDAD CURRICULAR UNIVERSITARIA  Y LOS IMPERATIVOS MOVILIZADORES DEL TIEMPO </vt:lpstr>
      <vt:lpstr>Presentación de PowerPoint</vt:lpstr>
      <vt:lpstr>Presentación de PowerPoint</vt:lpstr>
      <vt:lpstr>ESTRATEGIAS DE INDAGACION</vt:lpstr>
      <vt:lpstr>PARA QUE ES LA EDUCACIÓN? </vt:lpstr>
      <vt:lpstr> IMPERATIVOS DE NUESTRO  TIEMPO </vt:lpstr>
      <vt:lpstr>La interdependencia  movilizadora  de  los  tiempos</vt:lpstr>
      <vt:lpstr>Presentación de PowerPoint</vt:lpstr>
      <vt:lpstr>Presentación de PowerPoint</vt:lpstr>
      <vt:lpstr> Dinámica temporal del aprendizaje  </vt:lpstr>
      <vt:lpstr> REPENSAR LA EDUCACION EN UN PLANETA CAMBIANTE  </vt:lpstr>
      <vt:lpstr>LA TECNOSFERA</vt:lpstr>
      <vt:lpstr>REPLANTEAR  LA EDUCACION HACIA UN BIEN COMUN MUNDIAL</vt:lpstr>
      <vt:lpstr> REINVENTAR LA EDUCACION PARA ABRIR CAMINOS A LA METAMORFOSIS DE LA HUMANIDAD </vt:lpstr>
      <vt:lpstr> BIOETICA Y SISTEMAS DE LA VIDA EN UN PLANETA CAMBIANTE</vt:lpstr>
      <vt:lpstr>Presentación de PowerPoint</vt:lpstr>
    </vt:vector>
  </TitlesOfParts>
  <Company>usb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S3-COMORG-JOAQUIN</dc:creator>
  <cp:lastModifiedBy>Jacob Gutierrez</cp:lastModifiedBy>
  <cp:revision>59</cp:revision>
  <dcterms:created xsi:type="dcterms:W3CDTF">2018-01-24T15:16:31Z</dcterms:created>
  <dcterms:modified xsi:type="dcterms:W3CDTF">2018-10-23T15:57:06Z</dcterms:modified>
</cp:coreProperties>
</file>