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6" r:id="rId6"/>
    <p:sldId id="262" r:id="rId7"/>
    <p:sldId id="261" r:id="rId8"/>
    <p:sldId id="263" r:id="rId9"/>
    <p:sldId id="264" r:id="rId10"/>
    <p:sldId id="265" r:id="rId11"/>
    <p:sldId id="267" r:id="rId12"/>
    <p:sldId id="270" r:id="rId13"/>
    <p:sldId id="271" r:id="rId14"/>
    <p:sldId id="272" r:id="rId15"/>
    <p:sldId id="273" r:id="rId16"/>
    <p:sldId id="274" r:id="rId17"/>
    <p:sldId id="275" r:id="rId18"/>
    <p:sldId id="268" r:id="rId19"/>
    <p:sldId id="269" r:id="rId20"/>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21" autoAdjust="0"/>
    <p:restoredTop sz="94660"/>
  </p:normalViewPr>
  <p:slideViewPr>
    <p:cSldViewPr snapToGrid="0">
      <p:cViewPr varScale="1">
        <p:scale>
          <a:sx n="92" d="100"/>
          <a:sy n="92" d="100"/>
        </p:scale>
        <p:origin x="486"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O"/>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editar el estilo de subtítulo del patrón</a:t>
            </a:r>
            <a:endParaRPr lang="es-CO"/>
          </a:p>
        </p:txBody>
      </p:sp>
      <p:sp>
        <p:nvSpPr>
          <p:cNvPr id="4" name="Marcador de fecha 3"/>
          <p:cNvSpPr>
            <a:spLocks noGrp="1"/>
          </p:cNvSpPr>
          <p:nvPr>
            <p:ph type="dt" sz="half" idx="10"/>
          </p:nvPr>
        </p:nvSpPr>
        <p:spPr/>
        <p:txBody>
          <a:bodyPr/>
          <a:lstStyle/>
          <a:p>
            <a:fld id="{EEE93097-CB6F-472C-8ADE-8DEFF6D6B602}" type="datetimeFigureOut">
              <a:rPr lang="es-CO" smtClean="0"/>
              <a:pPr/>
              <a:t>23/10/2018</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07DEB841-63AD-4C58-9595-A86D7B6D0071}" type="slidenum">
              <a:rPr lang="es-CO" smtClean="0"/>
              <a:pPr/>
              <a:t>‹Nº›</a:t>
            </a:fld>
            <a:endParaRPr lang="es-CO"/>
          </a:p>
        </p:txBody>
      </p:sp>
    </p:spTree>
    <p:extLst>
      <p:ext uri="{BB962C8B-B14F-4D97-AF65-F5344CB8AC3E}">
        <p14:creationId xmlns:p14="http://schemas.microsoft.com/office/powerpoint/2010/main" val="17284865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O"/>
          </a:p>
        </p:txBody>
      </p:sp>
      <p:sp>
        <p:nvSpPr>
          <p:cNvPr id="3" name="Marcador de texto vertical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p:cNvSpPr>
            <a:spLocks noGrp="1"/>
          </p:cNvSpPr>
          <p:nvPr>
            <p:ph type="dt" sz="half" idx="10"/>
          </p:nvPr>
        </p:nvSpPr>
        <p:spPr/>
        <p:txBody>
          <a:bodyPr/>
          <a:lstStyle/>
          <a:p>
            <a:fld id="{EEE93097-CB6F-472C-8ADE-8DEFF6D6B602}" type="datetimeFigureOut">
              <a:rPr lang="es-CO" smtClean="0"/>
              <a:pPr/>
              <a:t>23/10/2018</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07DEB841-63AD-4C58-9595-A86D7B6D0071}" type="slidenum">
              <a:rPr lang="es-CO" smtClean="0"/>
              <a:pPr/>
              <a:t>‹Nº›</a:t>
            </a:fld>
            <a:endParaRPr lang="es-CO"/>
          </a:p>
        </p:txBody>
      </p:sp>
    </p:spTree>
    <p:extLst>
      <p:ext uri="{BB962C8B-B14F-4D97-AF65-F5344CB8AC3E}">
        <p14:creationId xmlns:p14="http://schemas.microsoft.com/office/powerpoint/2010/main" val="24848471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O"/>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p:cNvSpPr>
            <a:spLocks noGrp="1"/>
          </p:cNvSpPr>
          <p:nvPr>
            <p:ph type="dt" sz="half" idx="10"/>
          </p:nvPr>
        </p:nvSpPr>
        <p:spPr/>
        <p:txBody>
          <a:bodyPr/>
          <a:lstStyle/>
          <a:p>
            <a:fld id="{EEE93097-CB6F-472C-8ADE-8DEFF6D6B602}" type="datetimeFigureOut">
              <a:rPr lang="es-CO" smtClean="0"/>
              <a:pPr/>
              <a:t>23/10/2018</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07DEB841-63AD-4C58-9595-A86D7B6D0071}" type="slidenum">
              <a:rPr lang="es-CO" smtClean="0"/>
              <a:pPr/>
              <a:t>‹Nº›</a:t>
            </a:fld>
            <a:endParaRPr lang="es-CO"/>
          </a:p>
        </p:txBody>
      </p:sp>
    </p:spTree>
    <p:extLst>
      <p:ext uri="{BB962C8B-B14F-4D97-AF65-F5344CB8AC3E}">
        <p14:creationId xmlns:p14="http://schemas.microsoft.com/office/powerpoint/2010/main" val="21977155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O"/>
          </a:p>
        </p:txBody>
      </p:sp>
      <p:sp>
        <p:nvSpPr>
          <p:cNvPr id="3" name="Marcador de contenido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p:cNvSpPr>
            <a:spLocks noGrp="1"/>
          </p:cNvSpPr>
          <p:nvPr>
            <p:ph type="dt" sz="half" idx="10"/>
          </p:nvPr>
        </p:nvSpPr>
        <p:spPr/>
        <p:txBody>
          <a:bodyPr/>
          <a:lstStyle/>
          <a:p>
            <a:fld id="{EEE93097-CB6F-472C-8ADE-8DEFF6D6B602}" type="datetimeFigureOut">
              <a:rPr lang="es-CO" smtClean="0"/>
              <a:pPr/>
              <a:t>23/10/2018</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07DEB841-63AD-4C58-9595-A86D7B6D0071}" type="slidenum">
              <a:rPr lang="es-CO" smtClean="0"/>
              <a:pPr/>
              <a:t>‹Nº›</a:t>
            </a:fld>
            <a:endParaRPr lang="es-CO"/>
          </a:p>
        </p:txBody>
      </p:sp>
    </p:spTree>
    <p:extLst>
      <p:ext uri="{BB962C8B-B14F-4D97-AF65-F5344CB8AC3E}">
        <p14:creationId xmlns:p14="http://schemas.microsoft.com/office/powerpoint/2010/main" val="4623334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O"/>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el estilo de texto del patrón</a:t>
            </a:r>
          </a:p>
        </p:txBody>
      </p:sp>
      <p:sp>
        <p:nvSpPr>
          <p:cNvPr id="4" name="Marcador de fecha 3"/>
          <p:cNvSpPr>
            <a:spLocks noGrp="1"/>
          </p:cNvSpPr>
          <p:nvPr>
            <p:ph type="dt" sz="half" idx="10"/>
          </p:nvPr>
        </p:nvSpPr>
        <p:spPr/>
        <p:txBody>
          <a:bodyPr/>
          <a:lstStyle/>
          <a:p>
            <a:fld id="{EEE93097-CB6F-472C-8ADE-8DEFF6D6B602}" type="datetimeFigureOut">
              <a:rPr lang="es-CO" smtClean="0"/>
              <a:pPr/>
              <a:t>23/10/2018</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07DEB841-63AD-4C58-9595-A86D7B6D0071}" type="slidenum">
              <a:rPr lang="es-CO" smtClean="0"/>
              <a:pPr/>
              <a:t>‹Nº›</a:t>
            </a:fld>
            <a:endParaRPr lang="es-CO"/>
          </a:p>
        </p:txBody>
      </p:sp>
    </p:spTree>
    <p:extLst>
      <p:ext uri="{BB962C8B-B14F-4D97-AF65-F5344CB8AC3E}">
        <p14:creationId xmlns:p14="http://schemas.microsoft.com/office/powerpoint/2010/main" val="20846377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O"/>
          </a:p>
        </p:txBody>
      </p:sp>
      <p:sp>
        <p:nvSpPr>
          <p:cNvPr id="3" name="Marcador de contenido 2"/>
          <p:cNvSpPr>
            <a:spLocks noGrp="1"/>
          </p:cNvSpPr>
          <p:nvPr>
            <p:ph sz="half" idx="1"/>
          </p:nvPr>
        </p:nvSpPr>
        <p:spPr>
          <a:xfrm>
            <a:off x="838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contenido 3"/>
          <p:cNvSpPr>
            <a:spLocks noGrp="1"/>
          </p:cNvSpPr>
          <p:nvPr>
            <p:ph sz="half" idx="2"/>
          </p:nvPr>
        </p:nvSpPr>
        <p:spPr>
          <a:xfrm>
            <a:off x="6172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fecha 4"/>
          <p:cNvSpPr>
            <a:spLocks noGrp="1"/>
          </p:cNvSpPr>
          <p:nvPr>
            <p:ph type="dt" sz="half" idx="10"/>
          </p:nvPr>
        </p:nvSpPr>
        <p:spPr/>
        <p:txBody>
          <a:bodyPr/>
          <a:lstStyle/>
          <a:p>
            <a:fld id="{EEE93097-CB6F-472C-8ADE-8DEFF6D6B602}" type="datetimeFigureOut">
              <a:rPr lang="es-CO" smtClean="0"/>
              <a:pPr/>
              <a:t>23/10/2018</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07DEB841-63AD-4C58-9595-A86D7B6D0071}" type="slidenum">
              <a:rPr lang="es-CO" smtClean="0"/>
              <a:pPr/>
              <a:t>‹Nº›</a:t>
            </a:fld>
            <a:endParaRPr lang="es-CO"/>
          </a:p>
        </p:txBody>
      </p:sp>
    </p:spTree>
    <p:extLst>
      <p:ext uri="{BB962C8B-B14F-4D97-AF65-F5344CB8AC3E}">
        <p14:creationId xmlns:p14="http://schemas.microsoft.com/office/powerpoint/2010/main" val="6369967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CO"/>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Marcador de fecha 6"/>
          <p:cNvSpPr>
            <a:spLocks noGrp="1"/>
          </p:cNvSpPr>
          <p:nvPr>
            <p:ph type="dt" sz="half" idx="10"/>
          </p:nvPr>
        </p:nvSpPr>
        <p:spPr/>
        <p:txBody>
          <a:bodyPr/>
          <a:lstStyle/>
          <a:p>
            <a:fld id="{EEE93097-CB6F-472C-8ADE-8DEFF6D6B602}" type="datetimeFigureOut">
              <a:rPr lang="es-CO" smtClean="0"/>
              <a:pPr/>
              <a:t>23/10/2018</a:t>
            </a:fld>
            <a:endParaRPr lang="es-CO"/>
          </a:p>
        </p:txBody>
      </p:sp>
      <p:sp>
        <p:nvSpPr>
          <p:cNvPr id="8" name="Marcador de pie de página 7"/>
          <p:cNvSpPr>
            <a:spLocks noGrp="1"/>
          </p:cNvSpPr>
          <p:nvPr>
            <p:ph type="ftr" sz="quarter" idx="11"/>
          </p:nvPr>
        </p:nvSpPr>
        <p:spPr/>
        <p:txBody>
          <a:bodyPr/>
          <a:lstStyle/>
          <a:p>
            <a:endParaRPr lang="es-CO"/>
          </a:p>
        </p:txBody>
      </p:sp>
      <p:sp>
        <p:nvSpPr>
          <p:cNvPr id="9" name="Marcador de número de diapositiva 8"/>
          <p:cNvSpPr>
            <a:spLocks noGrp="1"/>
          </p:cNvSpPr>
          <p:nvPr>
            <p:ph type="sldNum" sz="quarter" idx="12"/>
          </p:nvPr>
        </p:nvSpPr>
        <p:spPr/>
        <p:txBody>
          <a:bodyPr/>
          <a:lstStyle/>
          <a:p>
            <a:fld id="{07DEB841-63AD-4C58-9595-A86D7B6D0071}" type="slidenum">
              <a:rPr lang="es-CO" smtClean="0"/>
              <a:pPr/>
              <a:t>‹Nº›</a:t>
            </a:fld>
            <a:endParaRPr lang="es-CO"/>
          </a:p>
        </p:txBody>
      </p:sp>
    </p:spTree>
    <p:extLst>
      <p:ext uri="{BB962C8B-B14F-4D97-AF65-F5344CB8AC3E}">
        <p14:creationId xmlns:p14="http://schemas.microsoft.com/office/powerpoint/2010/main" val="880588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O"/>
          </a:p>
        </p:txBody>
      </p:sp>
      <p:sp>
        <p:nvSpPr>
          <p:cNvPr id="3" name="Marcador de fecha 2"/>
          <p:cNvSpPr>
            <a:spLocks noGrp="1"/>
          </p:cNvSpPr>
          <p:nvPr>
            <p:ph type="dt" sz="half" idx="10"/>
          </p:nvPr>
        </p:nvSpPr>
        <p:spPr/>
        <p:txBody>
          <a:bodyPr/>
          <a:lstStyle/>
          <a:p>
            <a:fld id="{EEE93097-CB6F-472C-8ADE-8DEFF6D6B602}" type="datetimeFigureOut">
              <a:rPr lang="es-CO" smtClean="0"/>
              <a:pPr/>
              <a:t>23/10/2018</a:t>
            </a:fld>
            <a:endParaRPr lang="es-CO"/>
          </a:p>
        </p:txBody>
      </p:sp>
      <p:sp>
        <p:nvSpPr>
          <p:cNvPr id="4" name="Marcador de pie de página 3"/>
          <p:cNvSpPr>
            <a:spLocks noGrp="1"/>
          </p:cNvSpPr>
          <p:nvPr>
            <p:ph type="ftr" sz="quarter" idx="11"/>
          </p:nvPr>
        </p:nvSpPr>
        <p:spPr/>
        <p:txBody>
          <a:bodyPr/>
          <a:lstStyle/>
          <a:p>
            <a:endParaRPr lang="es-CO"/>
          </a:p>
        </p:txBody>
      </p:sp>
      <p:sp>
        <p:nvSpPr>
          <p:cNvPr id="5" name="Marcador de número de diapositiva 4"/>
          <p:cNvSpPr>
            <a:spLocks noGrp="1"/>
          </p:cNvSpPr>
          <p:nvPr>
            <p:ph type="sldNum" sz="quarter" idx="12"/>
          </p:nvPr>
        </p:nvSpPr>
        <p:spPr/>
        <p:txBody>
          <a:bodyPr/>
          <a:lstStyle/>
          <a:p>
            <a:fld id="{07DEB841-63AD-4C58-9595-A86D7B6D0071}" type="slidenum">
              <a:rPr lang="es-CO" smtClean="0"/>
              <a:pPr/>
              <a:t>‹Nº›</a:t>
            </a:fld>
            <a:endParaRPr lang="es-CO"/>
          </a:p>
        </p:txBody>
      </p:sp>
    </p:spTree>
    <p:extLst>
      <p:ext uri="{BB962C8B-B14F-4D97-AF65-F5344CB8AC3E}">
        <p14:creationId xmlns:p14="http://schemas.microsoft.com/office/powerpoint/2010/main" val="14875446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EEE93097-CB6F-472C-8ADE-8DEFF6D6B602}" type="datetimeFigureOut">
              <a:rPr lang="es-CO" smtClean="0"/>
              <a:pPr/>
              <a:t>23/10/2018</a:t>
            </a:fld>
            <a:endParaRPr lang="es-CO"/>
          </a:p>
        </p:txBody>
      </p:sp>
      <p:sp>
        <p:nvSpPr>
          <p:cNvPr id="3" name="Marcador de pie de página 2"/>
          <p:cNvSpPr>
            <a:spLocks noGrp="1"/>
          </p:cNvSpPr>
          <p:nvPr>
            <p:ph type="ftr" sz="quarter" idx="11"/>
          </p:nvPr>
        </p:nvSpPr>
        <p:spPr/>
        <p:txBody>
          <a:bodyPr/>
          <a:lstStyle/>
          <a:p>
            <a:endParaRPr lang="es-CO"/>
          </a:p>
        </p:txBody>
      </p:sp>
      <p:sp>
        <p:nvSpPr>
          <p:cNvPr id="4" name="Marcador de número de diapositiva 3"/>
          <p:cNvSpPr>
            <a:spLocks noGrp="1"/>
          </p:cNvSpPr>
          <p:nvPr>
            <p:ph type="sldNum" sz="quarter" idx="12"/>
          </p:nvPr>
        </p:nvSpPr>
        <p:spPr/>
        <p:txBody>
          <a:bodyPr/>
          <a:lstStyle/>
          <a:p>
            <a:fld id="{07DEB841-63AD-4C58-9595-A86D7B6D0071}" type="slidenum">
              <a:rPr lang="es-CO" smtClean="0"/>
              <a:pPr/>
              <a:t>‹Nº›</a:t>
            </a:fld>
            <a:endParaRPr lang="es-CO"/>
          </a:p>
        </p:txBody>
      </p:sp>
    </p:spTree>
    <p:extLst>
      <p:ext uri="{BB962C8B-B14F-4D97-AF65-F5344CB8AC3E}">
        <p14:creationId xmlns:p14="http://schemas.microsoft.com/office/powerpoint/2010/main" val="15890747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EEE93097-CB6F-472C-8ADE-8DEFF6D6B602}" type="datetimeFigureOut">
              <a:rPr lang="es-CO" smtClean="0"/>
              <a:pPr/>
              <a:t>23/10/2018</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07DEB841-63AD-4C58-9595-A86D7B6D0071}" type="slidenum">
              <a:rPr lang="es-CO" smtClean="0"/>
              <a:pPr/>
              <a:t>‹Nº›</a:t>
            </a:fld>
            <a:endParaRPr lang="es-CO"/>
          </a:p>
        </p:txBody>
      </p:sp>
    </p:spTree>
    <p:extLst>
      <p:ext uri="{BB962C8B-B14F-4D97-AF65-F5344CB8AC3E}">
        <p14:creationId xmlns:p14="http://schemas.microsoft.com/office/powerpoint/2010/main" val="35779979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EEE93097-CB6F-472C-8ADE-8DEFF6D6B602}" type="datetimeFigureOut">
              <a:rPr lang="es-CO" smtClean="0"/>
              <a:pPr/>
              <a:t>23/10/2018</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07DEB841-63AD-4C58-9595-A86D7B6D0071}" type="slidenum">
              <a:rPr lang="es-CO" smtClean="0"/>
              <a:pPr/>
              <a:t>‹Nº›</a:t>
            </a:fld>
            <a:endParaRPr lang="es-CO"/>
          </a:p>
        </p:txBody>
      </p:sp>
    </p:spTree>
    <p:extLst>
      <p:ext uri="{BB962C8B-B14F-4D97-AF65-F5344CB8AC3E}">
        <p14:creationId xmlns:p14="http://schemas.microsoft.com/office/powerpoint/2010/main" val="28218148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O"/>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E93097-CB6F-472C-8ADE-8DEFF6D6B602}" type="datetimeFigureOut">
              <a:rPr lang="es-CO" smtClean="0"/>
              <a:pPr/>
              <a:t>23/10/2018</a:t>
            </a:fld>
            <a:endParaRPr lang="es-CO"/>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DEB841-63AD-4C58-9595-A86D7B6D0071}" type="slidenum">
              <a:rPr lang="es-CO" smtClean="0"/>
              <a:pPr/>
              <a:t>‹Nº›</a:t>
            </a:fld>
            <a:endParaRPr lang="es-CO"/>
          </a:p>
        </p:txBody>
      </p:sp>
    </p:spTree>
    <p:extLst>
      <p:ext uri="{BB962C8B-B14F-4D97-AF65-F5344CB8AC3E}">
        <p14:creationId xmlns:p14="http://schemas.microsoft.com/office/powerpoint/2010/main" val="14789710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www.uniminuto.edu/"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4491990" y="745067"/>
            <a:ext cx="7421880" cy="2802665"/>
          </a:xfrm>
        </p:spPr>
        <p:txBody>
          <a:bodyPr>
            <a:noAutofit/>
          </a:bodyPr>
          <a:lstStyle/>
          <a:p>
            <a:r>
              <a:rPr lang="es-ES_tradnl" b="1" dirty="0"/>
              <a:t> </a:t>
            </a:r>
            <a:r>
              <a:rPr lang="es-CO" dirty="0"/>
              <a:t/>
            </a:r>
            <a:br>
              <a:rPr lang="es-CO" dirty="0"/>
            </a:br>
            <a:r>
              <a:rPr lang="es-CO" dirty="0" smtClean="0"/>
              <a:t/>
            </a:r>
            <a:br>
              <a:rPr lang="es-CO" dirty="0" smtClean="0"/>
            </a:br>
            <a:r>
              <a:rPr lang="es-CO" dirty="0" smtClean="0"/>
              <a:t/>
            </a:r>
            <a:br>
              <a:rPr lang="es-CO" dirty="0" smtClean="0"/>
            </a:br>
            <a:r>
              <a:rPr lang="es-ES_tradnl" sz="3200" b="1" dirty="0" smtClean="0"/>
              <a:t>COMUNIDAD</a:t>
            </a:r>
            <a:r>
              <a:rPr lang="es-ES_tradnl" sz="3200" b="1" dirty="0"/>
              <a:t>,   EDUCACIÓN,  TRABAJO</a:t>
            </a:r>
            <a:r>
              <a:rPr lang="es-CO" sz="3200" dirty="0"/>
              <a:t/>
            </a:r>
            <a:br>
              <a:rPr lang="es-CO" sz="3200" dirty="0"/>
            </a:br>
            <a:r>
              <a:rPr lang="es-ES_tradnl" sz="3200" b="1" dirty="0"/>
              <a:t>UNIMINUTO: MODELO PRAXEOLÓGICO</a:t>
            </a:r>
            <a:r>
              <a:rPr lang="es-CO" sz="3200" dirty="0"/>
              <a:t/>
            </a:r>
            <a:br>
              <a:rPr lang="es-CO" sz="3200" dirty="0"/>
            </a:br>
            <a:r>
              <a:rPr lang="es-ES_tradnl" sz="3200" b="1" dirty="0"/>
              <a:t>EXPERIENCIA VITAL</a:t>
            </a:r>
            <a:r>
              <a:rPr lang="es-CO" dirty="0"/>
              <a:t/>
            </a:r>
            <a:br>
              <a:rPr lang="es-CO" dirty="0"/>
            </a:br>
            <a:r>
              <a:rPr lang="es-CO" sz="4000" b="1" dirty="0"/>
              <a:t/>
            </a:r>
            <a:br>
              <a:rPr lang="es-CO" sz="4000" b="1" dirty="0"/>
            </a:br>
            <a:endParaRPr lang="es-CO" sz="4000" b="1" dirty="0"/>
          </a:p>
        </p:txBody>
      </p:sp>
      <p:sp>
        <p:nvSpPr>
          <p:cNvPr id="3" name="Subtítulo 2"/>
          <p:cNvSpPr>
            <a:spLocks noGrp="1"/>
          </p:cNvSpPr>
          <p:nvPr>
            <p:ph type="subTitle" idx="1"/>
          </p:nvPr>
        </p:nvSpPr>
        <p:spPr>
          <a:xfrm>
            <a:off x="4160520" y="4161376"/>
            <a:ext cx="7753350" cy="1655762"/>
          </a:xfrm>
        </p:spPr>
        <p:txBody>
          <a:bodyPr/>
          <a:lstStyle/>
          <a:p>
            <a:r>
              <a:rPr lang="es-ES_tradnl" b="1" dirty="0"/>
              <a:t>EJE TEMÁTICO: Educación y Movilidad Social en las Regiones - </a:t>
            </a:r>
            <a:r>
              <a:rPr lang="es-ES_tradnl" dirty="0"/>
              <a:t> </a:t>
            </a:r>
            <a:r>
              <a:rPr lang="es-ES_tradnl" b="1" dirty="0"/>
              <a:t>Igualdad de oportunidades</a:t>
            </a:r>
            <a:endParaRPr lang="es-CO" dirty="0"/>
          </a:p>
          <a:p>
            <a:endParaRPr lang="es-CO" dirty="0"/>
          </a:p>
        </p:txBody>
      </p:sp>
    </p:spTree>
    <p:extLst>
      <p:ext uri="{BB962C8B-B14F-4D97-AF65-F5344CB8AC3E}">
        <p14:creationId xmlns:p14="http://schemas.microsoft.com/office/powerpoint/2010/main" val="3027726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Rectángulo redondeado"/>
          <p:cNvSpPr/>
          <p:nvPr/>
        </p:nvSpPr>
        <p:spPr>
          <a:xfrm>
            <a:off x="296562" y="1814201"/>
            <a:ext cx="3781168" cy="4670854"/>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7" name="6 CuadroTexto"/>
          <p:cNvSpPr txBox="1"/>
          <p:nvPr/>
        </p:nvSpPr>
        <p:spPr>
          <a:xfrm>
            <a:off x="494271" y="1814201"/>
            <a:ext cx="3188043" cy="3785652"/>
          </a:xfrm>
          <a:prstGeom prst="rect">
            <a:avLst/>
          </a:prstGeom>
          <a:noFill/>
        </p:spPr>
        <p:txBody>
          <a:bodyPr wrap="square" rtlCol="0">
            <a:spAutoFit/>
          </a:bodyPr>
          <a:lstStyle/>
          <a:p>
            <a:r>
              <a:rPr lang="es-MX" sz="2400" dirty="0"/>
              <a:t>UNIMINUTO es una institución que procura mediante sus Rectorías y Vicerrectorías,  y  el Instituto de Educación Virtual a Distancia, IEVD; replicar el legado del padre Rafael García - Herreros, fundador de la obra Minuto de Dios: </a:t>
            </a:r>
          </a:p>
        </p:txBody>
      </p:sp>
      <p:cxnSp>
        <p:nvCxnSpPr>
          <p:cNvPr id="9" name="8 Conector recto de flecha"/>
          <p:cNvCxnSpPr/>
          <p:nvPr/>
        </p:nvCxnSpPr>
        <p:spPr>
          <a:xfrm flipV="1">
            <a:off x="4077730" y="2235200"/>
            <a:ext cx="1631092" cy="2608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 name="9 Rectángulo redondeado"/>
          <p:cNvSpPr/>
          <p:nvPr/>
        </p:nvSpPr>
        <p:spPr>
          <a:xfrm>
            <a:off x="5708822" y="1814201"/>
            <a:ext cx="6388443" cy="1151421"/>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1" name="10 CuadroTexto"/>
          <p:cNvSpPr txBox="1"/>
          <p:nvPr/>
        </p:nvSpPr>
        <p:spPr>
          <a:xfrm>
            <a:off x="5931243" y="1814201"/>
            <a:ext cx="5943600" cy="1200329"/>
          </a:xfrm>
          <a:prstGeom prst="rect">
            <a:avLst/>
          </a:prstGeom>
          <a:noFill/>
        </p:spPr>
        <p:txBody>
          <a:bodyPr wrap="square" rtlCol="0">
            <a:spAutoFit/>
          </a:bodyPr>
          <a:lstStyle/>
          <a:p>
            <a:r>
              <a:rPr lang="es-MX" sz="2400" dirty="0" smtClean="0"/>
              <a:t>“Procurar </a:t>
            </a:r>
            <a:r>
              <a:rPr lang="es-MX" sz="2400" dirty="0"/>
              <a:t>el desarrollo integral de las personas a través de la vivienda, empleo, salud y </a:t>
            </a:r>
            <a:r>
              <a:rPr lang="es-MX" sz="2400" dirty="0" smtClean="0"/>
              <a:t>educación“.</a:t>
            </a:r>
            <a:endParaRPr lang="es-MX" sz="2400" dirty="0"/>
          </a:p>
        </p:txBody>
      </p:sp>
      <p:cxnSp>
        <p:nvCxnSpPr>
          <p:cNvPr id="13" name="12 Conector recto de flecha"/>
          <p:cNvCxnSpPr/>
          <p:nvPr/>
        </p:nvCxnSpPr>
        <p:spPr>
          <a:xfrm flipV="1">
            <a:off x="4077730" y="3860800"/>
            <a:ext cx="1482811" cy="19223"/>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 name="13 Proceso alternativo"/>
          <p:cNvSpPr/>
          <p:nvPr/>
        </p:nvSpPr>
        <p:spPr>
          <a:xfrm>
            <a:off x="5560541" y="3496962"/>
            <a:ext cx="6631459" cy="2372497"/>
          </a:xfrm>
          <a:prstGeom prst="flowChartAlternateProcess">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400" dirty="0">
                <a:solidFill>
                  <a:schemeClr val="tx1"/>
                </a:solidFill>
              </a:rPr>
              <a:t>Así, hoy el sistema universitario UNIMINUTO forma alrededor de 130.000 estudiantes a lo largo y ancho del país, ofreciendo profesionales competentes, éticos y líderes sociales, que contribuyen en sus comunidades al fortalecimiento del tejido social. </a:t>
            </a:r>
          </a:p>
        </p:txBody>
      </p:sp>
    </p:spTree>
    <p:extLst>
      <p:ext uri="{BB962C8B-B14F-4D97-AF65-F5344CB8AC3E}">
        <p14:creationId xmlns:p14="http://schemas.microsoft.com/office/powerpoint/2010/main" val="21964545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r>
              <a:rPr lang="es-MX" sz="2400" dirty="0"/>
              <a:t>Debido a su modelo praxeológico  se ha ganado el mérito de  brindar una educación de calidad a todos aquellos  estudiantes  que quieran mejorar su calidad de vida</a:t>
            </a:r>
            <a:r>
              <a:rPr lang="es-MX" sz="2400" dirty="0" smtClean="0"/>
              <a:t>.</a:t>
            </a:r>
          </a:p>
          <a:p>
            <a:r>
              <a:rPr lang="es-MX" sz="2400" dirty="0"/>
              <a:t>UNIMINUTO   llega con prácticas laborales y de emprendimiento  a los lugares más remotos del país, donde es la única institución ofreciendo  educación técnica y </a:t>
            </a:r>
            <a:r>
              <a:rPr lang="es-MX" sz="2400" dirty="0" smtClean="0"/>
              <a:t>superior</a:t>
            </a:r>
          </a:p>
          <a:p>
            <a:r>
              <a:rPr lang="es-MX" sz="2400" dirty="0"/>
              <a:t>I</a:t>
            </a:r>
            <a:r>
              <a:rPr lang="es-MX" sz="2400" dirty="0" smtClean="0"/>
              <a:t>ncentiva </a:t>
            </a:r>
            <a:r>
              <a:rPr lang="es-MX" sz="2400" dirty="0"/>
              <a:t>el desarrollo profesoral y de investigación para los docentes que hacen parte de UNIMINUTO. </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00207" y="4473147"/>
            <a:ext cx="3491793" cy="238485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val="72980983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875270" y="1761438"/>
            <a:ext cx="10515600" cy="1325563"/>
          </a:xfrm>
        </p:spPr>
        <p:txBody>
          <a:bodyPr>
            <a:normAutofit/>
          </a:bodyPr>
          <a:lstStyle/>
          <a:p>
            <a:r>
              <a:rPr lang="es-MX" sz="2800" b="1" dirty="0">
                <a:latin typeface="+mn-lt"/>
              </a:rPr>
              <a:t>Investigación en las comunidades, trabajo con las comunidades, prácticas sociales, responsabilidad social, academia y trabajo social conjunto.</a:t>
            </a:r>
          </a:p>
        </p:txBody>
      </p:sp>
      <p:sp>
        <p:nvSpPr>
          <p:cNvPr id="5" name="4 Marcador de contenido"/>
          <p:cNvSpPr>
            <a:spLocks noGrp="1"/>
          </p:cNvSpPr>
          <p:nvPr>
            <p:ph sz="half" idx="1"/>
          </p:nvPr>
        </p:nvSpPr>
        <p:spPr>
          <a:xfrm>
            <a:off x="158578" y="3407290"/>
            <a:ext cx="5181600" cy="4351338"/>
          </a:xfrm>
        </p:spPr>
        <p:txBody>
          <a:bodyPr>
            <a:normAutofit/>
          </a:bodyPr>
          <a:lstStyle/>
          <a:p>
            <a:r>
              <a:rPr lang="es-MX" sz="2400" dirty="0"/>
              <a:t>La Corporación Universitaria Minuto de Dios - UNIMINUTO ha sido reconocida por el impacto de investigación en el desarrollo de sus funciones, y su objetivo principal, que no es otro que generar oportunidades a más personas que no han tenido igualdad de posibilidades para incursionar en la educación superior</a:t>
            </a:r>
          </a:p>
        </p:txBody>
      </p:sp>
      <p:sp>
        <p:nvSpPr>
          <p:cNvPr id="6" name="5 Marcador de contenido"/>
          <p:cNvSpPr>
            <a:spLocks noGrp="1"/>
          </p:cNvSpPr>
          <p:nvPr>
            <p:ph sz="half" idx="2"/>
          </p:nvPr>
        </p:nvSpPr>
        <p:spPr>
          <a:xfrm>
            <a:off x="7010400" y="3298374"/>
            <a:ext cx="5181600" cy="4351338"/>
          </a:xfrm>
        </p:spPr>
        <p:txBody>
          <a:bodyPr/>
          <a:lstStyle/>
          <a:p>
            <a:r>
              <a:rPr lang="es-MX" sz="2400" dirty="0"/>
              <a:t>Es por ello que se ha tomado a la investigación como uno de los retos estratégicos de la UNIMINUTO a 2019, desde una perspectiva de desarrollo humano y social sostenible y de innovación social, que nos permitirá generar soluciones innovadoras a problemáticas sociales </a:t>
            </a:r>
            <a:r>
              <a:rPr lang="es-MX" sz="2400" dirty="0" smtClean="0"/>
              <a:t>concretas</a:t>
            </a:r>
            <a:endParaRPr lang="es-MX" dirty="0"/>
          </a:p>
        </p:txBody>
      </p:sp>
      <p:cxnSp>
        <p:nvCxnSpPr>
          <p:cNvPr id="10" name="9 Conector angular"/>
          <p:cNvCxnSpPr>
            <a:endCxn id="6" idx="1"/>
          </p:cNvCxnSpPr>
          <p:nvPr/>
        </p:nvCxnSpPr>
        <p:spPr>
          <a:xfrm>
            <a:off x="5486400" y="3966519"/>
            <a:ext cx="1524000" cy="1507524"/>
          </a:xfrm>
          <a:prstGeom prst="bentConnector3">
            <a:avLst>
              <a:gd name="adj1" fmla="val 50000"/>
            </a:avLst>
          </a:prstGeom>
          <a:ln>
            <a:solidFill>
              <a:schemeClr val="accent1">
                <a:lumMod val="50000"/>
              </a:schemeClr>
            </a:solidFill>
            <a:headEnd type="arrow"/>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592012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a:xfrm>
            <a:off x="232719" y="1000897"/>
            <a:ext cx="10515600" cy="1325563"/>
          </a:xfrm>
        </p:spPr>
        <p:txBody>
          <a:bodyPr>
            <a:normAutofit/>
          </a:bodyPr>
          <a:lstStyle/>
          <a:p>
            <a:r>
              <a:rPr lang="es-MX" sz="3200" b="1" dirty="0"/>
              <a:t>Investigando el desarrollo regional con las comunidades </a:t>
            </a:r>
            <a:r>
              <a:rPr lang="es-MX" sz="3200" b="1" dirty="0" smtClean="0"/>
              <a:t>campesinas.</a:t>
            </a:r>
            <a:endParaRPr lang="es-MX" sz="3200" b="1" dirty="0"/>
          </a:p>
        </p:txBody>
      </p:sp>
      <p:sp>
        <p:nvSpPr>
          <p:cNvPr id="6" name="5 Marcador de contenido"/>
          <p:cNvSpPr>
            <a:spLocks noGrp="1"/>
          </p:cNvSpPr>
          <p:nvPr>
            <p:ph idx="1"/>
          </p:nvPr>
        </p:nvSpPr>
        <p:spPr>
          <a:xfrm>
            <a:off x="702276" y="2245754"/>
            <a:ext cx="10515600" cy="4351338"/>
          </a:xfrm>
        </p:spPr>
        <p:txBody>
          <a:bodyPr>
            <a:normAutofit/>
          </a:bodyPr>
          <a:lstStyle/>
          <a:p>
            <a:r>
              <a:rPr lang="es-MX" sz="2400" dirty="0"/>
              <a:t>El proyecto aplicado que se desarrolla en las comunidades campesinas del Alto Magdalena y el Tequendama, ha sido una fuente importante de investigación para los estudiantes de los programas de Trabajo Social y Comunicación Social - Periodismo</a:t>
            </a:r>
            <a:r>
              <a:rPr lang="es-MX" sz="2400" dirty="0" smtClean="0"/>
              <a:t>.</a:t>
            </a:r>
          </a:p>
          <a:p>
            <a:r>
              <a:rPr lang="es-MX" sz="2400" dirty="0"/>
              <a:t>El Semillero ASOPRICOR: Observatorio de Innovación Rural y Comunidades Rurales convoca a estudiantes voluntarios, de práctica profesional y que desarrollan su proyecto de grado</a:t>
            </a:r>
            <a:r>
              <a:rPr lang="es-MX" sz="2400" dirty="0" smtClean="0"/>
              <a:t>.</a:t>
            </a:r>
          </a:p>
          <a:p>
            <a:r>
              <a:rPr lang="es-MX" sz="2400" dirty="0"/>
              <a:t>Previamente estudiantes de Comunicación Social hicieron parte del Semillero y desarrollaron el documental “ASOPRICOR, tras el sueño de la universidad campesina” que muestra la voz de las comunidades campesinas y el proceso que están adelantando para conseguir la creación de un programa Técnico Profesional en Desarrollo Social y </a:t>
            </a:r>
            <a:r>
              <a:rPr lang="es-MX" sz="2400" dirty="0" smtClean="0"/>
              <a:t>Comunitario</a:t>
            </a:r>
            <a:endParaRPr lang="es-MX" sz="2400" dirty="0"/>
          </a:p>
        </p:txBody>
      </p:sp>
    </p:spTree>
    <p:extLst>
      <p:ext uri="{BB962C8B-B14F-4D97-AF65-F5344CB8AC3E}">
        <p14:creationId xmlns:p14="http://schemas.microsoft.com/office/powerpoint/2010/main" val="233756818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901777" y="0"/>
            <a:ext cx="10515600" cy="1325563"/>
          </a:xfrm>
        </p:spPr>
        <p:txBody>
          <a:bodyPr>
            <a:normAutofit/>
          </a:bodyPr>
          <a:lstStyle/>
          <a:p>
            <a:r>
              <a:rPr lang="es-MX" sz="2400" b="1" dirty="0">
                <a:solidFill>
                  <a:schemeClr val="bg1"/>
                </a:solidFill>
                <a:latin typeface="+mn-lt"/>
              </a:rPr>
              <a:t>Estudiantes que han estudiado en la UNIMINUTO y que son actualmente destacados en sus campos laborales</a:t>
            </a:r>
            <a:r>
              <a:rPr lang="es-MX" sz="2400" b="1" dirty="0">
                <a:latin typeface="+mn-lt"/>
              </a:rPr>
              <a:t>.</a:t>
            </a:r>
          </a:p>
        </p:txBody>
      </p:sp>
      <p:sp>
        <p:nvSpPr>
          <p:cNvPr id="3" name="2 Marcador de contenido"/>
          <p:cNvSpPr>
            <a:spLocks noGrp="1"/>
          </p:cNvSpPr>
          <p:nvPr>
            <p:ph idx="1"/>
          </p:nvPr>
        </p:nvSpPr>
        <p:spPr>
          <a:xfrm>
            <a:off x="504568" y="1986262"/>
            <a:ext cx="10515600" cy="4351338"/>
          </a:xfrm>
        </p:spPr>
        <p:txBody>
          <a:bodyPr>
            <a:normAutofit lnSpcReduction="10000"/>
          </a:bodyPr>
          <a:lstStyle/>
          <a:p>
            <a:r>
              <a:rPr lang="es-MX" sz="2400" dirty="0"/>
              <a:t>A continuación se ofrecen algunos testimonios sobre lo que ha significado para algunos estudiantes el haber tenido la oportunidad de estudiar en UNIMINUTO</a:t>
            </a:r>
            <a:r>
              <a:rPr lang="es-MX" sz="2400" dirty="0" smtClean="0"/>
              <a:t>:</a:t>
            </a:r>
          </a:p>
          <a:p>
            <a:pPr marL="0" indent="0">
              <a:buNone/>
            </a:pPr>
            <a:endParaRPr lang="es-MX" sz="2400" dirty="0"/>
          </a:p>
          <a:p>
            <a:pPr>
              <a:buFont typeface="Wingdings" pitchFamily="2" charset="2"/>
              <a:buChar char="ü"/>
            </a:pPr>
            <a:r>
              <a:rPr lang="es-MX" sz="2400" dirty="0"/>
              <a:t>-La administradora de empresas, Catalina González, ha obtenido diferentes logros que la proyectan no solo como una gran profesional en Colombia sino en el exterior. Catalina, graduada de la Facultad de Ciencias Empresariales de UNIMINUTO, es Directora Administrativa de Zambrano Digital, una compañía que inició en Venezuela y ahora surge en Colombia</a:t>
            </a:r>
            <a:r>
              <a:rPr lang="es-MX" sz="2400" dirty="0" smtClean="0"/>
              <a:t>.</a:t>
            </a:r>
          </a:p>
          <a:p>
            <a:pPr>
              <a:buFont typeface="Wingdings" pitchFamily="2" charset="2"/>
              <a:buChar char="ü"/>
            </a:pPr>
            <a:r>
              <a:rPr lang="es-MX" sz="2400" dirty="0"/>
              <a:t>Afirma la graduada como consejo a todos sus colegas y próximos graduados: “tenemos una gran oportunidad de emprendimiento y desarrollo profesional en los proyectos de grado, ya que contamos con el acompañamiento de los docentes en nuestra alma mater y las herramientas necesarias para trazar sin miedo alguno nuestros sueños”.</a:t>
            </a:r>
          </a:p>
        </p:txBody>
      </p:sp>
    </p:spTree>
    <p:extLst>
      <p:ext uri="{BB962C8B-B14F-4D97-AF65-F5344CB8AC3E}">
        <p14:creationId xmlns:p14="http://schemas.microsoft.com/office/powerpoint/2010/main" val="26333157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lnSpcReduction="10000"/>
          </a:bodyPr>
          <a:lstStyle/>
          <a:p>
            <a:pPr>
              <a:buFont typeface="Wingdings" pitchFamily="2" charset="2"/>
              <a:buChar char="ü"/>
            </a:pPr>
            <a:r>
              <a:rPr lang="es-MX" sz="2400" dirty="0"/>
              <a:t>Exmelin Hamid Lemus, Ingeniero Civil de UNIMINUTO y especialista en diseño y construcción de vías y aeropistas, recibió el título profesional en el año 2013 y desde entonces su proceso de crecimiento en el campo laboral se ha dado rápidamente gracias a sus diferentes habilidades y competencias. Actualmente, ejerce como Coordinador de infraestructura y malla vial de la localidad de Suba, cargo en el cual debe supervisar milimétricamente cada una de las inversiones, movimientos y avances de los diferentes proyectos que se adelantan en beneficio de la </a:t>
            </a:r>
            <a:r>
              <a:rPr lang="es-MX" sz="2400" dirty="0" smtClean="0"/>
              <a:t>comunidad</a:t>
            </a:r>
          </a:p>
          <a:p>
            <a:pPr>
              <a:buFont typeface="Wingdings" pitchFamily="2" charset="2"/>
              <a:buChar char="ü"/>
            </a:pPr>
            <a:r>
              <a:rPr lang="es-MX" sz="2400" dirty="0"/>
              <a:t>-“Los profesionales de UNIMINUTO somos altamente competitivos y comprometidos con nuestra labor”, dice Hilda Lucía Rivera. Hilda es graduada de Tecnología en Gestión de Mercadeo de UNIMINUTO Sede Principal. Decidió iniciar sus estudios universitarios teniendo una amplia carrera laboral en Almacenes Éxito.</a:t>
            </a:r>
          </a:p>
        </p:txBody>
      </p:sp>
    </p:spTree>
    <p:extLst>
      <p:ext uri="{BB962C8B-B14F-4D97-AF65-F5344CB8AC3E}">
        <p14:creationId xmlns:p14="http://schemas.microsoft.com/office/powerpoint/2010/main" val="361332484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507259" y="120176"/>
            <a:ext cx="10515600" cy="1325563"/>
          </a:xfrm>
        </p:spPr>
        <p:txBody>
          <a:bodyPr>
            <a:normAutofit/>
          </a:bodyPr>
          <a:lstStyle/>
          <a:p>
            <a:r>
              <a:rPr lang="es-MX" sz="3200" b="1" dirty="0">
                <a:solidFill>
                  <a:schemeClr val="bg1"/>
                </a:solidFill>
              </a:rPr>
              <a:t>Internacionalizando el modelo </a:t>
            </a:r>
            <a:r>
              <a:rPr lang="es-MX" sz="3200" b="1" dirty="0" smtClean="0">
                <a:solidFill>
                  <a:schemeClr val="bg1"/>
                </a:solidFill>
              </a:rPr>
              <a:t>UNIMINUTO</a:t>
            </a:r>
            <a:endParaRPr lang="es-MX" sz="3200" b="1" dirty="0">
              <a:solidFill>
                <a:schemeClr val="bg1"/>
              </a:solidFill>
            </a:endParaRPr>
          </a:p>
        </p:txBody>
      </p:sp>
      <p:sp>
        <p:nvSpPr>
          <p:cNvPr id="4" name="3 Rectángulo"/>
          <p:cNvSpPr/>
          <p:nvPr/>
        </p:nvSpPr>
        <p:spPr>
          <a:xfrm>
            <a:off x="172993" y="1445739"/>
            <a:ext cx="3472249" cy="5412261"/>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400" dirty="0">
                <a:solidFill>
                  <a:schemeClr val="tx1"/>
                </a:solidFill>
              </a:rPr>
              <a:t>La Corporación Universitaria Minuto de Dios es la primera Institución de Educación Superior latina que lleva su experiencia educativa al continente africano. Costa de Marfil fue uno de los países elegidos para iniciar el proyecto por sus condiciones sociales y las necesidades de cobertura de educación superior.</a:t>
            </a:r>
          </a:p>
        </p:txBody>
      </p:sp>
      <p:sp>
        <p:nvSpPr>
          <p:cNvPr id="5" name="4 Rectángulo"/>
          <p:cNvSpPr/>
          <p:nvPr/>
        </p:nvSpPr>
        <p:spPr>
          <a:xfrm>
            <a:off x="5717060" y="1149176"/>
            <a:ext cx="6474940" cy="1458098"/>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400" dirty="0">
                <a:solidFill>
                  <a:schemeClr val="tx1"/>
                </a:solidFill>
              </a:rPr>
              <a:t>La Corporación Universitaria Minuto de Dios es la primera Institución de Educación Superior latina que lleva su experiencia educativa al continente africano</a:t>
            </a:r>
          </a:p>
        </p:txBody>
      </p:sp>
      <p:sp>
        <p:nvSpPr>
          <p:cNvPr id="6" name="5 Rectángulo"/>
          <p:cNvSpPr/>
          <p:nvPr/>
        </p:nvSpPr>
        <p:spPr>
          <a:xfrm>
            <a:off x="5585253" y="3089190"/>
            <a:ext cx="6606747" cy="1285102"/>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400" dirty="0">
                <a:solidFill>
                  <a:schemeClr val="tx1"/>
                </a:solidFill>
              </a:rPr>
              <a:t>Costa de Marfil fue uno de los países elegidos para iniciar el proyecto por sus condiciones sociales y las necesidades de cobertura de educación superior</a:t>
            </a:r>
          </a:p>
        </p:txBody>
      </p:sp>
      <p:sp>
        <p:nvSpPr>
          <p:cNvPr id="7" name="6 Rectángulo"/>
          <p:cNvSpPr/>
          <p:nvPr/>
        </p:nvSpPr>
        <p:spPr>
          <a:xfrm>
            <a:off x="5239266" y="4806778"/>
            <a:ext cx="6952734" cy="1890583"/>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400" dirty="0">
                <a:solidFill>
                  <a:schemeClr val="tx1"/>
                </a:solidFill>
              </a:rPr>
              <a:t>Este país es considerado uno de los más desarrollados del África del Oeste, registrando un crecimiento económico cercano al 6% anual; sin embargo carece de oportunidades educativas, pues solo 200 mil marfileños de los 22 millones que habitan el país</a:t>
            </a:r>
          </a:p>
        </p:txBody>
      </p:sp>
      <p:sp>
        <p:nvSpPr>
          <p:cNvPr id="8" name="7 Flecha derecha"/>
          <p:cNvSpPr/>
          <p:nvPr/>
        </p:nvSpPr>
        <p:spPr>
          <a:xfrm>
            <a:off x="3830595" y="3534032"/>
            <a:ext cx="1173891" cy="84026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3" name="12 Conector"/>
          <p:cNvSpPr/>
          <p:nvPr/>
        </p:nvSpPr>
        <p:spPr>
          <a:xfrm>
            <a:off x="5338119" y="1309816"/>
            <a:ext cx="148281" cy="135923"/>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4" name="13 Conector"/>
          <p:cNvSpPr/>
          <p:nvPr/>
        </p:nvSpPr>
        <p:spPr>
          <a:xfrm>
            <a:off x="5338119" y="3089190"/>
            <a:ext cx="148281" cy="160637"/>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5" name="14 Conector"/>
          <p:cNvSpPr/>
          <p:nvPr/>
        </p:nvSpPr>
        <p:spPr>
          <a:xfrm>
            <a:off x="4961237" y="4806777"/>
            <a:ext cx="135924" cy="172995"/>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236019045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150973" y="117991"/>
            <a:ext cx="9041027" cy="1043544"/>
          </a:xfrm>
        </p:spPr>
        <p:txBody>
          <a:bodyPr>
            <a:normAutofit/>
          </a:bodyPr>
          <a:lstStyle/>
          <a:p>
            <a:r>
              <a:rPr lang="es-MX" sz="2800" b="1" dirty="0">
                <a:solidFill>
                  <a:schemeClr val="bg1"/>
                </a:solidFill>
              </a:rPr>
              <a:t>Reconocimientos realizados a la Corporación Universitaria Minuto de Dios</a:t>
            </a:r>
          </a:p>
        </p:txBody>
      </p:sp>
      <p:sp>
        <p:nvSpPr>
          <p:cNvPr id="3" name="2 Marcador de contenido"/>
          <p:cNvSpPr>
            <a:spLocks noGrp="1"/>
          </p:cNvSpPr>
          <p:nvPr>
            <p:ph idx="1"/>
          </p:nvPr>
        </p:nvSpPr>
        <p:spPr>
          <a:xfrm>
            <a:off x="269789" y="1318997"/>
            <a:ext cx="10515600" cy="5032375"/>
          </a:xfrm>
        </p:spPr>
        <p:txBody>
          <a:bodyPr>
            <a:normAutofit lnSpcReduction="10000"/>
          </a:bodyPr>
          <a:lstStyle/>
          <a:p>
            <a:pPr>
              <a:buFont typeface="Wingdings" pitchFamily="2" charset="2"/>
              <a:buChar char="Ø"/>
            </a:pPr>
            <a:r>
              <a:rPr lang="es-MX" sz="2400" dirty="0"/>
              <a:t>Reconocimiento Internacional IFC– 2011- 2012. Premio: Líderes en Negocios Inclusivos en la Categoría de Educación Superior. La distinción concedida por este organismo internacional es un reconocimiento a la trayectoria de UNIMINUTO y especialmente a su aporte en educación e inclusión social, teniendo en cuenta que esta Institución atiende las necesidades de las poblaciones más desprotegidas del </a:t>
            </a:r>
            <a:r>
              <a:rPr lang="es-MX" sz="2400" dirty="0" smtClean="0"/>
              <a:t>país</a:t>
            </a:r>
          </a:p>
          <a:p>
            <a:pPr>
              <a:buFont typeface="Wingdings" pitchFamily="2" charset="2"/>
              <a:buChar char="Ø"/>
            </a:pPr>
            <a:r>
              <a:rPr lang="es-MX" sz="2400" dirty="0"/>
              <a:t>Reconocimiento Internacional G20– 2012 Premio: Innovación en Negocios Inclusivos. Se reconoció a UNIMINUTO como un caso de negocio inclusivo exitoso, de impacto en el desarrollo económico, social y potencial para ser replicados en otros lugares</a:t>
            </a:r>
            <a:r>
              <a:rPr lang="es-MX" sz="2400" dirty="0" smtClean="0"/>
              <a:t>.</a:t>
            </a:r>
          </a:p>
          <a:p>
            <a:pPr>
              <a:buFont typeface="Wingdings" pitchFamily="2" charset="2"/>
              <a:buChar char="Ø"/>
            </a:pPr>
            <a:r>
              <a:rPr lang="es-MX" sz="2400" dirty="0"/>
              <a:t>Reconocimiento Finanzas Sostenibles – 2013. Premio: Logros en Negocios incluyentes Este nuevo premio reconoce que la labor educativa innovadora y de inclusión social adelantada por UNIMINUTO es un modelo sostenible y replicable, pues </a:t>
            </a:r>
            <a:r>
              <a:rPr lang="es-MX" sz="2400" dirty="0" smtClean="0"/>
              <a:t>está orientado </a:t>
            </a:r>
            <a:r>
              <a:rPr lang="es-MX" sz="2400" dirty="0"/>
              <a:t>a atender, como factor decisivo para el desarrollo del país, a las amplias bases sociales, tradicionalmente aisladas y sin acceso a una educación superior de calidad.</a:t>
            </a:r>
            <a:endParaRPr lang="es-MX" sz="2400" dirty="0" smtClean="0"/>
          </a:p>
          <a:p>
            <a:pPr>
              <a:buFont typeface="Wingdings" pitchFamily="2" charset="2"/>
              <a:buChar char="Ø"/>
            </a:pPr>
            <a:endParaRPr lang="es-MX" sz="2400" dirty="0"/>
          </a:p>
        </p:txBody>
      </p:sp>
    </p:spTree>
    <p:extLst>
      <p:ext uri="{BB962C8B-B14F-4D97-AF65-F5344CB8AC3E}">
        <p14:creationId xmlns:p14="http://schemas.microsoft.com/office/powerpoint/2010/main" val="197167010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850557" y="2010977"/>
            <a:ext cx="10515600" cy="4351338"/>
          </a:xfrm>
        </p:spPr>
        <p:txBody>
          <a:bodyPr>
            <a:normAutofit/>
          </a:bodyPr>
          <a:lstStyle/>
          <a:p>
            <a:pPr>
              <a:buFont typeface="Wingdings" pitchFamily="2" charset="2"/>
              <a:buChar char="ü"/>
            </a:pPr>
            <a:r>
              <a:rPr lang="es-MX" sz="2400" dirty="0"/>
              <a:t>Como se ha mostrado La Corporación Universitaria Minuto de Dios entiende la formación integral como una formación orientada a responder a las necesidades del país, es decir, que hará “su aporte al desarrollo del país a través de la formación en Educación para el Desarrollo</a:t>
            </a:r>
            <a:r>
              <a:rPr lang="es-MX" sz="2400" dirty="0" smtClean="0"/>
              <a:t>”.</a:t>
            </a:r>
          </a:p>
          <a:p>
            <a:pPr>
              <a:buFont typeface="Wingdings" pitchFamily="2" charset="2"/>
              <a:buChar char="ü"/>
            </a:pPr>
            <a:r>
              <a:rPr lang="es-MX" sz="2400" dirty="0"/>
              <a:t>Los estudiantes desarrollan su conocimiento en el desarrollo de proyectos sociales en donde realizan su servicio social universitario. Estos proyectos sociales también se orientan al desarrollo de un proceso de formación ciudadana  apoyando a   población vulnerable. </a:t>
            </a:r>
            <a:endParaRPr lang="es-MX" sz="2400" dirty="0" smtClean="0"/>
          </a:p>
          <a:p>
            <a:pPr>
              <a:buFont typeface="Wingdings" pitchFamily="2" charset="2"/>
              <a:buChar char="ü"/>
            </a:pPr>
            <a:r>
              <a:rPr lang="es-MX" sz="2400" dirty="0"/>
              <a:t>Los docentes son actores de los proyectos en tanto son considerados como expertos en las temáticas y prácticas desarrolladas como gestores de los mismos, ampliando la mirada de lo que implica ser docente, ya que esta figura vincula la capacidad de generar conocimiento en el aula de </a:t>
            </a:r>
            <a:r>
              <a:rPr lang="es-MX" sz="2400" dirty="0" smtClean="0"/>
              <a:t>clase.</a:t>
            </a:r>
            <a:endParaRPr lang="es-MX" sz="2400" dirty="0"/>
          </a:p>
        </p:txBody>
      </p:sp>
      <p:sp>
        <p:nvSpPr>
          <p:cNvPr id="4" name="3 CuadroTexto"/>
          <p:cNvSpPr txBox="1"/>
          <p:nvPr/>
        </p:nvSpPr>
        <p:spPr>
          <a:xfrm>
            <a:off x="3719384" y="185351"/>
            <a:ext cx="6833287" cy="1015663"/>
          </a:xfrm>
          <a:prstGeom prst="rect">
            <a:avLst/>
          </a:prstGeom>
          <a:noFill/>
        </p:spPr>
        <p:txBody>
          <a:bodyPr wrap="square" rtlCol="0">
            <a:spAutoFit/>
          </a:bodyPr>
          <a:lstStyle/>
          <a:p>
            <a:r>
              <a:rPr lang="es-MX" sz="6000" b="1" dirty="0">
                <a:solidFill>
                  <a:schemeClr val="bg1"/>
                </a:solidFill>
              </a:rPr>
              <a:t>Conclusiones </a:t>
            </a:r>
          </a:p>
        </p:txBody>
      </p:sp>
    </p:spTree>
    <p:extLst>
      <p:ext uri="{BB962C8B-B14F-4D97-AF65-F5344CB8AC3E}">
        <p14:creationId xmlns:p14="http://schemas.microsoft.com/office/powerpoint/2010/main" val="404790212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78709" y="1641689"/>
            <a:ext cx="10515600" cy="4351338"/>
          </a:xfrm>
        </p:spPr>
        <p:txBody>
          <a:bodyPr>
            <a:normAutofit lnSpcReduction="10000"/>
          </a:bodyPr>
          <a:lstStyle/>
          <a:p>
            <a:r>
              <a:rPr lang="es-MX" sz="2400" dirty="0"/>
              <a:t>Camacho Álvaro. Democracia, Exclusión Social y Construcción de lo Público en Colombia. EL TRIMESTRE ECONOMICO, Julio-Septiembre 2000 México Nº </a:t>
            </a:r>
            <a:r>
              <a:rPr lang="es-MX" sz="2400" dirty="0" smtClean="0"/>
              <a:t>267</a:t>
            </a:r>
          </a:p>
          <a:p>
            <a:r>
              <a:rPr lang="es-MX" sz="2400" dirty="0"/>
              <a:t>Cataño Gonzalo. Educación y Diferenciación Social en Colombia. No. 14 II SEMESTRE 1984 UNIVERSIDAD PEDAGOGICA NACIONAL. Digitalizado por RED ACADEMICA</a:t>
            </a:r>
            <a:r>
              <a:rPr lang="es-MX" sz="2400" dirty="0" smtClean="0"/>
              <a:t>.</a:t>
            </a:r>
          </a:p>
          <a:p>
            <a:r>
              <a:rPr lang="es-MX" sz="2400" dirty="0"/>
              <a:t>Documentos Institucionales- </a:t>
            </a:r>
            <a:r>
              <a:rPr lang="es-MX" sz="2400" dirty="0">
                <a:hlinkClick r:id="rId2"/>
              </a:rPr>
              <a:t>http://</a:t>
            </a:r>
            <a:r>
              <a:rPr lang="es-MX" sz="2400" dirty="0" smtClean="0">
                <a:hlinkClick r:id="rId2"/>
              </a:rPr>
              <a:t>www.uniminuto.edu</a:t>
            </a:r>
            <a:endParaRPr lang="es-MX" sz="2400" dirty="0" smtClean="0"/>
          </a:p>
          <a:p>
            <a:r>
              <a:rPr lang="es-MX" sz="2400" dirty="0"/>
              <a:t>Galvis-Aponte Luís Armando, Meisel-Roca Adolfo,  Aspectos regionales de la movilidad social y la igualdad de oportunidades en Colombia* Revista de Economía del Rosario. Vol. 17. No. 2. Julio-Diciembre 2014. 257-297 </a:t>
            </a:r>
            <a:endParaRPr lang="es-MX" sz="2400" dirty="0" smtClean="0"/>
          </a:p>
          <a:p>
            <a:r>
              <a:rPr lang="es-MX" sz="2400" dirty="0"/>
              <a:t>López Rosado Felipe,  La Movilidad Social. Revista Mexicana De Sociología Vol. 19, No. 2 1957. Publisher By: Universidad Nacional Autónoma De México DOI: 10.2307/3538111https://Www.Jstor.Org/Stable/3538111</a:t>
            </a:r>
            <a:endParaRPr lang="es-MX" sz="2400" dirty="0" smtClean="0"/>
          </a:p>
          <a:p>
            <a:endParaRPr lang="es-MX" dirty="0"/>
          </a:p>
          <a:p>
            <a:endParaRPr lang="es-MX" dirty="0"/>
          </a:p>
          <a:p>
            <a:endParaRPr lang="es-MX" dirty="0"/>
          </a:p>
        </p:txBody>
      </p:sp>
      <p:sp>
        <p:nvSpPr>
          <p:cNvPr id="4" name="3 CuadroTexto"/>
          <p:cNvSpPr txBox="1"/>
          <p:nvPr/>
        </p:nvSpPr>
        <p:spPr>
          <a:xfrm>
            <a:off x="3348681" y="284206"/>
            <a:ext cx="7962786" cy="923330"/>
          </a:xfrm>
          <a:prstGeom prst="rect">
            <a:avLst/>
          </a:prstGeom>
          <a:noFill/>
        </p:spPr>
        <p:txBody>
          <a:bodyPr wrap="square" rtlCol="0">
            <a:spAutoFit/>
          </a:bodyPr>
          <a:lstStyle/>
          <a:p>
            <a:r>
              <a:rPr lang="es-MX" sz="5400" b="1" dirty="0" smtClean="0">
                <a:solidFill>
                  <a:schemeClr val="bg1"/>
                </a:solidFill>
              </a:rPr>
              <a:t>Referencias Bibliográficas</a:t>
            </a:r>
            <a:r>
              <a:rPr lang="es-MX" dirty="0" smtClean="0"/>
              <a:t> </a:t>
            </a:r>
            <a:endParaRPr lang="es-MX" dirty="0"/>
          </a:p>
        </p:txBody>
      </p:sp>
    </p:spTree>
    <p:extLst>
      <p:ext uri="{BB962C8B-B14F-4D97-AF65-F5344CB8AC3E}">
        <p14:creationId xmlns:p14="http://schemas.microsoft.com/office/powerpoint/2010/main" val="34877007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a16="http://schemas.microsoft.com/office/drawing/2014/main" xmlns="" id="{E27268D3-7F54-4521-A8F2-79F5CB73637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0661" y="1126434"/>
            <a:ext cx="10257182" cy="5499653"/>
          </a:xfrm>
          <a:prstGeom prst="rect">
            <a:avLst/>
          </a:prstGeom>
        </p:spPr>
      </p:pic>
    </p:spTree>
    <p:extLst>
      <p:ext uri="{BB962C8B-B14F-4D97-AF65-F5344CB8AC3E}">
        <p14:creationId xmlns:p14="http://schemas.microsoft.com/office/powerpoint/2010/main" val="27201806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023152" y="18255"/>
            <a:ext cx="6145695" cy="1325563"/>
          </a:xfrm>
        </p:spPr>
        <p:txBody>
          <a:bodyPr/>
          <a:lstStyle/>
          <a:p>
            <a:r>
              <a:rPr lang="es-CO" b="1" dirty="0">
                <a:solidFill>
                  <a:schemeClr val="bg1"/>
                </a:solidFill>
                <a:latin typeface="Arial Black" panose="020B0A04020102020204" pitchFamily="34" charset="0"/>
              </a:rPr>
              <a:t>INTRODUCCIÓN </a:t>
            </a:r>
          </a:p>
        </p:txBody>
      </p:sp>
      <p:sp>
        <p:nvSpPr>
          <p:cNvPr id="3" name="Marcador de contenido 2"/>
          <p:cNvSpPr>
            <a:spLocks noGrp="1"/>
          </p:cNvSpPr>
          <p:nvPr>
            <p:ph idx="1"/>
          </p:nvPr>
        </p:nvSpPr>
        <p:spPr>
          <a:xfrm>
            <a:off x="838200" y="1166192"/>
            <a:ext cx="10515600" cy="5010772"/>
          </a:xfrm>
        </p:spPr>
        <p:txBody>
          <a:bodyPr>
            <a:normAutofit/>
          </a:bodyPr>
          <a:lstStyle/>
          <a:p>
            <a:endParaRPr lang="es-CO" dirty="0"/>
          </a:p>
          <a:p>
            <a:r>
              <a:rPr lang="es-CO" sz="2400" dirty="0"/>
              <a:t>Según </a:t>
            </a:r>
            <a:r>
              <a:rPr lang="es-ES_tradnl" sz="2400" dirty="0"/>
              <a:t>Cataño Ge.(1984) y</a:t>
            </a:r>
            <a:r>
              <a:rPr lang="es-ES_tradnl" sz="2400" i="1" dirty="0"/>
              <a:t> </a:t>
            </a:r>
            <a:r>
              <a:rPr lang="es-ES_tradnl" sz="2400" dirty="0"/>
              <a:t>Meisel et </a:t>
            </a:r>
            <a:r>
              <a:rPr lang="es-ES_tradnl" sz="2400" dirty="0" err="1"/>
              <a:t>all</a:t>
            </a:r>
            <a:r>
              <a:rPr lang="es-ES_tradnl" sz="2400" dirty="0"/>
              <a:t>. (2014) muestran como el acceso a la educación y la  permanencia en el sistema educativo fortalece las posibilidades de la población vulnerable para conseguir trabajo y a la vez movilizarse socialmente.</a:t>
            </a:r>
          </a:p>
          <a:p>
            <a:endParaRPr lang="es-ES_tradnl" sz="2400" dirty="0"/>
          </a:p>
          <a:p>
            <a:r>
              <a:rPr lang="es-ES_tradnl" sz="2400" dirty="0"/>
              <a:t> Todo esto dio origen a la idea de crear una universidad.</a:t>
            </a:r>
          </a:p>
          <a:p>
            <a:pPr marL="0" indent="0">
              <a:buNone/>
            </a:pPr>
            <a:endParaRPr lang="es-ES_tradnl" sz="2400" dirty="0"/>
          </a:p>
          <a:p>
            <a:r>
              <a:rPr lang="es-ES_tradnl" sz="2400" dirty="0"/>
              <a:t> UNIMINUTO es fundada con  el propósito de ofrecer a la ciudadanía, desde la educación superior,  posibilidades para su óptimo desarrollo personal y por ende una adecuada movilización social. </a:t>
            </a:r>
            <a:endParaRPr lang="es-CO" sz="2400" dirty="0"/>
          </a:p>
        </p:txBody>
      </p:sp>
    </p:spTree>
    <p:extLst>
      <p:ext uri="{BB962C8B-B14F-4D97-AF65-F5344CB8AC3E}">
        <p14:creationId xmlns:p14="http://schemas.microsoft.com/office/powerpoint/2010/main" val="18286832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EB882E94-38AE-4031-93DA-574182E7A68D}"/>
              </a:ext>
            </a:extLst>
          </p:cNvPr>
          <p:cNvSpPr>
            <a:spLocks noGrp="1"/>
          </p:cNvSpPr>
          <p:nvPr>
            <p:ph type="title"/>
          </p:nvPr>
        </p:nvSpPr>
        <p:spPr>
          <a:xfrm>
            <a:off x="2756451" y="132522"/>
            <a:ext cx="8968409" cy="874643"/>
          </a:xfrm>
        </p:spPr>
        <p:txBody>
          <a:bodyPr>
            <a:normAutofit fontScale="90000"/>
          </a:bodyPr>
          <a:lstStyle/>
          <a:p>
            <a:r>
              <a:rPr lang="es-ES_tradnl" b="1" dirty="0">
                <a:solidFill>
                  <a:schemeClr val="bg1"/>
                </a:solidFill>
                <a:latin typeface="Arial Black" panose="020B0A04020102020204" pitchFamily="34" charset="0"/>
              </a:rPr>
              <a:t> </a:t>
            </a:r>
            <a:r>
              <a:rPr lang="es-CO" b="1" dirty="0">
                <a:solidFill>
                  <a:schemeClr val="bg1"/>
                </a:solidFill>
                <a:latin typeface="Arial Black" panose="020B0A04020102020204" pitchFamily="34" charset="0"/>
              </a:rPr>
              <a:t/>
            </a:r>
            <a:br>
              <a:rPr lang="es-CO" b="1" dirty="0">
                <a:solidFill>
                  <a:schemeClr val="bg1"/>
                </a:solidFill>
                <a:latin typeface="Arial Black" panose="020B0A04020102020204" pitchFamily="34" charset="0"/>
              </a:rPr>
            </a:br>
            <a:r>
              <a:rPr lang="es-ES_tradnl" dirty="0">
                <a:solidFill>
                  <a:schemeClr val="bg1"/>
                </a:solidFill>
                <a:latin typeface="Arial Black" panose="020B0A04020102020204" pitchFamily="34" charset="0"/>
              </a:rPr>
              <a:t> </a:t>
            </a:r>
            <a:r>
              <a:rPr lang="es-ES_tradnl" b="1" dirty="0">
                <a:solidFill>
                  <a:schemeClr val="bg1"/>
                </a:solidFill>
                <a:latin typeface="Arial Black" panose="020B0A04020102020204" pitchFamily="34" charset="0"/>
              </a:rPr>
              <a:t>LA MOVILIDAD SOCIAL. FUNDAMENTACIÓN TEÓRICA</a:t>
            </a:r>
            <a:r>
              <a:rPr lang="es-CO" dirty="0">
                <a:solidFill>
                  <a:schemeClr val="bg1"/>
                </a:solidFill>
                <a:latin typeface="Arial Black" panose="020B0A04020102020204" pitchFamily="34" charset="0"/>
              </a:rPr>
              <a:t/>
            </a:r>
            <a:br>
              <a:rPr lang="es-CO" dirty="0">
                <a:solidFill>
                  <a:schemeClr val="bg1"/>
                </a:solidFill>
                <a:latin typeface="Arial Black" panose="020B0A04020102020204" pitchFamily="34" charset="0"/>
              </a:rPr>
            </a:br>
            <a:endParaRPr lang="es-CO" dirty="0">
              <a:solidFill>
                <a:schemeClr val="bg1"/>
              </a:solidFill>
              <a:latin typeface="Arial Black" panose="020B0A04020102020204" pitchFamily="34" charset="0"/>
            </a:endParaRPr>
          </a:p>
        </p:txBody>
      </p:sp>
      <p:sp>
        <p:nvSpPr>
          <p:cNvPr id="3" name="Marcador de contenido 2">
            <a:extLst>
              <a:ext uri="{FF2B5EF4-FFF2-40B4-BE49-F238E27FC236}">
                <a16:creationId xmlns:a16="http://schemas.microsoft.com/office/drawing/2014/main" xmlns="" id="{9DCA1E23-FEA1-49BD-9634-31EF9267EABE}"/>
              </a:ext>
            </a:extLst>
          </p:cNvPr>
          <p:cNvSpPr>
            <a:spLocks noGrp="1"/>
          </p:cNvSpPr>
          <p:nvPr>
            <p:ph idx="1"/>
          </p:nvPr>
        </p:nvSpPr>
        <p:spPr>
          <a:xfrm>
            <a:off x="838200" y="1524000"/>
            <a:ext cx="10515600" cy="4652963"/>
          </a:xfrm>
        </p:spPr>
        <p:txBody>
          <a:bodyPr>
            <a:normAutofit lnSpcReduction="10000"/>
          </a:bodyPr>
          <a:lstStyle/>
          <a:p>
            <a:r>
              <a:rPr lang="es-ES_tradnl" sz="3200" dirty="0"/>
              <a:t> </a:t>
            </a:r>
            <a:r>
              <a:rPr lang="es-ES_tradnl" sz="2400" dirty="0"/>
              <a:t>basándonos en tres teorías muy importantes en el ámbito de la diversidad social podemos ver que: </a:t>
            </a:r>
          </a:p>
          <a:p>
            <a:pPr marL="0" indent="0">
              <a:buNone/>
            </a:pPr>
            <a:endParaRPr lang="es-ES_tradnl" sz="2400" dirty="0"/>
          </a:p>
          <a:p>
            <a:pPr marL="457200" indent="-457200">
              <a:buFont typeface="+mj-lt"/>
              <a:buAutoNum type="arabicPeriod"/>
            </a:pPr>
            <a:r>
              <a:rPr lang="es-ES_tradnl" sz="2400" dirty="0"/>
              <a:t>La movilidad social al decir de López F., 1954</a:t>
            </a:r>
            <a:r>
              <a:rPr lang="es-ES_tradnl" sz="2400" dirty="0" smtClean="0"/>
              <a:t>. </a:t>
            </a:r>
            <a:r>
              <a:rPr lang="es-MX" sz="2400" dirty="0"/>
              <a:t>son los movimientos que realizan los individuos o grupos de individuos de una posición a otra en el mundo de las capas sociales</a:t>
            </a:r>
            <a:endParaRPr lang="es-ES_tradnl" sz="2400" dirty="0"/>
          </a:p>
          <a:p>
            <a:pPr marL="0" indent="0">
              <a:buNone/>
            </a:pPr>
            <a:endParaRPr lang="es-ES_tradnl" sz="2400" dirty="0"/>
          </a:p>
          <a:p>
            <a:pPr marL="0" indent="0">
              <a:buNone/>
            </a:pPr>
            <a:endParaRPr lang="es-ES_tradnl" sz="2400" dirty="0" smtClean="0"/>
          </a:p>
          <a:p>
            <a:pPr marL="0" indent="0">
              <a:buNone/>
            </a:pPr>
            <a:r>
              <a:rPr lang="es-ES_tradnl" sz="2400" dirty="0" smtClean="0"/>
              <a:t>2.   Cataño </a:t>
            </a:r>
            <a:r>
              <a:rPr lang="es-ES_tradnl" sz="2400" dirty="0"/>
              <a:t>G., 1984., nos comenta</a:t>
            </a:r>
            <a:r>
              <a:rPr lang="es-ES_tradnl" sz="2400" dirty="0" smtClean="0"/>
              <a:t>.</a:t>
            </a:r>
            <a:r>
              <a:rPr lang="es-MX" sz="2400" dirty="0"/>
              <a:t> “Si definimos las clases como agregados de individuos y familias con posiciones socioeconómicas similares, encontramos que ellas poseen diversas capacidades de acceder a los bienes y servicios de la sociedad según su propiedad, sus ingresos y su ocupación, esto es, su riqueza“</a:t>
            </a:r>
            <a:endParaRPr lang="es-ES_tradnl" sz="2400" dirty="0"/>
          </a:p>
          <a:p>
            <a:endParaRPr lang="es-ES_tradnl" sz="2400" dirty="0"/>
          </a:p>
          <a:p>
            <a:endParaRPr lang="es-ES_tradnl" sz="3200" dirty="0"/>
          </a:p>
          <a:p>
            <a:pPr marL="0" indent="0">
              <a:buNone/>
            </a:pPr>
            <a:endParaRPr lang="es-ES_tradnl" sz="3200" dirty="0"/>
          </a:p>
        </p:txBody>
      </p:sp>
    </p:spTree>
    <p:extLst>
      <p:ext uri="{BB962C8B-B14F-4D97-AF65-F5344CB8AC3E}">
        <p14:creationId xmlns:p14="http://schemas.microsoft.com/office/powerpoint/2010/main" val="7905550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marL="0" indent="0">
              <a:buNone/>
            </a:pPr>
            <a:r>
              <a:rPr lang="es-MX" sz="2400" dirty="0" smtClean="0"/>
              <a:t>3.   Carlos </a:t>
            </a:r>
            <a:r>
              <a:rPr lang="es-MX" sz="2400" dirty="0"/>
              <a:t>F.,  2001,  insiste </a:t>
            </a:r>
            <a:r>
              <a:rPr lang="es-MX" sz="2400" dirty="0" smtClean="0"/>
              <a:t>en: </a:t>
            </a:r>
            <a:r>
              <a:rPr lang="es-MX" sz="2400" dirty="0"/>
              <a:t>que el asunto entre las diferencias sociales sobrepasa el asunto de las riquezas y la dualidad de pobre o no pobre, en tanto que se acoge más a la situación de vulnerabilidad, así una madre soltera, un adulto desactualizado laboralmente, un individuo con situaciones limitantes, entre otras situaciones, pueden ser considerados vulnerables y necesitar a la vez realizar esfuerzos para determinar su posibilidad de movilizarse socialmente</a:t>
            </a:r>
            <a:r>
              <a:rPr lang="es-MX" dirty="0"/>
              <a:t>.</a:t>
            </a:r>
          </a:p>
          <a:p>
            <a:endParaRPr lang="es-MX"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68130" y="4176584"/>
            <a:ext cx="4361935" cy="268141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val="22870174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xmlns="" id="{BFB9D9A6-ADE4-4042-8F38-A8E5D437559D}"/>
              </a:ext>
            </a:extLst>
          </p:cNvPr>
          <p:cNvSpPr txBox="1"/>
          <p:nvPr/>
        </p:nvSpPr>
        <p:spPr>
          <a:xfrm>
            <a:off x="6811617" y="1616766"/>
            <a:ext cx="4678018" cy="4062651"/>
          </a:xfrm>
          <a:prstGeom prst="rect">
            <a:avLst/>
          </a:prstGeom>
          <a:noFill/>
        </p:spPr>
        <p:txBody>
          <a:bodyPr wrap="square" rtlCol="0">
            <a:spAutoFit/>
          </a:bodyPr>
          <a:lstStyle/>
          <a:p>
            <a:r>
              <a:rPr lang="es-ES_tradnl" sz="4800" dirty="0" smtClean="0">
                <a:latin typeface="Algerian" panose="04020705040A02060702" pitchFamily="82" charset="0"/>
              </a:rPr>
              <a:t>¿</a:t>
            </a:r>
            <a:r>
              <a:rPr lang="es-ES_tradnl" sz="2400" dirty="0"/>
              <a:t>S</a:t>
            </a:r>
            <a:r>
              <a:rPr lang="es-ES_tradnl" sz="2400" dirty="0" smtClean="0"/>
              <a:t>erá </a:t>
            </a:r>
            <a:r>
              <a:rPr lang="es-ES_tradnl" sz="2400" dirty="0"/>
              <a:t>posible que la sociedad desarrolle logros en la inclusión social –entendida como la capacidad de una sociedad de garantizar y proveer el libre acceso a bienes y a procesos públicos a la población, sin exclusiones por </a:t>
            </a:r>
            <a:r>
              <a:rPr lang="es-ES_tradnl" sz="2400" dirty="0" smtClean="0"/>
              <a:t>razones </a:t>
            </a:r>
            <a:r>
              <a:rPr lang="es-ES_tradnl" sz="2400" dirty="0"/>
              <a:t>de ninguna clase</a:t>
            </a:r>
            <a:r>
              <a:rPr lang="es-ES_tradnl" sz="4800" dirty="0">
                <a:latin typeface="Algerian" panose="04020705040A02060702" pitchFamily="82" charset="0"/>
              </a:rPr>
              <a:t>?</a:t>
            </a:r>
            <a:endParaRPr lang="es-ES_tradnl" dirty="0">
              <a:latin typeface="Algerian" panose="04020705040A02060702" pitchFamily="82" charset="0"/>
            </a:endParaRPr>
          </a:p>
          <a:p>
            <a:endParaRPr lang="es-CO" dirty="0"/>
          </a:p>
        </p:txBody>
      </p:sp>
      <p:sp>
        <p:nvSpPr>
          <p:cNvPr id="5" name="Flecha: curvada hacia abajo 4">
            <a:extLst>
              <a:ext uri="{FF2B5EF4-FFF2-40B4-BE49-F238E27FC236}">
                <a16:creationId xmlns:a16="http://schemas.microsoft.com/office/drawing/2014/main" xmlns="" id="{05F2A41F-0036-434E-838A-D0C39CD197FB}"/>
              </a:ext>
            </a:extLst>
          </p:cNvPr>
          <p:cNvSpPr/>
          <p:nvPr/>
        </p:nvSpPr>
        <p:spPr>
          <a:xfrm rot="21246857">
            <a:off x="1992797" y="1241899"/>
            <a:ext cx="5380383" cy="949877"/>
          </a:xfrm>
          <a:prstGeom prst="curvedDown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solidFill>
                <a:schemeClr val="tx1"/>
              </a:solidFill>
            </a:endParaRPr>
          </a:p>
        </p:txBody>
      </p:sp>
      <p:sp>
        <p:nvSpPr>
          <p:cNvPr id="8" name="Flecha: curvada hacia abajo 7">
            <a:extLst>
              <a:ext uri="{FF2B5EF4-FFF2-40B4-BE49-F238E27FC236}">
                <a16:creationId xmlns:a16="http://schemas.microsoft.com/office/drawing/2014/main" xmlns="" id="{2F6A972A-C1E7-449D-B14A-287356AECD76}"/>
              </a:ext>
            </a:extLst>
          </p:cNvPr>
          <p:cNvSpPr/>
          <p:nvPr/>
        </p:nvSpPr>
        <p:spPr>
          <a:xfrm rot="11466072">
            <a:off x="1992798" y="5672957"/>
            <a:ext cx="5380383" cy="999289"/>
          </a:xfrm>
          <a:prstGeom prst="curvedDown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sp>
        <p:nvSpPr>
          <p:cNvPr id="9" name="Bocadillo: ovalado 8">
            <a:extLst>
              <a:ext uri="{FF2B5EF4-FFF2-40B4-BE49-F238E27FC236}">
                <a16:creationId xmlns:a16="http://schemas.microsoft.com/office/drawing/2014/main" xmlns="" id="{F01C57C6-FFC2-49BE-9C59-DB42A516181F}"/>
              </a:ext>
            </a:extLst>
          </p:cNvPr>
          <p:cNvSpPr/>
          <p:nvPr/>
        </p:nvSpPr>
        <p:spPr>
          <a:xfrm>
            <a:off x="98254" y="2465137"/>
            <a:ext cx="5109849" cy="2699192"/>
          </a:xfrm>
          <a:prstGeom prst="wedgeEllipseCallout">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2400" dirty="0">
                <a:solidFill>
                  <a:schemeClr val="tx1"/>
                </a:solidFill>
              </a:rPr>
              <a:t>Entonces surge una pregunta muy importante para la inclusión social y sus avances.</a:t>
            </a:r>
          </a:p>
        </p:txBody>
      </p:sp>
    </p:spTree>
    <p:extLst>
      <p:ext uri="{BB962C8B-B14F-4D97-AF65-F5344CB8AC3E}">
        <p14:creationId xmlns:p14="http://schemas.microsoft.com/office/powerpoint/2010/main" val="368509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FF98409E-AC63-476B-AA0D-0609075E72D9}"/>
              </a:ext>
            </a:extLst>
          </p:cNvPr>
          <p:cNvSpPr>
            <a:spLocks noGrp="1"/>
          </p:cNvSpPr>
          <p:nvPr>
            <p:ph type="title"/>
          </p:nvPr>
        </p:nvSpPr>
        <p:spPr>
          <a:xfrm>
            <a:off x="2955235" y="91142"/>
            <a:ext cx="8822636" cy="1179789"/>
          </a:xfrm>
        </p:spPr>
        <p:txBody>
          <a:bodyPr>
            <a:normAutofit/>
          </a:bodyPr>
          <a:lstStyle/>
          <a:p>
            <a:r>
              <a:rPr lang="es-ES_tradnl" sz="3600" b="1" dirty="0">
                <a:solidFill>
                  <a:schemeClr val="bg1"/>
                </a:solidFill>
                <a:latin typeface="Arial Black" panose="020B0A04020102020204" pitchFamily="34" charset="0"/>
              </a:rPr>
              <a:t>Relaciones entre educación,  </a:t>
            </a:r>
            <a:br>
              <a:rPr lang="es-ES_tradnl" sz="3600" b="1" dirty="0">
                <a:solidFill>
                  <a:schemeClr val="bg1"/>
                </a:solidFill>
                <a:latin typeface="Arial Black" panose="020B0A04020102020204" pitchFamily="34" charset="0"/>
              </a:rPr>
            </a:br>
            <a:r>
              <a:rPr lang="es-ES_tradnl" sz="3600" b="1" dirty="0">
                <a:solidFill>
                  <a:schemeClr val="bg1"/>
                </a:solidFill>
                <a:latin typeface="Arial Black" panose="020B0A04020102020204" pitchFamily="34" charset="0"/>
              </a:rPr>
              <a:t>trabajo y movilidad social. </a:t>
            </a:r>
            <a:endParaRPr lang="es-CO" sz="6000" dirty="0">
              <a:solidFill>
                <a:schemeClr val="bg1"/>
              </a:solidFill>
            </a:endParaRPr>
          </a:p>
        </p:txBody>
      </p:sp>
      <p:sp>
        <p:nvSpPr>
          <p:cNvPr id="6" name="Rectángulo 5">
            <a:extLst>
              <a:ext uri="{FF2B5EF4-FFF2-40B4-BE49-F238E27FC236}">
                <a16:creationId xmlns:a16="http://schemas.microsoft.com/office/drawing/2014/main" xmlns="" id="{C384F45C-BD5C-4335-8FCF-DC090612C3ED}"/>
              </a:ext>
            </a:extLst>
          </p:cNvPr>
          <p:cNvSpPr/>
          <p:nvPr/>
        </p:nvSpPr>
        <p:spPr>
          <a:xfrm>
            <a:off x="299531" y="1390326"/>
            <a:ext cx="885179" cy="1200329"/>
          </a:xfrm>
          <a:prstGeom prst="rect">
            <a:avLst/>
          </a:prstGeom>
          <a:noFill/>
        </p:spPr>
        <p:txBody>
          <a:bodyPr wrap="none" lIns="91440" tIns="45720" rIns="91440" bIns="45720">
            <a:spAutoFit/>
          </a:bodyPr>
          <a:lstStyle/>
          <a:p>
            <a:pPr algn="ctr"/>
            <a:r>
              <a:rPr lang="es-ES" sz="7200" b="0" cap="none" spc="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1.</a:t>
            </a:r>
          </a:p>
        </p:txBody>
      </p:sp>
      <p:sp>
        <p:nvSpPr>
          <p:cNvPr id="7" name="CuadroTexto 6">
            <a:extLst>
              <a:ext uri="{FF2B5EF4-FFF2-40B4-BE49-F238E27FC236}">
                <a16:creationId xmlns:a16="http://schemas.microsoft.com/office/drawing/2014/main" xmlns="" id="{E71023CA-EA21-48D3-9035-1760C7211302}"/>
              </a:ext>
            </a:extLst>
          </p:cNvPr>
          <p:cNvSpPr txBox="1"/>
          <p:nvPr/>
        </p:nvSpPr>
        <p:spPr>
          <a:xfrm>
            <a:off x="1351720" y="1636548"/>
            <a:ext cx="8822636" cy="830997"/>
          </a:xfrm>
          <a:prstGeom prst="rect">
            <a:avLst/>
          </a:prstGeom>
          <a:noFill/>
        </p:spPr>
        <p:txBody>
          <a:bodyPr wrap="square" rtlCol="0">
            <a:spAutoFit/>
          </a:bodyPr>
          <a:lstStyle/>
          <a:p>
            <a:r>
              <a:rPr lang="es-ES_tradnl" sz="2400" dirty="0"/>
              <a:t>E</a:t>
            </a:r>
            <a:r>
              <a:rPr lang="es-ES_tradnl" sz="2400" dirty="0" smtClean="0"/>
              <a:t>studios </a:t>
            </a:r>
            <a:r>
              <a:rPr lang="es-ES_tradnl" sz="2400" dirty="0"/>
              <a:t>realizados entre la relación de educación y  trabajo y educación </a:t>
            </a:r>
            <a:r>
              <a:rPr lang="es-ES_tradnl" sz="2400" dirty="0" smtClean="0"/>
              <a:t>, trabajo </a:t>
            </a:r>
            <a:r>
              <a:rPr lang="es-ES_tradnl" sz="2400" dirty="0"/>
              <a:t>y movilidad </a:t>
            </a:r>
            <a:r>
              <a:rPr lang="es-ES_tradnl" sz="2400" dirty="0" smtClean="0"/>
              <a:t>social.</a:t>
            </a:r>
            <a:endParaRPr lang="es-CO" sz="2400" dirty="0"/>
          </a:p>
        </p:txBody>
      </p:sp>
      <p:sp>
        <p:nvSpPr>
          <p:cNvPr id="8" name="Rectángulo 7">
            <a:extLst>
              <a:ext uri="{FF2B5EF4-FFF2-40B4-BE49-F238E27FC236}">
                <a16:creationId xmlns:a16="http://schemas.microsoft.com/office/drawing/2014/main" xmlns="" id="{58150BB1-4E3B-4223-B10D-40513E46DED9}"/>
              </a:ext>
            </a:extLst>
          </p:cNvPr>
          <p:cNvSpPr/>
          <p:nvPr/>
        </p:nvSpPr>
        <p:spPr>
          <a:xfrm>
            <a:off x="909131" y="3067017"/>
            <a:ext cx="885179" cy="1200329"/>
          </a:xfrm>
          <a:prstGeom prst="rect">
            <a:avLst/>
          </a:prstGeom>
          <a:noFill/>
        </p:spPr>
        <p:txBody>
          <a:bodyPr wrap="none" lIns="91440" tIns="45720" rIns="91440" bIns="45720">
            <a:spAutoFit/>
          </a:bodyPr>
          <a:lstStyle/>
          <a:p>
            <a:pPr algn="ctr"/>
            <a:r>
              <a:rPr lang="es-ES" sz="720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2</a:t>
            </a:r>
            <a:r>
              <a:rPr lang="es-ES" sz="7200" b="0" cap="none" spc="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a:t>
            </a:r>
          </a:p>
        </p:txBody>
      </p:sp>
      <p:sp>
        <p:nvSpPr>
          <p:cNvPr id="9" name="CuadroTexto 8">
            <a:extLst>
              <a:ext uri="{FF2B5EF4-FFF2-40B4-BE49-F238E27FC236}">
                <a16:creationId xmlns:a16="http://schemas.microsoft.com/office/drawing/2014/main" xmlns="" id="{C5995167-BCBA-4D09-82A5-4FA426042BA6}"/>
              </a:ext>
            </a:extLst>
          </p:cNvPr>
          <p:cNvSpPr txBox="1"/>
          <p:nvPr/>
        </p:nvSpPr>
        <p:spPr>
          <a:xfrm>
            <a:off x="1794310" y="2987482"/>
            <a:ext cx="9642315" cy="1200329"/>
          </a:xfrm>
          <a:prstGeom prst="rect">
            <a:avLst/>
          </a:prstGeom>
          <a:noFill/>
        </p:spPr>
        <p:txBody>
          <a:bodyPr wrap="square" rtlCol="0">
            <a:spAutoFit/>
          </a:bodyPr>
          <a:lstStyle/>
          <a:p>
            <a:r>
              <a:rPr lang="es-ES_tradnl" sz="2400" dirty="0"/>
              <a:t>E</a:t>
            </a:r>
            <a:r>
              <a:rPr lang="es-ES_tradnl" sz="2400" dirty="0" smtClean="0"/>
              <a:t>l </a:t>
            </a:r>
            <a:r>
              <a:rPr lang="es-ES_tradnl" sz="2400" dirty="0"/>
              <a:t>acceso a la educación y la  permanencia en el sistema educativo fortalece las posibilidades de la población vulnerable para conseguir trabajo y a la vez movilizarse socialmente. </a:t>
            </a:r>
            <a:endParaRPr lang="es-CO" sz="2400" dirty="0"/>
          </a:p>
        </p:txBody>
      </p:sp>
      <p:sp>
        <p:nvSpPr>
          <p:cNvPr id="10" name="Rectángulo 9">
            <a:extLst>
              <a:ext uri="{FF2B5EF4-FFF2-40B4-BE49-F238E27FC236}">
                <a16:creationId xmlns:a16="http://schemas.microsoft.com/office/drawing/2014/main" xmlns="" id="{B0B7ED0B-C8FC-4C33-95AC-E293C66FB59D}"/>
              </a:ext>
            </a:extLst>
          </p:cNvPr>
          <p:cNvSpPr/>
          <p:nvPr/>
        </p:nvSpPr>
        <p:spPr>
          <a:xfrm>
            <a:off x="1550504" y="4989860"/>
            <a:ext cx="885179" cy="1200329"/>
          </a:xfrm>
          <a:prstGeom prst="rect">
            <a:avLst/>
          </a:prstGeom>
          <a:noFill/>
        </p:spPr>
        <p:txBody>
          <a:bodyPr wrap="none" lIns="91440" tIns="45720" rIns="91440" bIns="45720">
            <a:spAutoFit/>
          </a:bodyPr>
          <a:lstStyle/>
          <a:p>
            <a:pPr algn="ctr"/>
            <a:r>
              <a:rPr lang="es-ES" sz="7200" b="0" cap="none" spc="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3.</a:t>
            </a:r>
          </a:p>
        </p:txBody>
      </p:sp>
      <p:sp>
        <p:nvSpPr>
          <p:cNvPr id="11" name="CuadroTexto 10">
            <a:extLst>
              <a:ext uri="{FF2B5EF4-FFF2-40B4-BE49-F238E27FC236}">
                <a16:creationId xmlns:a16="http://schemas.microsoft.com/office/drawing/2014/main" xmlns="" id="{728503E1-ED1F-4303-9ED8-55E43F5DDDAA}"/>
              </a:ext>
            </a:extLst>
          </p:cNvPr>
          <p:cNvSpPr txBox="1"/>
          <p:nvPr/>
        </p:nvSpPr>
        <p:spPr>
          <a:xfrm>
            <a:off x="2520545" y="4815592"/>
            <a:ext cx="8189844" cy="1200329"/>
          </a:xfrm>
          <a:prstGeom prst="rect">
            <a:avLst/>
          </a:prstGeom>
          <a:noFill/>
        </p:spPr>
        <p:txBody>
          <a:bodyPr wrap="square" rtlCol="0">
            <a:spAutoFit/>
          </a:bodyPr>
          <a:lstStyle/>
          <a:p>
            <a:r>
              <a:rPr lang="es-ES_tradnl" sz="2400" dirty="0"/>
              <a:t>E</a:t>
            </a:r>
            <a:r>
              <a:rPr lang="es-ES_tradnl" sz="2400" dirty="0" smtClean="0"/>
              <a:t>conomistas  </a:t>
            </a:r>
            <a:r>
              <a:rPr lang="es-ES_tradnl" sz="2400" dirty="0"/>
              <a:t>muestran con estudios serios como si existe una verdadera movilidad social a partir de la educación en todos los niveles y en especial en el nivel de la educación superior.</a:t>
            </a:r>
            <a:endParaRPr lang="es-CO" sz="2400" dirty="0"/>
          </a:p>
        </p:txBody>
      </p:sp>
    </p:spTree>
    <p:extLst>
      <p:ext uri="{BB962C8B-B14F-4D97-AF65-F5344CB8AC3E}">
        <p14:creationId xmlns:p14="http://schemas.microsoft.com/office/powerpoint/2010/main" val="11419313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xmlns="" id="{F414B55D-8404-4587-94ED-8BD9BD6901CD}"/>
              </a:ext>
            </a:extLst>
          </p:cNvPr>
          <p:cNvSpPr>
            <a:spLocks noGrp="1"/>
          </p:cNvSpPr>
          <p:nvPr>
            <p:ph idx="1"/>
          </p:nvPr>
        </p:nvSpPr>
        <p:spPr>
          <a:xfrm>
            <a:off x="838200" y="1179443"/>
            <a:ext cx="7490046" cy="2064026"/>
          </a:xfrm>
        </p:spPr>
        <p:txBody>
          <a:bodyPr>
            <a:normAutofit/>
          </a:bodyPr>
          <a:lstStyle/>
          <a:p>
            <a:r>
              <a:rPr lang="es-ES_tradnl" sz="2400" dirty="0">
                <a:cs typeface="Times New Roman" panose="02020603050405020304" pitchFamily="18" charset="0"/>
              </a:rPr>
              <a:t>“</a:t>
            </a:r>
            <a:r>
              <a:rPr lang="es-ES_tradnl" sz="2400" i="1" dirty="0">
                <a:cs typeface="Times New Roman" panose="02020603050405020304" pitchFamily="18" charset="0"/>
              </a:rPr>
              <a:t>En general, mayor grado de educación está asociado con mayor movilidad. Es decir, que quienes se ubican en los últimos cuantiles de la distribución son los que logran alcanzar mayor movilidad.”</a:t>
            </a:r>
            <a:r>
              <a:rPr lang="es-ES_tradnl" sz="2400" i="1" dirty="0"/>
              <a:t> (</a:t>
            </a:r>
            <a:r>
              <a:rPr lang="es-ES_tradnl" sz="2400" dirty="0"/>
              <a:t>Galvis G. Y Meisel A. 2015)</a:t>
            </a:r>
            <a:endParaRPr lang="es-CO" sz="2400" dirty="0"/>
          </a:p>
        </p:txBody>
      </p:sp>
      <p:pic>
        <p:nvPicPr>
          <p:cNvPr id="1026" name="Picture 2" descr="Resultado de imagen para niÃ±os haciendo marcha en colombia">
            <a:extLst>
              <a:ext uri="{FF2B5EF4-FFF2-40B4-BE49-F238E27FC236}">
                <a16:creationId xmlns:a16="http://schemas.microsoft.com/office/drawing/2014/main" xmlns="" id="{DC3D1DAB-C216-4517-B423-38F6CBB65EE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77469" y="1179443"/>
            <a:ext cx="3250843" cy="2064027"/>
          </a:xfrm>
          <a:prstGeom prst="rect">
            <a:avLst/>
          </a:prstGeom>
          <a:noFill/>
          <a:extLst>
            <a:ext uri="{909E8E84-426E-40dd-AFC4-6F175D3DCCD1}">
              <a14:hiddenFill xmlns:a14="http://schemas.microsoft.com/office/drawing/2010/main" xmlns="">
                <a:solidFill>
                  <a:srgbClr val="FFFFFF"/>
                </a:solidFill>
              </a14:hiddenFill>
            </a:ext>
          </a:extLst>
        </p:spPr>
      </p:pic>
      <p:pic>
        <p:nvPicPr>
          <p:cNvPr id="1028" name="Picture 4" descr="Resultado de imagen para niÃ±os haciendo marcha en colombia">
            <a:extLst>
              <a:ext uri="{FF2B5EF4-FFF2-40B4-BE49-F238E27FC236}">
                <a16:creationId xmlns:a16="http://schemas.microsoft.com/office/drawing/2014/main" xmlns="" id="{EED894BB-9B3E-4614-8B3E-05E0F7E7E5F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3783495"/>
            <a:ext cx="3197584" cy="266039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Marcador de contenido 2">
            <a:extLst>
              <a:ext uri="{FF2B5EF4-FFF2-40B4-BE49-F238E27FC236}">
                <a16:creationId xmlns:a16="http://schemas.microsoft.com/office/drawing/2014/main" xmlns="" id="{DA9B6BA3-EDFD-435C-9631-07946D676200}"/>
              </a:ext>
            </a:extLst>
          </p:cNvPr>
          <p:cNvSpPr txBox="1">
            <a:spLocks/>
          </p:cNvSpPr>
          <p:nvPr/>
        </p:nvSpPr>
        <p:spPr>
          <a:xfrm>
            <a:off x="4411195" y="4081677"/>
            <a:ext cx="7490046" cy="206402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s-CO" dirty="0"/>
          </a:p>
        </p:txBody>
      </p:sp>
      <p:sp>
        <p:nvSpPr>
          <p:cNvPr id="4" name="Rectángulo 3">
            <a:extLst>
              <a:ext uri="{FF2B5EF4-FFF2-40B4-BE49-F238E27FC236}">
                <a16:creationId xmlns:a16="http://schemas.microsoft.com/office/drawing/2014/main" xmlns="" id="{715BED06-1916-4D61-9AAF-B7A326A4433E}"/>
              </a:ext>
            </a:extLst>
          </p:cNvPr>
          <p:cNvSpPr/>
          <p:nvPr/>
        </p:nvSpPr>
        <p:spPr>
          <a:xfrm>
            <a:off x="4743783" y="3959528"/>
            <a:ext cx="6824870" cy="2308324"/>
          </a:xfrm>
          <a:prstGeom prst="rect">
            <a:avLst/>
          </a:prstGeom>
        </p:spPr>
        <p:txBody>
          <a:bodyPr wrap="square">
            <a:spAutoFit/>
          </a:bodyPr>
          <a:lstStyle/>
          <a:p>
            <a:r>
              <a:rPr lang="es-ES_tradnl" sz="2400" i="1" dirty="0" smtClean="0">
                <a:ea typeface="MS Mincho" panose="02020609040205080304" pitchFamily="49" charset="-128"/>
              </a:rPr>
              <a:t>“…Los </a:t>
            </a:r>
            <a:r>
              <a:rPr lang="es-ES_tradnl" sz="2400" i="1" dirty="0">
                <a:ea typeface="MS Mincho" panose="02020609040205080304" pitchFamily="49" charset="-128"/>
              </a:rPr>
              <a:t>índices de movilidad van aumentando gradualmente con el nivel educativo, con lo cual podría decirse que es en esta ciudad donde se logra romper en mayor grado el círculo de la persistencia en la transmisión intergeneracional de la educación...” (</a:t>
            </a:r>
            <a:r>
              <a:rPr lang="es-ES_tradnl" sz="2400" dirty="0"/>
              <a:t>Galvis G. Y Meisel A. 2015</a:t>
            </a:r>
            <a:r>
              <a:rPr lang="es-ES_tradnl" sz="2400" i="1" dirty="0"/>
              <a:t>)</a:t>
            </a:r>
            <a:endParaRPr lang="es-CO" sz="2400" dirty="0"/>
          </a:p>
        </p:txBody>
      </p:sp>
    </p:spTree>
    <p:extLst>
      <p:ext uri="{BB962C8B-B14F-4D97-AF65-F5344CB8AC3E}">
        <p14:creationId xmlns:p14="http://schemas.microsoft.com/office/powerpoint/2010/main" val="34720981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xmlns="" id="{5A5B687C-6DE9-40C1-A3B5-6F29784C9D56}"/>
              </a:ext>
            </a:extLst>
          </p:cNvPr>
          <p:cNvSpPr txBox="1"/>
          <p:nvPr/>
        </p:nvSpPr>
        <p:spPr>
          <a:xfrm>
            <a:off x="556592" y="3105834"/>
            <a:ext cx="2080591" cy="646331"/>
          </a:xfrm>
          <a:prstGeom prst="rect">
            <a:avLst/>
          </a:prstGeom>
          <a:noFill/>
        </p:spPr>
        <p:txBody>
          <a:bodyPr wrap="square" rtlCol="0">
            <a:spAutoFit/>
          </a:bodyPr>
          <a:lstStyle/>
          <a:p>
            <a:pPr algn="ctr"/>
            <a:r>
              <a:rPr lang="es-ES_tradnl" dirty="0"/>
              <a:t>De ahí el interés de UNIMINUTO </a:t>
            </a:r>
            <a:endParaRPr lang="es-CO" dirty="0"/>
          </a:p>
        </p:txBody>
      </p:sp>
      <p:sp>
        <p:nvSpPr>
          <p:cNvPr id="5" name="CuadroTexto 4">
            <a:extLst>
              <a:ext uri="{FF2B5EF4-FFF2-40B4-BE49-F238E27FC236}">
                <a16:creationId xmlns:a16="http://schemas.microsoft.com/office/drawing/2014/main" xmlns="" id="{16EBCA16-B937-436D-B444-0B54B93EFE31}"/>
              </a:ext>
            </a:extLst>
          </p:cNvPr>
          <p:cNvSpPr txBox="1"/>
          <p:nvPr/>
        </p:nvSpPr>
        <p:spPr>
          <a:xfrm>
            <a:off x="3498574" y="4384158"/>
            <a:ext cx="2080591" cy="923330"/>
          </a:xfrm>
          <a:prstGeom prst="rect">
            <a:avLst/>
          </a:prstGeom>
          <a:noFill/>
        </p:spPr>
        <p:txBody>
          <a:bodyPr wrap="square" rtlCol="0">
            <a:spAutoFit/>
          </a:bodyPr>
          <a:lstStyle/>
          <a:p>
            <a:pPr algn="ctr"/>
            <a:r>
              <a:rPr lang="es-ES_tradnl" dirty="0"/>
              <a:t>Replicar el legado del padre Rafael García </a:t>
            </a:r>
            <a:r>
              <a:rPr lang="es-ES_tradnl" dirty="0" smtClean="0"/>
              <a:t>– Herreros.</a:t>
            </a:r>
            <a:endParaRPr lang="es-CO" dirty="0"/>
          </a:p>
        </p:txBody>
      </p:sp>
      <p:sp>
        <p:nvSpPr>
          <p:cNvPr id="6" name="CuadroTexto 5">
            <a:extLst>
              <a:ext uri="{FF2B5EF4-FFF2-40B4-BE49-F238E27FC236}">
                <a16:creationId xmlns:a16="http://schemas.microsoft.com/office/drawing/2014/main" xmlns="" id="{8E0A9D0C-C631-400D-B541-688BCDFDE55B}"/>
              </a:ext>
            </a:extLst>
          </p:cNvPr>
          <p:cNvSpPr txBox="1"/>
          <p:nvPr/>
        </p:nvSpPr>
        <p:spPr>
          <a:xfrm>
            <a:off x="3485322" y="2967333"/>
            <a:ext cx="2080591" cy="923330"/>
          </a:xfrm>
          <a:prstGeom prst="rect">
            <a:avLst/>
          </a:prstGeom>
          <a:noFill/>
        </p:spPr>
        <p:txBody>
          <a:bodyPr wrap="square" rtlCol="0">
            <a:spAutoFit/>
          </a:bodyPr>
          <a:lstStyle/>
          <a:p>
            <a:pPr algn="ctr"/>
            <a:r>
              <a:rPr lang="es-ES_tradnl" dirty="0"/>
              <a:t>Brindar un servicio educativo de </a:t>
            </a:r>
            <a:r>
              <a:rPr lang="es-ES_tradnl" dirty="0" smtClean="0"/>
              <a:t>calidad.</a:t>
            </a:r>
            <a:endParaRPr lang="es-CO" dirty="0"/>
          </a:p>
        </p:txBody>
      </p:sp>
      <p:sp>
        <p:nvSpPr>
          <p:cNvPr id="7" name="CuadroTexto 6">
            <a:extLst>
              <a:ext uri="{FF2B5EF4-FFF2-40B4-BE49-F238E27FC236}">
                <a16:creationId xmlns:a16="http://schemas.microsoft.com/office/drawing/2014/main" xmlns="" id="{3A8CB375-13CB-4267-A2C4-A7A4A908FC9A}"/>
              </a:ext>
            </a:extLst>
          </p:cNvPr>
          <p:cNvSpPr txBox="1"/>
          <p:nvPr/>
        </p:nvSpPr>
        <p:spPr>
          <a:xfrm>
            <a:off x="3359427" y="1548705"/>
            <a:ext cx="2080591" cy="646331"/>
          </a:xfrm>
          <a:prstGeom prst="rect">
            <a:avLst/>
          </a:prstGeom>
          <a:noFill/>
        </p:spPr>
        <p:txBody>
          <a:bodyPr wrap="square" rtlCol="0">
            <a:spAutoFit/>
          </a:bodyPr>
          <a:lstStyle/>
          <a:p>
            <a:pPr algn="ctr"/>
            <a:r>
              <a:rPr lang="es-ES_tradnl" dirty="0"/>
              <a:t>Ofrecer igualdad de oportunidades </a:t>
            </a:r>
            <a:r>
              <a:rPr lang="es-ES_tradnl" dirty="0" smtClean="0"/>
              <a:t>.</a:t>
            </a:r>
            <a:endParaRPr lang="es-CO" dirty="0"/>
          </a:p>
        </p:txBody>
      </p:sp>
      <p:sp>
        <p:nvSpPr>
          <p:cNvPr id="8" name="Flecha: a la derecha 7">
            <a:extLst>
              <a:ext uri="{FF2B5EF4-FFF2-40B4-BE49-F238E27FC236}">
                <a16:creationId xmlns:a16="http://schemas.microsoft.com/office/drawing/2014/main" xmlns="" id="{EE14596F-147D-4A3F-88EC-B8705AD45AC7}"/>
              </a:ext>
            </a:extLst>
          </p:cNvPr>
          <p:cNvSpPr/>
          <p:nvPr/>
        </p:nvSpPr>
        <p:spPr>
          <a:xfrm rot="19223132">
            <a:off x="2435927" y="2175430"/>
            <a:ext cx="861391" cy="50505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9" name="Flecha: a la derecha 8">
            <a:extLst>
              <a:ext uri="{FF2B5EF4-FFF2-40B4-BE49-F238E27FC236}">
                <a16:creationId xmlns:a16="http://schemas.microsoft.com/office/drawing/2014/main" xmlns="" id="{E32175D1-D01E-4C2C-8D3E-BC34B40EA00D}"/>
              </a:ext>
            </a:extLst>
          </p:cNvPr>
          <p:cNvSpPr/>
          <p:nvPr/>
        </p:nvSpPr>
        <p:spPr>
          <a:xfrm>
            <a:off x="2637183" y="3176471"/>
            <a:ext cx="861391" cy="50505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0" name="Flecha: a la derecha 9">
            <a:extLst>
              <a:ext uri="{FF2B5EF4-FFF2-40B4-BE49-F238E27FC236}">
                <a16:creationId xmlns:a16="http://schemas.microsoft.com/office/drawing/2014/main" xmlns="" id="{67E1D091-0E03-45F0-885E-ACC6AB0B0A78}"/>
              </a:ext>
            </a:extLst>
          </p:cNvPr>
          <p:cNvSpPr/>
          <p:nvPr/>
        </p:nvSpPr>
        <p:spPr>
          <a:xfrm rot="1623301">
            <a:off x="2430306" y="4181282"/>
            <a:ext cx="861391" cy="50505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1" name="Rectángulo 10">
            <a:extLst>
              <a:ext uri="{FF2B5EF4-FFF2-40B4-BE49-F238E27FC236}">
                <a16:creationId xmlns:a16="http://schemas.microsoft.com/office/drawing/2014/main" xmlns="" id="{B1E550E1-BA92-4595-8FA1-D538DD5A8823}"/>
              </a:ext>
            </a:extLst>
          </p:cNvPr>
          <p:cNvSpPr/>
          <p:nvPr/>
        </p:nvSpPr>
        <p:spPr>
          <a:xfrm>
            <a:off x="5977113" y="1297056"/>
            <a:ext cx="529312" cy="923330"/>
          </a:xfrm>
          <a:prstGeom prst="rect">
            <a:avLst/>
          </a:prstGeom>
          <a:noFill/>
        </p:spPr>
        <p:txBody>
          <a:bodyPr wrap="none" lIns="91440" tIns="45720" rIns="91440" bIns="45720">
            <a:spAutoFit/>
          </a:bodyPr>
          <a:lstStyle/>
          <a:p>
            <a:pPr algn="ctr"/>
            <a:r>
              <a:rPr lang="es-ES" sz="5400" b="1" dirty="0">
                <a:ln w="9525">
                  <a:solidFill>
                    <a:schemeClr val="bg1"/>
                  </a:solidFill>
                  <a:prstDash val="solid"/>
                </a:ln>
                <a:effectLst>
                  <a:outerShdw blurRad="12700" dist="38100" dir="2700000" algn="tl" rotWithShape="0">
                    <a:schemeClr val="bg1">
                      <a:lumMod val="50000"/>
                    </a:schemeClr>
                  </a:outerShdw>
                </a:effectLst>
              </a:rPr>
              <a:t>=</a:t>
            </a:r>
            <a:endParaRPr lang="es-ES"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
        <p:nvSpPr>
          <p:cNvPr id="12" name="Rectángulo 11">
            <a:extLst>
              <a:ext uri="{FF2B5EF4-FFF2-40B4-BE49-F238E27FC236}">
                <a16:creationId xmlns:a16="http://schemas.microsoft.com/office/drawing/2014/main" xmlns="" id="{212829CB-7E2E-4644-8AC4-9A6D6DD2FB6B}"/>
              </a:ext>
            </a:extLst>
          </p:cNvPr>
          <p:cNvSpPr/>
          <p:nvPr/>
        </p:nvSpPr>
        <p:spPr>
          <a:xfrm>
            <a:off x="5977113" y="2840607"/>
            <a:ext cx="529312" cy="923330"/>
          </a:xfrm>
          <a:prstGeom prst="rect">
            <a:avLst/>
          </a:prstGeom>
          <a:noFill/>
        </p:spPr>
        <p:txBody>
          <a:bodyPr wrap="none" lIns="91440" tIns="45720" rIns="91440" bIns="45720">
            <a:spAutoFit/>
          </a:bodyPr>
          <a:lstStyle/>
          <a:p>
            <a:pPr algn="ctr"/>
            <a:r>
              <a:rPr lang="es-ES" sz="5400" b="1" dirty="0">
                <a:ln w="9525">
                  <a:solidFill>
                    <a:schemeClr val="bg1"/>
                  </a:solidFill>
                  <a:prstDash val="solid"/>
                </a:ln>
                <a:effectLst>
                  <a:outerShdw blurRad="12700" dist="38100" dir="2700000" algn="tl" rotWithShape="0">
                    <a:schemeClr val="bg1">
                      <a:lumMod val="50000"/>
                    </a:schemeClr>
                  </a:outerShdw>
                </a:effectLst>
              </a:rPr>
              <a:t>=</a:t>
            </a:r>
            <a:endParaRPr lang="es-ES"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
        <p:nvSpPr>
          <p:cNvPr id="13" name="Rectángulo 12">
            <a:extLst>
              <a:ext uri="{FF2B5EF4-FFF2-40B4-BE49-F238E27FC236}">
                <a16:creationId xmlns:a16="http://schemas.microsoft.com/office/drawing/2014/main" xmlns="" id="{82589081-80E5-457C-B44B-F6E1D5709795}"/>
              </a:ext>
            </a:extLst>
          </p:cNvPr>
          <p:cNvSpPr/>
          <p:nvPr/>
        </p:nvSpPr>
        <p:spPr>
          <a:xfrm>
            <a:off x="6083525" y="4384158"/>
            <a:ext cx="529312" cy="923330"/>
          </a:xfrm>
          <a:prstGeom prst="rect">
            <a:avLst/>
          </a:prstGeom>
          <a:noFill/>
        </p:spPr>
        <p:txBody>
          <a:bodyPr wrap="none" lIns="91440" tIns="45720" rIns="91440" bIns="45720">
            <a:spAutoFit/>
          </a:bodyPr>
          <a:lstStyle/>
          <a:p>
            <a:pPr algn="ctr"/>
            <a:r>
              <a:rPr lang="es-ES" sz="5400" b="1" dirty="0">
                <a:ln w="9525">
                  <a:solidFill>
                    <a:schemeClr val="bg1"/>
                  </a:solidFill>
                  <a:prstDash val="solid"/>
                </a:ln>
                <a:effectLst>
                  <a:outerShdw blurRad="12700" dist="38100" dir="2700000" algn="tl" rotWithShape="0">
                    <a:schemeClr val="bg1">
                      <a:lumMod val="50000"/>
                    </a:schemeClr>
                  </a:outerShdw>
                </a:effectLst>
              </a:rPr>
              <a:t>=</a:t>
            </a:r>
            <a:endParaRPr lang="es-ES"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pic>
        <p:nvPicPr>
          <p:cNvPr id="2050" name="Picture 2" descr="Resultado de imagen para igualdad">
            <a:extLst>
              <a:ext uri="{FF2B5EF4-FFF2-40B4-BE49-F238E27FC236}">
                <a16:creationId xmlns:a16="http://schemas.microsoft.com/office/drawing/2014/main" xmlns="" id="{CB07EF13-D0D2-428E-BC34-FDB262C2A2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54337" y="1142993"/>
            <a:ext cx="3544967" cy="1494190"/>
          </a:xfrm>
          <a:prstGeom prst="rect">
            <a:avLst/>
          </a:prstGeom>
          <a:noFill/>
          <a:extLst>
            <a:ext uri="{909E8E84-426E-40dd-AFC4-6F175D3DCCD1}">
              <a14:hiddenFill xmlns:a14="http://schemas.microsoft.com/office/drawing/2010/main" xmlns="">
                <a:solidFill>
                  <a:srgbClr val="FFFFFF"/>
                </a:solidFill>
              </a14:hiddenFill>
            </a:ext>
          </a:extLst>
        </p:spPr>
      </p:pic>
      <p:pic>
        <p:nvPicPr>
          <p:cNvPr id="2052" name="Picture 4" descr="Resultado de imagen para educaciÃ³n de calidad">
            <a:extLst>
              <a:ext uri="{FF2B5EF4-FFF2-40B4-BE49-F238E27FC236}">
                <a16:creationId xmlns:a16="http://schemas.microsoft.com/office/drawing/2014/main" xmlns="" id="{B98868A2-9B4C-41EA-8C8D-29030FF9FD2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54337" y="2821879"/>
            <a:ext cx="4661645" cy="1792190"/>
          </a:xfrm>
          <a:prstGeom prst="rect">
            <a:avLst/>
          </a:prstGeom>
          <a:noFill/>
          <a:extLst>
            <a:ext uri="{909E8E84-426E-40dd-AFC4-6F175D3DCCD1}">
              <a14:hiddenFill xmlns:a14="http://schemas.microsoft.com/office/drawing/2010/main" xmlns="">
                <a:solidFill>
                  <a:srgbClr val="FFFFFF"/>
                </a:solidFill>
              </a14:hiddenFill>
            </a:ext>
          </a:extLst>
        </p:spPr>
      </p:pic>
      <p:sp>
        <p:nvSpPr>
          <p:cNvPr id="14" name="CuadroTexto 13">
            <a:extLst>
              <a:ext uri="{FF2B5EF4-FFF2-40B4-BE49-F238E27FC236}">
                <a16:creationId xmlns:a16="http://schemas.microsoft.com/office/drawing/2014/main" xmlns="" id="{CF8FF204-1BDE-441C-88CD-702DA073398E}"/>
              </a:ext>
            </a:extLst>
          </p:cNvPr>
          <p:cNvSpPr txBox="1"/>
          <p:nvPr/>
        </p:nvSpPr>
        <p:spPr>
          <a:xfrm>
            <a:off x="8162537" y="5018975"/>
            <a:ext cx="3544967" cy="1323439"/>
          </a:xfrm>
          <a:prstGeom prst="rect">
            <a:avLst/>
          </a:prstGeom>
          <a:noFill/>
        </p:spPr>
        <p:txBody>
          <a:bodyPr wrap="square" rtlCol="0">
            <a:spAutoFit/>
          </a:bodyPr>
          <a:lstStyle/>
          <a:p>
            <a:r>
              <a:rPr lang="es-ES_tradnl" sz="2000" dirty="0" smtClean="0">
                <a:latin typeface="Forte" panose="03060902040502070203" pitchFamily="66" charset="0"/>
              </a:rPr>
              <a:t>“Procurar </a:t>
            </a:r>
            <a:r>
              <a:rPr lang="es-ES_tradnl" sz="2000" dirty="0">
                <a:latin typeface="Forte" panose="03060902040502070203" pitchFamily="66" charset="0"/>
              </a:rPr>
              <a:t>el desarrollo integral de las personas a través de la vivienda, empleo, salud y educación". </a:t>
            </a:r>
            <a:endParaRPr lang="es-CO" sz="2000" dirty="0">
              <a:latin typeface="Forte" panose="03060902040502070203" pitchFamily="66" charset="0"/>
            </a:endParaRPr>
          </a:p>
        </p:txBody>
      </p:sp>
      <p:sp>
        <p:nvSpPr>
          <p:cNvPr id="15" name="Flecha: cuádruple 14">
            <a:extLst>
              <a:ext uri="{FF2B5EF4-FFF2-40B4-BE49-F238E27FC236}">
                <a16:creationId xmlns:a16="http://schemas.microsoft.com/office/drawing/2014/main" xmlns="" id="{BF482B4F-0F46-48B7-B283-CD808C3DDA5E}"/>
              </a:ext>
            </a:extLst>
          </p:cNvPr>
          <p:cNvSpPr/>
          <p:nvPr/>
        </p:nvSpPr>
        <p:spPr>
          <a:xfrm>
            <a:off x="7588414" y="4872313"/>
            <a:ext cx="529312" cy="1616765"/>
          </a:xfrm>
          <a:prstGeom prst="quadArrow">
            <a:avLst/>
          </a:prstGeom>
        </p:spPr>
        <p:style>
          <a:lnRef idx="2">
            <a:schemeClr val="accent4">
              <a:shade val="50000"/>
            </a:schemeClr>
          </a:lnRef>
          <a:fillRef idx="1">
            <a:schemeClr val="accent4"/>
          </a:fillRef>
          <a:effectRef idx="0">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s-CO">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1266874170"/>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435</TotalTime>
  <Words>1856</Words>
  <Application>Microsoft Office PowerPoint</Application>
  <PresentationFormat>Panorámica</PresentationFormat>
  <Paragraphs>77</Paragraphs>
  <Slides>19</Slides>
  <Notes>0</Notes>
  <HiddenSlides>0</HiddenSlides>
  <MMClips>0</MMClips>
  <ScaleCrop>false</ScaleCrop>
  <HeadingPairs>
    <vt:vector size="6" baseType="variant">
      <vt:variant>
        <vt:lpstr>Fuentes usadas</vt:lpstr>
      </vt:variant>
      <vt:variant>
        <vt:i4>9</vt:i4>
      </vt:variant>
      <vt:variant>
        <vt:lpstr>Tema</vt:lpstr>
      </vt:variant>
      <vt:variant>
        <vt:i4>1</vt:i4>
      </vt:variant>
      <vt:variant>
        <vt:lpstr>Títulos de diapositiva</vt:lpstr>
      </vt:variant>
      <vt:variant>
        <vt:i4>19</vt:i4>
      </vt:variant>
    </vt:vector>
  </HeadingPairs>
  <TitlesOfParts>
    <vt:vector size="29" baseType="lpstr">
      <vt:lpstr>MS Mincho</vt:lpstr>
      <vt:lpstr>Algerian</vt:lpstr>
      <vt:lpstr>Arial</vt:lpstr>
      <vt:lpstr>Arial Black</vt:lpstr>
      <vt:lpstr>Calibri</vt:lpstr>
      <vt:lpstr>Calibri Light</vt:lpstr>
      <vt:lpstr>Forte</vt:lpstr>
      <vt:lpstr>Times New Roman</vt:lpstr>
      <vt:lpstr>Wingdings</vt:lpstr>
      <vt:lpstr>Tema de Office</vt:lpstr>
      <vt:lpstr>    COMUNIDAD,   EDUCACIÓN,  TRABAJO UNIMINUTO: MODELO PRAXEOLÓGICO EXPERIENCIA VITAL  </vt:lpstr>
      <vt:lpstr>Presentación de PowerPoint</vt:lpstr>
      <vt:lpstr>INTRODUCCIÓN </vt:lpstr>
      <vt:lpstr>   LA MOVILIDAD SOCIAL. FUNDAMENTACIÓN TEÓRICA </vt:lpstr>
      <vt:lpstr>Presentación de PowerPoint</vt:lpstr>
      <vt:lpstr>Presentación de PowerPoint</vt:lpstr>
      <vt:lpstr>Relaciones entre educación,   trabajo y movilidad social. </vt:lpstr>
      <vt:lpstr>Presentación de PowerPoint</vt:lpstr>
      <vt:lpstr>Presentación de PowerPoint</vt:lpstr>
      <vt:lpstr>Presentación de PowerPoint</vt:lpstr>
      <vt:lpstr>Presentación de PowerPoint</vt:lpstr>
      <vt:lpstr>Investigación en las comunidades, trabajo con las comunidades, prácticas sociales, responsabilidad social, academia y trabajo social conjunto.</vt:lpstr>
      <vt:lpstr>Investigando el desarrollo regional con las comunidades campesinas.</vt:lpstr>
      <vt:lpstr>Estudiantes que han estudiado en la UNIMINUTO y que son actualmente destacados en sus campos laborales.</vt:lpstr>
      <vt:lpstr>Presentación de PowerPoint</vt:lpstr>
      <vt:lpstr>Internacionalizando el modelo UNIMINUTO</vt:lpstr>
      <vt:lpstr>Reconocimientos realizados a la Corporación Universitaria Minuto de Dios</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Uniminuto</dc:creator>
  <cp:lastModifiedBy>Jacob Gutierrez</cp:lastModifiedBy>
  <cp:revision>38</cp:revision>
  <dcterms:created xsi:type="dcterms:W3CDTF">2018-01-16T19:54:49Z</dcterms:created>
  <dcterms:modified xsi:type="dcterms:W3CDTF">2018-10-23T16:12:35Z</dcterms:modified>
</cp:coreProperties>
</file>