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61" r:id="rId5"/>
    <p:sldId id="257" r:id="rId6"/>
    <p:sldId id="260" r:id="rId7"/>
    <p:sldId id="264" r:id="rId8"/>
    <p:sldId id="262" r:id="rId9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EC3469-7A0C-4B95-BB67-ACFA3DF808DC}" type="doc">
      <dgm:prSet loTypeId="urn:microsoft.com/office/officeart/2005/8/layout/pyramid3" loCatId="pyramid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s-CO"/>
        </a:p>
      </dgm:t>
    </dgm:pt>
    <dgm:pt modelId="{30CE2E4E-89EB-4147-B711-DC2BF2CB00DC}">
      <dgm:prSet phldrT="[Texto]"/>
      <dgm:spPr/>
      <dgm:t>
        <a:bodyPr/>
        <a:lstStyle/>
        <a:p>
          <a:r>
            <a:rPr lang="es-CO" b="1" dirty="0" smtClean="0"/>
            <a:t>Consolidar un sistema de gobierno propio</a:t>
          </a:r>
          <a:endParaRPr lang="es-CO" b="1" dirty="0"/>
        </a:p>
      </dgm:t>
    </dgm:pt>
    <dgm:pt modelId="{B1E415AD-9BBA-4F9D-8A3A-A2DC1171EC1C}" type="parTrans" cxnId="{847F9750-00C8-4012-AE40-716F78F03B62}">
      <dgm:prSet/>
      <dgm:spPr/>
      <dgm:t>
        <a:bodyPr/>
        <a:lstStyle/>
        <a:p>
          <a:endParaRPr lang="es-CO"/>
        </a:p>
      </dgm:t>
    </dgm:pt>
    <dgm:pt modelId="{DEE84630-6F8E-42C0-B67D-85D81844C458}" type="sibTrans" cxnId="{847F9750-00C8-4012-AE40-716F78F03B62}">
      <dgm:prSet/>
      <dgm:spPr/>
      <dgm:t>
        <a:bodyPr/>
        <a:lstStyle/>
        <a:p>
          <a:endParaRPr lang="es-CO"/>
        </a:p>
      </dgm:t>
    </dgm:pt>
    <dgm:pt modelId="{DAA2180D-00FB-4F28-BA90-6F56E96D7D46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O" b="1" dirty="0" smtClean="0"/>
            <a:t>Educación  y salud</a:t>
          </a:r>
        </a:p>
        <a:p>
          <a:pPr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b="1" dirty="0"/>
        </a:p>
      </dgm:t>
    </dgm:pt>
    <dgm:pt modelId="{2146F79B-A829-462A-87B9-EA39F8B23B08}" type="parTrans" cxnId="{2AF14E56-931C-4670-A2D6-F899F47F9BF7}">
      <dgm:prSet/>
      <dgm:spPr/>
      <dgm:t>
        <a:bodyPr/>
        <a:lstStyle/>
        <a:p>
          <a:endParaRPr lang="es-CO"/>
        </a:p>
      </dgm:t>
    </dgm:pt>
    <dgm:pt modelId="{109EA91B-C89E-46F3-A66C-E986CEDA4E00}" type="sibTrans" cxnId="{2AF14E56-931C-4670-A2D6-F899F47F9BF7}">
      <dgm:prSet/>
      <dgm:spPr/>
      <dgm:t>
        <a:bodyPr/>
        <a:lstStyle/>
        <a:p>
          <a:endParaRPr lang="es-CO"/>
        </a:p>
      </dgm:t>
    </dgm:pt>
    <dgm:pt modelId="{7F6E61BB-1B41-476F-8155-FCC28786EDCD}">
      <dgm:prSet phldrT="[Texto]"/>
      <dgm:spPr/>
      <dgm:t>
        <a:bodyPr/>
        <a:lstStyle/>
        <a:p>
          <a:r>
            <a:rPr lang="es-CO" b="1" dirty="0" smtClean="0"/>
            <a:t>Emprendimiento y cooperativismo</a:t>
          </a:r>
          <a:endParaRPr lang="es-CO" b="1" dirty="0"/>
        </a:p>
      </dgm:t>
    </dgm:pt>
    <dgm:pt modelId="{1E1F0A0B-596E-4D1B-A3A8-459D62729C77}" type="parTrans" cxnId="{D858CDF0-B134-4A11-A701-4F419B5A5195}">
      <dgm:prSet/>
      <dgm:spPr/>
      <dgm:t>
        <a:bodyPr/>
        <a:lstStyle/>
        <a:p>
          <a:endParaRPr lang="es-CO"/>
        </a:p>
      </dgm:t>
    </dgm:pt>
    <dgm:pt modelId="{027F590B-D373-4408-92B2-AD5DFE22E817}" type="sibTrans" cxnId="{D858CDF0-B134-4A11-A701-4F419B5A5195}">
      <dgm:prSet/>
      <dgm:spPr/>
      <dgm:t>
        <a:bodyPr/>
        <a:lstStyle/>
        <a:p>
          <a:endParaRPr lang="es-CO"/>
        </a:p>
      </dgm:t>
    </dgm:pt>
    <dgm:pt modelId="{21E9F9EE-E598-4B96-8FE0-625A5ED8A9FE}">
      <dgm:prSet phldrT="[Texto]" custT="1"/>
      <dgm:spPr/>
      <dgm:t>
        <a:bodyPr/>
        <a:lstStyle/>
        <a:p>
          <a:r>
            <a:rPr lang="es-CO" sz="1400" b="1" dirty="0" smtClean="0"/>
            <a:t>Medio Ambiente y saneamiento Básico </a:t>
          </a:r>
          <a:endParaRPr lang="es-CO" sz="1400" b="1" dirty="0"/>
        </a:p>
      </dgm:t>
    </dgm:pt>
    <dgm:pt modelId="{D43DD983-7353-45A9-923B-FD072EE86FE5}" type="parTrans" cxnId="{A030DB88-C725-4F86-A5ED-36D67FB08A3A}">
      <dgm:prSet/>
      <dgm:spPr/>
      <dgm:t>
        <a:bodyPr/>
        <a:lstStyle/>
        <a:p>
          <a:endParaRPr lang="es-CO"/>
        </a:p>
      </dgm:t>
    </dgm:pt>
    <dgm:pt modelId="{F2C7C711-D4DE-4F8B-9F62-76D389EAB717}" type="sibTrans" cxnId="{A030DB88-C725-4F86-A5ED-36D67FB08A3A}">
      <dgm:prSet/>
      <dgm:spPr/>
      <dgm:t>
        <a:bodyPr/>
        <a:lstStyle/>
        <a:p>
          <a:endParaRPr lang="es-CO"/>
        </a:p>
      </dgm:t>
    </dgm:pt>
    <dgm:pt modelId="{4255E62A-3707-44E0-9310-A5147549CD75}" type="pres">
      <dgm:prSet presAssocID="{0CEC3469-7A0C-4B95-BB67-ACFA3DF808D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FACB9ED8-C660-46BC-B92E-B3BBEA92CBED}" type="pres">
      <dgm:prSet presAssocID="{30CE2E4E-89EB-4147-B711-DC2BF2CB00DC}" presName="Name8" presStyleCnt="0"/>
      <dgm:spPr/>
    </dgm:pt>
    <dgm:pt modelId="{74DC3A5D-AFA5-4114-8F2A-3A088CA33C39}" type="pres">
      <dgm:prSet presAssocID="{30CE2E4E-89EB-4147-B711-DC2BF2CB00DC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3B99F3C-4E71-444E-9AD9-BEE55B2037B6}" type="pres">
      <dgm:prSet presAssocID="{30CE2E4E-89EB-4147-B711-DC2BF2CB00D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7120A26-B51D-470B-9BEC-17005887CCC8}" type="pres">
      <dgm:prSet presAssocID="{DAA2180D-00FB-4F28-BA90-6F56E96D7D46}" presName="Name8" presStyleCnt="0"/>
      <dgm:spPr/>
    </dgm:pt>
    <dgm:pt modelId="{D0E22A8E-58BA-4ADA-9CD3-BFE403C2DFEA}" type="pres">
      <dgm:prSet presAssocID="{DAA2180D-00FB-4F28-BA90-6F56E96D7D46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69C1EBB-DCEA-468A-B5A1-C990CCA53D19}" type="pres">
      <dgm:prSet presAssocID="{DAA2180D-00FB-4F28-BA90-6F56E96D7D4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EE1E798-8A99-4455-96D0-1134305FCB9A}" type="pres">
      <dgm:prSet presAssocID="{7F6E61BB-1B41-476F-8155-FCC28786EDCD}" presName="Name8" presStyleCnt="0"/>
      <dgm:spPr/>
    </dgm:pt>
    <dgm:pt modelId="{EBEADE37-2848-48B3-B50E-ECD410D531F5}" type="pres">
      <dgm:prSet presAssocID="{7F6E61BB-1B41-476F-8155-FCC28786EDCD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9FF25A5-B133-41D6-8EB0-CAA834A7F3D3}" type="pres">
      <dgm:prSet presAssocID="{7F6E61BB-1B41-476F-8155-FCC28786ED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4B005C7-D335-4086-B69C-2CDEAFCBCE5B}" type="pres">
      <dgm:prSet presAssocID="{21E9F9EE-E598-4B96-8FE0-625A5ED8A9FE}" presName="Name8" presStyleCnt="0"/>
      <dgm:spPr/>
    </dgm:pt>
    <dgm:pt modelId="{6EC7FF67-EDF4-495E-A3A8-8B78C47BF325}" type="pres">
      <dgm:prSet presAssocID="{21E9F9EE-E598-4B96-8FE0-625A5ED8A9FE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9CFDDA5E-A5A4-4F22-9AD3-2F0519601377}" type="pres">
      <dgm:prSet presAssocID="{21E9F9EE-E598-4B96-8FE0-625A5ED8A9F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2AF14E56-931C-4670-A2D6-F899F47F9BF7}" srcId="{0CEC3469-7A0C-4B95-BB67-ACFA3DF808DC}" destId="{DAA2180D-00FB-4F28-BA90-6F56E96D7D46}" srcOrd="1" destOrd="0" parTransId="{2146F79B-A829-462A-87B9-EA39F8B23B08}" sibTransId="{109EA91B-C89E-46F3-A66C-E986CEDA4E00}"/>
    <dgm:cxn modelId="{F0EE877B-13F0-4D9E-A524-ADD057FFA65A}" type="presOf" srcId="{30CE2E4E-89EB-4147-B711-DC2BF2CB00DC}" destId="{74DC3A5D-AFA5-4114-8F2A-3A088CA33C39}" srcOrd="0" destOrd="0" presId="urn:microsoft.com/office/officeart/2005/8/layout/pyramid3"/>
    <dgm:cxn modelId="{69D333B7-AB9B-4C70-93A9-0A0A7A0E0444}" type="presOf" srcId="{7F6E61BB-1B41-476F-8155-FCC28786EDCD}" destId="{EBEADE37-2848-48B3-B50E-ECD410D531F5}" srcOrd="0" destOrd="0" presId="urn:microsoft.com/office/officeart/2005/8/layout/pyramid3"/>
    <dgm:cxn modelId="{B174C037-FD97-44C0-BD7C-A836B2A6835B}" type="presOf" srcId="{0CEC3469-7A0C-4B95-BB67-ACFA3DF808DC}" destId="{4255E62A-3707-44E0-9310-A5147549CD75}" srcOrd="0" destOrd="0" presId="urn:microsoft.com/office/officeart/2005/8/layout/pyramid3"/>
    <dgm:cxn modelId="{B93E0564-D707-4EFA-AC90-69A55728B62E}" type="presOf" srcId="{21E9F9EE-E598-4B96-8FE0-625A5ED8A9FE}" destId="{9CFDDA5E-A5A4-4F22-9AD3-2F0519601377}" srcOrd="1" destOrd="0" presId="urn:microsoft.com/office/officeart/2005/8/layout/pyramid3"/>
    <dgm:cxn modelId="{D858CDF0-B134-4A11-A701-4F419B5A5195}" srcId="{0CEC3469-7A0C-4B95-BB67-ACFA3DF808DC}" destId="{7F6E61BB-1B41-476F-8155-FCC28786EDCD}" srcOrd="2" destOrd="0" parTransId="{1E1F0A0B-596E-4D1B-A3A8-459D62729C77}" sibTransId="{027F590B-D373-4408-92B2-AD5DFE22E817}"/>
    <dgm:cxn modelId="{5360427B-883B-48FF-8BDF-77478D1878F6}" type="presOf" srcId="{21E9F9EE-E598-4B96-8FE0-625A5ED8A9FE}" destId="{6EC7FF67-EDF4-495E-A3A8-8B78C47BF325}" srcOrd="0" destOrd="0" presId="urn:microsoft.com/office/officeart/2005/8/layout/pyramid3"/>
    <dgm:cxn modelId="{847F9750-00C8-4012-AE40-716F78F03B62}" srcId="{0CEC3469-7A0C-4B95-BB67-ACFA3DF808DC}" destId="{30CE2E4E-89EB-4147-B711-DC2BF2CB00DC}" srcOrd="0" destOrd="0" parTransId="{B1E415AD-9BBA-4F9D-8A3A-A2DC1171EC1C}" sibTransId="{DEE84630-6F8E-42C0-B67D-85D81844C458}"/>
    <dgm:cxn modelId="{C394B615-42F9-4DC7-AC3C-FDA94FC98172}" type="presOf" srcId="{DAA2180D-00FB-4F28-BA90-6F56E96D7D46}" destId="{469C1EBB-DCEA-468A-B5A1-C990CCA53D19}" srcOrd="1" destOrd="0" presId="urn:microsoft.com/office/officeart/2005/8/layout/pyramid3"/>
    <dgm:cxn modelId="{4E19EF03-9C4B-45CF-8D69-E70BD81ED473}" type="presOf" srcId="{7F6E61BB-1B41-476F-8155-FCC28786EDCD}" destId="{D9FF25A5-B133-41D6-8EB0-CAA834A7F3D3}" srcOrd="1" destOrd="0" presId="urn:microsoft.com/office/officeart/2005/8/layout/pyramid3"/>
    <dgm:cxn modelId="{7BFEF780-C72D-4F19-A753-43C4AA5E48B4}" type="presOf" srcId="{30CE2E4E-89EB-4147-B711-DC2BF2CB00DC}" destId="{23B99F3C-4E71-444E-9AD9-BEE55B2037B6}" srcOrd="1" destOrd="0" presId="urn:microsoft.com/office/officeart/2005/8/layout/pyramid3"/>
    <dgm:cxn modelId="{3061B0FE-230A-402C-8978-754FEB3975DC}" type="presOf" srcId="{DAA2180D-00FB-4F28-BA90-6F56E96D7D46}" destId="{D0E22A8E-58BA-4ADA-9CD3-BFE403C2DFEA}" srcOrd="0" destOrd="0" presId="urn:microsoft.com/office/officeart/2005/8/layout/pyramid3"/>
    <dgm:cxn modelId="{A030DB88-C725-4F86-A5ED-36D67FB08A3A}" srcId="{0CEC3469-7A0C-4B95-BB67-ACFA3DF808DC}" destId="{21E9F9EE-E598-4B96-8FE0-625A5ED8A9FE}" srcOrd="3" destOrd="0" parTransId="{D43DD983-7353-45A9-923B-FD072EE86FE5}" sibTransId="{F2C7C711-D4DE-4F8B-9F62-76D389EAB717}"/>
    <dgm:cxn modelId="{37E3F651-0A2F-4060-801D-DB636706C077}" type="presParOf" srcId="{4255E62A-3707-44E0-9310-A5147549CD75}" destId="{FACB9ED8-C660-46BC-B92E-B3BBEA92CBED}" srcOrd="0" destOrd="0" presId="urn:microsoft.com/office/officeart/2005/8/layout/pyramid3"/>
    <dgm:cxn modelId="{EDF064D8-8CC2-4772-B483-648427B90DB0}" type="presParOf" srcId="{FACB9ED8-C660-46BC-B92E-B3BBEA92CBED}" destId="{74DC3A5D-AFA5-4114-8F2A-3A088CA33C39}" srcOrd="0" destOrd="0" presId="urn:microsoft.com/office/officeart/2005/8/layout/pyramid3"/>
    <dgm:cxn modelId="{CD1810FF-C4EA-46E5-B457-110467C4E5B8}" type="presParOf" srcId="{FACB9ED8-C660-46BC-B92E-B3BBEA92CBED}" destId="{23B99F3C-4E71-444E-9AD9-BEE55B2037B6}" srcOrd="1" destOrd="0" presId="urn:microsoft.com/office/officeart/2005/8/layout/pyramid3"/>
    <dgm:cxn modelId="{6FD64016-F6B6-4E5F-B767-4C4E802B517A}" type="presParOf" srcId="{4255E62A-3707-44E0-9310-A5147549CD75}" destId="{37120A26-B51D-470B-9BEC-17005887CCC8}" srcOrd="1" destOrd="0" presId="urn:microsoft.com/office/officeart/2005/8/layout/pyramid3"/>
    <dgm:cxn modelId="{7B13F045-ED7B-4F66-80F8-AA79A787B095}" type="presParOf" srcId="{37120A26-B51D-470B-9BEC-17005887CCC8}" destId="{D0E22A8E-58BA-4ADA-9CD3-BFE403C2DFEA}" srcOrd="0" destOrd="0" presId="urn:microsoft.com/office/officeart/2005/8/layout/pyramid3"/>
    <dgm:cxn modelId="{E2E8CDF2-7885-4F39-9901-A7135A64E2D2}" type="presParOf" srcId="{37120A26-B51D-470B-9BEC-17005887CCC8}" destId="{469C1EBB-DCEA-468A-B5A1-C990CCA53D19}" srcOrd="1" destOrd="0" presId="urn:microsoft.com/office/officeart/2005/8/layout/pyramid3"/>
    <dgm:cxn modelId="{A1A4FE50-4168-4AAB-9D61-ECE87ADC73CB}" type="presParOf" srcId="{4255E62A-3707-44E0-9310-A5147549CD75}" destId="{0EE1E798-8A99-4455-96D0-1134305FCB9A}" srcOrd="2" destOrd="0" presId="urn:microsoft.com/office/officeart/2005/8/layout/pyramid3"/>
    <dgm:cxn modelId="{4582F6F6-84DD-4FA8-99D3-300D148B24DF}" type="presParOf" srcId="{0EE1E798-8A99-4455-96D0-1134305FCB9A}" destId="{EBEADE37-2848-48B3-B50E-ECD410D531F5}" srcOrd="0" destOrd="0" presId="urn:microsoft.com/office/officeart/2005/8/layout/pyramid3"/>
    <dgm:cxn modelId="{75BEAED3-87A5-4EC3-8DC2-2A4D39773413}" type="presParOf" srcId="{0EE1E798-8A99-4455-96D0-1134305FCB9A}" destId="{D9FF25A5-B133-41D6-8EB0-CAA834A7F3D3}" srcOrd="1" destOrd="0" presId="urn:microsoft.com/office/officeart/2005/8/layout/pyramid3"/>
    <dgm:cxn modelId="{F6B68189-0DA7-4DC0-B4FD-004FD3573353}" type="presParOf" srcId="{4255E62A-3707-44E0-9310-A5147549CD75}" destId="{04B005C7-D335-4086-B69C-2CDEAFCBCE5B}" srcOrd="3" destOrd="0" presId="urn:microsoft.com/office/officeart/2005/8/layout/pyramid3"/>
    <dgm:cxn modelId="{AA43CC2A-98C1-4A3A-A631-066DE66DCB43}" type="presParOf" srcId="{04B005C7-D335-4086-B69C-2CDEAFCBCE5B}" destId="{6EC7FF67-EDF4-495E-A3A8-8B78C47BF325}" srcOrd="0" destOrd="0" presId="urn:microsoft.com/office/officeart/2005/8/layout/pyramid3"/>
    <dgm:cxn modelId="{2B225DA2-D985-4223-9AA7-4C43D228C6F5}" type="presParOf" srcId="{04B005C7-D335-4086-B69C-2CDEAFCBCE5B}" destId="{9CFDDA5E-A5A4-4F22-9AD3-2F0519601377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04A50-51AF-4FC6-BC9E-487DF7809E10}" type="datetimeFigureOut">
              <a:rPr lang="es-CO" smtClean="0"/>
              <a:pPr/>
              <a:t>23/10/2018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D0C6C-94D3-4304-B975-24EB9DE3B4D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rebolledo1@unisimonbolivar.edu.co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injusticia.gov.co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539552" y="2332037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s-CO" b="1" dirty="0" smtClean="0">
                <a:solidFill>
                  <a:schemeClr val="accent1">
                    <a:lumMod val="75000"/>
                  </a:schemeClr>
                </a:solidFill>
              </a:rPr>
              <a:t>  EL </a:t>
            </a:r>
            <a:r>
              <a:rPr lang="es-CO" b="1" dirty="0">
                <a:solidFill>
                  <a:schemeClr val="accent1">
                    <a:lumMod val="75000"/>
                  </a:schemeClr>
                </a:solidFill>
              </a:rPr>
              <a:t>PLAN DE VIDA INDIGENA ZENU, UNA OPORTUNIDAD EN EL POSCONFLICTO PARA EL DEPARTAMENTO DE SUCRE</a:t>
            </a:r>
          </a:p>
          <a:p>
            <a:pPr algn="ctr"/>
            <a:endParaRPr lang="es-CO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37255" y="188640"/>
            <a:ext cx="620674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ángulo 8"/>
          <p:cNvSpPr/>
          <p:nvPr/>
        </p:nvSpPr>
        <p:spPr>
          <a:xfrm>
            <a:off x="5347602" y="5013176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s-CO" dirty="0" smtClean="0"/>
              <a:t>Jenny </a:t>
            </a:r>
            <a:r>
              <a:rPr lang="es-CO" dirty="0"/>
              <a:t>Rebolledo </a:t>
            </a:r>
            <a:r>
              <a:rPr lang="es-CO" dirty="0" smtClean="0"/>
              <a:t>Morelo </a:t>
            </a:r>
          </a:p>
          <a:p>
            <a:r>
              <a:rPr lang="es-CO" dirty="0" smtClean="0"/>
              <a:t> </a:t>
            </a:r>
            <a:r>
              <a:rPr lang="es-CO" dirty="0" smtClean="0">
                <a:hlinkClick r:id="rId3"/>
              </a:rPr>
              <a:t>Jrebolledo1@unisimonbolivar.edu.co</a:t>
            </a:r>
            <a:endParaRPr lang="es-CO" dirty="0"/>
          </a:p>
          <a:p>
            <a:r>
              <a:rPr lang="es-CO" dirty="0" smtClean="0"/>
              <a:t> </a:t>
            </a:r>
            <a:r>
              <a:rPr lang="es-CO" dirty="0"/>
              <a:t>2. Pedro Rafael Rebolledo </a:t>
            </a:r>
            <a:r>
              <a:rPr lang="es-CO" dirty="0" smtClean="0"/>
              <a:t>Palomino,</a:t>
            </a:r>
          </a:p>
          <a:p>
            <a:r>
              <a:rPr lang="es-CO" dirty="0" smtClean="0"/>
              <a:t>    piedrapadilla@yahoo.es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2638455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s-CO" sz="1800" b="1" dirty="0" smtClean="0"/>
              <a:t/>
            </a:r>
            <a:br>
              <a:rPr lang="es-CO" sz="1800" b="1" dirty="0" smtClean="0"/>
            </a:br>
            <a:r>
              <a:rPr lang="es-CO" sz="1800" b="1" dirty="0"/>
              <a:t/>
            </a:r>
            <a:br>
              <a:rPr lang="es-CO" sz="1800" b="1" dirty="0"/>
            </a:br>
            <a:r>
              <a:rPr lang="es-CO" sz="1800" b="1" dirty="0" smtClean="0"/>
              <a:t>2</a:t>
            </a:r>
            <a:r>
              <a:rPr lang="es-CO" sz="1800" b="1" dirty="0"/>
              <a:t>. </a:t>
            </a:r>
            <a:r>
              <a:rPr lang="es-CO" sz="1800" dirty="0"/>
              <a:t>m. Intención, proyecto</a:t>
            </a:r>
            <a:r>
              <a:rPr lang="es-CO" sz="1800" dirty="0" smtClean="0"/>
              <a:t>.</a:t>
            </a:r>
            <a:br>
              <a:rPr lang="es-CO" sz="1800" dirty="0" smtClean="0"/>
            </a:br>
            <a:r>
              <a:rPr lang="es-CO" sz="1800" dirty="0" smtClean="0"/>
              <a:t/>
            </a:r>
            <a:br>
              <a:rPr lang="es-CO" sz="1800" dirty="0" smtClean="0"/>
            </a:br>
            <a:r>
              <a:rPr lang="es-CO" sz="1800" dirty="0"/>
              <a:t/>
            </a:r>
            <a:br>
              <a:rPr lang="es-CO" sz="1800" dirty="0"/>
            </a:br>
            <a:r>
              <a:rPr lang="es-CO" sz="1800" b="1" dirty="0"/>
              <a:t>3. </a:t>
            </a:r>
            <a:r>
              <a:rPr lang="es-CO" sz="1800" dirty="0"/>
              <a:t>m. Modelo sistemático de una actuación pública o privada, que se elabora </a:t>
            </a:r>
            <a:r>
              <a:rPr lang="es-CO" sz="1800" dirty="0" smtClean="0"/>
              <a:t/>
            </a:r>
            <a:br>
              <a:rPr lang="es-CO" sz="1800" dirty="0" smtClean="0"/>
            </a:br>
            <a:r>
              <a:rPr lang="es-CO" sz="1800" dirty="0" smtClean="0"/>
              <a:t>anticipadamente</a:t>
            </a:r>
            <a:r>
              <a:rPr lang="es-CO" sz="1800" dirty="0"/>
              <a:t> para dirigirla y encauzarla.</a:t>
            </a:r>
            <a:br>
              <a:rPr lang="es-CO" sz="1800" dirty="0"/>
            </a:br>
            <a:endParaRPr lang="es-CO" sz="1800" dirty="0"/>
          </a:p>
        </p:txBody>
      </p:sp>
      <p:sp>
        <p:nvSpPr>
          <p:cNvPr id="4" name="3 Rectángulo"/>
          <p:cNvSpPr/>
          <p:nvPr/>
        </p:nvSpPr>
        <p:spPr>
          <a:xfrm>
            <a:off x="0" y="188640"/>
            <a:ext cx="3635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solidFill>
                  <a:schemeClr val="accent1">
                    <a:lumMod val="75000"/>
                  </a:schemeClr>
                </a:solidFill>
              </a:rPr>
              <a:t>EL PLAN DE VIDA INDIGENA ZENU, UNA OPORTUNIDAD EN EL POSCONFLICTO PARA EL DEPARTAMENTO DE SUCRE</a:t>
            </a:r>
            <a:endParaRPr lang="es-CO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6920" y="188640"/>
            <a:ext cx="2517080" cy="3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83568" y="2250902"/>
            <a:ext cx="3219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 smtClean="0">
                <a:solidFill>
                  <a:schemeClr val="accent1">
                    <a:lumMod val="75000"/>
                  </a:schemeClr>
                </a:solidFill>
              </a:rPr>
              <a:t>Definición  de  PLAN  según RAE</a:t>
            </a:r>
            <a:endParaRPr lang="es-CO" dirty="0"/>
          </a:p>
        </p:txBody>
      </p:sp>
      <p:sp>
        <p:nvSpPr>
          <p:cNvPr id="7" name="6 Rectángulo"/>
          <p:cNvSpPr/>
          <p:nvPr/>
        </p:nvSpPr>
        <p:spPr>
          <a:xfrm>
            <a:off x="683568" y="4673244"/>
            <a:ext cx="76328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chemeClr val="accent1">
                    <a:lumMod val="75000"/>
                  </a:schemeClr>
                </a:solidFill>
              </a:rPr>
              <a:t>OBJETIVO GENERAL</a:t>
            </a:r>
          </a:p>
          <a:p>
            <a:endParaRPr lang="es-CO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CO" dirty="0" smtClean="0"/>
              <a:t>Identificar </a:t>
            </a:r>
            <a:r>
              <a:rPr lang="es-CO" dirty="0"/>
              <a:t>los ejes temáticos del plan de vida Resguardo Indígena Colonial Toluviejo Zenu, como una estrategia generadora de oportunidades en el posconflicto para el departamento de Sucre.</a:t>
            </a:r>
          </a:p>
        </p:txBody>
      </p:sp>
      <p:pic>
        <p:nvPicPr>
          <p:cNvPr id="8" name="Picture 2" descr="Resultado de imagen para soy porque somos mandel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39065"/>
            <a:ext cx="3960440" cy="254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23631" y="1283087"/>
            <a:ext cx="8147248" cy="868958"/>
          </a:xfrm>
        </p:spPr>
        <p:txBody>
          <a:bodyPr/>
          <a:lstStyle/>
          <a:p>
            <a:r>
              <a:rPr lang="es-CO" dirty="0" smtClean="0"/>
              <a:t>Actores  de Interés 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8522" y="2780928"/>
            <a:ext cx="8229600" cy="4525963"/>
          </a:xfrm>
        </p:spPr>
        <p:txBody>
          <a:bodyPr>
            <a:normAutofit/>
          </a:bodyPr>
          <a:lstStyle/>
          <a:p>
            <a:r>
              <a:rPr lang="es-CO" sz="1800" dirty="0" smtClean="0"/>
              <a:t>Estado Colombiano  </a:t>
            </a:r>
          </a:p>
          <a:p>
            <a:r>
              <a:rPr lang="es-CO" sz="1800" dirty="0" smtClean="0"/>
              <a:t>Empresarios </a:t>
            </a:r>
          </a:p>
          <a:p>
            <a:r>
              <a:rPr lang="es-CO" sz="1800" dirty="0" smtClean="0"/>
              <a:t>Miembros del resguardo indigena</a:t>
            </a:r>
            <a:endParaRPr lang="es-CO" sz="24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0" y="188640"/>
            <a:ext cx="3635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solidFill>
                  <a:schemeClr val="accent1">
                    <a:lumMod val="75000"/>
                  </a:schemeClr>
                </a:solidFill>
              </a:rPr>
              <a:t>EL PLAN DE VIDA INDIGENA ZENU, UNA OPORTUNIDAD EN EL POSCONFLICTO PARA EL DEPARTAMENTO DE SUCRE</a:t>
            </a:r>
            <a:endParaRPr lang="es-CO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6920" y="188640"/>
            <a:ext cx="2517080" cy="3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Resultado de imagen para horizonte indige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393908"/>
            <a:ext cx="3384376" cy="203062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364088" y="6381327"/>
            <a:ext cx="3468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200" dirty="0" smtClean="0"/>
              <a:t>Horizonte de Francisco Antonio Cano 1943</a:t>
            </a:r>
            <a:endParaRPr lang="es-CO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7877175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88640"/>
            <a:ext cx="3635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solidFill>
                  <a:schemeClr val="accent1">
                    <a:lumMod val="75000"/>
                  </a:schemeClr>
                </a:solidFill>
              </a:rPr>
              <a:t>EL PLAN DE VIDA INDIGENA ZENU, UNA OPORTUNIDAD EN EL POSCONFLICTO PARA EL DEPARTAMENTO DE SUCRE</a:t>
            </a:r>
            <a:endParaRPr lang="es-CO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6920" y="188640"/>
            <a:ext cx="2517080" cy="3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755576" y="5877272"/>
            <a:ext cx="59089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000" dirty="0" smtClean="0">
                <a:solidFill>
                  <a:schemeClr val="bg1">
                    <a:lumMod val="50000"/>
                  </a:schemeClr>
                </a:solidFill>
              </a:rPr>
              <a:t>1. Fuente  taller auto diagnostico Resguardo Indígena Colonial Toluviejo Zenu</a:t>
            </a:r>
          </a:p>
          <a:p>
            <a:r>
              <a:rPr lang="es-CO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2. Decreto 1953 Ministerio del Interior . (7 de octubre de 2014). Obtenido de </a:t>
            </a:r>
            <a:r>
              <a:rPr lang="es-CO" sz="1000" dirty="0" smtClean="0">
                <a:solidFill>
                  <a:schemeClr val="tx1">
                    <a:lumMod val="50000"/>
                    <a:lumOff val="50000"/>
                  </a:schemeClr>
                </a:solidFill>
                <a:hlinkClick r:id="rId4"/>
              </a:rPr>
              <a:t>https://www.minjusticia.gov.co/</a:t>
            </a:r>
            <a:endParaRPr lang="es-CO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s-CO" sz="10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Portals</a:t>
            </a:r>
            <a:r>
              <a:rPr lang="es-CO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/0/DECRETO%201953%20DEL%2007%20DE%20OCTUBRE%20DE%202014.pdf</a:t>
            </a:r>
          </a:p>
          <a:p>
            <a:endParaRPr lang="es-CO" sz="1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697344"/>
            <a:ext cx="8229600" cy="1143000"/>
          </a:xfrm>
        </p:spPr>
        <p:txBody>
          <a:bodyPr/>
          <a:lstStyle/>
          <a:p>
            <a:r>
              <a:rPr lang="es-CO" dirty="0" smtClean="0">
                <a:solidFill>
                  <a:schemeClr val="accent1">
                    <a:lumMod val="75000"/>
                  </a:schemeClr>
                </a:solidFill>
              </a:rPr>
              <a:t>Diagnóstico y propuesta de valor </a:t>
            </a:r>
            <a:endParaRPr lang="es-CO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6920" y="188640"/>
            <a:ext cx="2517080" cy="3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88640"/>
            <a:ext cx="3635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solidFill>
                  <a:schemeClr val="accent1">
                    <a:lumMod val="75000"/>
                  </a:schemeClr>
                </a:solidFill>
              </a:rPr>
              <a:t>EL PLAN DE VIDA INDIGENA ZENU, UNA OPORTUNIDAD EN EL POSCONFLICTO PARA EL DEPARTAMENTO DE SUCRE</a:t>
            </a:r>
            <a:endParaRPr lang="es-CO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6 Diagrama"/>
          <p:cNvGraphicFramePr/>
          <p:nvPr/>
        </p:nvGraphicFramePr>
        <p:xfrm>
          <a:off x="467544" y="1700808"/>
          <a:ext cx="597666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7 Rectángulo"/>
          <p:cNvSpPr/>
          <p:nvPr/>
        </p:nvSpPr>
        <p:spPr>
          <a:xfrm>
            <a:off x="6372200" y="1628800"/>
            <a:ext cx="2771800" cy="830997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CO" sz="1200" dirty="0"/>
              <a:t>L</a:t>
            </a:r>
            <a:r>
              <a:rPr lang="es-CO" sz="1200" dirty="0" smtClean="0"/>
              <a:t>a sala de casación civil de la corte suprema de justicia mediante sentencia 7318 del 6 junio de 2018. ordena otorgar el reconocimiento </a:t>
            </a:r>
            <a:endParaRPr lang="es-CO" sz="1200" dirty="0"/>
          </a:p>
        </p:txBody>
      </p:sp>
      <p:sp>
        <p:nvSpPr>
          <p:cNvPr id="9" name="8 CuadroTexto"/>
          <p:cNvSpPr txBox="1"/>
          <p:nvPr/>
        </p:nvSpPr>
        <p:spPr>
          <a:xfrm>
            <a:off x="5759624" y="2636912"/>
            <a:ext cx="3384376" cy="830997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O" sz="1200" dirty="0" smtClean="0"/>
              <a:t>1 . Tasa de deserción departamento  educación básica 6.33%.</a:t>
            </a:r>
          </a:p>
          <a:p>
            <a:r>
              <a:rPr lang="es-CO" sz="1200" dirty="0" smtClean="0"/>
              <a:t>2. Tasa de analfabetismo en Sincelejo 11%    26.603 personas en otros municipios 35-45%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11960" y="5949280"/>
            <a:ext cx="4572000" cy="7848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900" dirty="0" smtClean="0"/>
              <a:t>1. (BLOG DEL OBSERVATORIO DE EDUCACION DEL CARIBE COLOMBIANO UNINORTE, 2018)</a:t>
            </a:r>
          </a:p>
          <a:p>
            <a:r>
              <a:rPr lang="es-CO" sz="900" dirty="0" smtClean="0"/>
              <a:t>2. DANE ( Censo de 2005) </a:t>
            </a:r>
          </a:p>
          <a:p>
            <a:r>
              <a:rPr lang="es-CO" sz="900" dirty="0" smtClean="0"/>
              <a:t>3. CORPORACIÓN AUTÓNOMA REGIONAL DE SUCRE. (04 de 07 de 2016-2019). Obtenido de http://carsucre.gov.co/plan-de-accion-2016-2019/</a:t>
            </a:r>
          </a:p>
          <a:p>
            <a:endParaRPr lang="es-CO" sz="9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436096" y="3717032"/>
            <a:ext cx="3384376" cy="830997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>
              <a:buAutoNum type="arabicPlain"/>
            </a:pPr>
            <a:r>
              <a:rPr lang="es-CO" sz="1200" dirty="0" smtClean="0"/>
              <a:t>Falta consolidación en planes de negocio</a:t>
            </a:r>
          </a:p>
          <a:p>
            <a:pPr marL="228600" indent="-228600">
              <a:buAutoNum type="arabicPlain"/>
            </a:pPr>
            <a:r>
              <a:rPr lang="es-CO" sz="1200" dirty="0" smtClean="0"/>
              <a:t>Desarrollo de acompañamiento desde el cabildo mayor para realizar proyectos auto sostenibles y  con proyección.</a:t>
            </a:r>
            <a:endParaRPr lang="es-CO" sz="12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788024" y="4869160"/>
            <a:ext cx="3384376" cy="830997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>
              <a:buAutoNum type="arabicPlain"/>
            </a:pPr>
            <a:r>
              <a:rPr lang="es-CO" sz="1200" dirty="0" smtClean="0"/>
              <a:t>Degradación de suelo</a:t>
            </a:r>
          </a:p>
          <a:p>
            <a:pPr marL="228600" indent="-228600">
              <a:buAutoNum type="arabicPlain"/>
            </a:pPr>
            <a:r>
              <a:rPr lang="es-CO" sz="1200" dirty="0" smtClean="0"/>
              <a:t>Sobre explotación de flora y fauna</a:t>
            </a:r>
          </a:p>
          <a:p>
            <a:pPr marL="228600" indent="-228600">
              <a:buAutoNum type="arabicPlain"/>
            </a:pPr>
            <a:r>
              <a:rPr lang="es-CO" sz="1200" smtClean="0"/>
              <a:t>  Manejo </a:t>
            </a:r>
            <a:r>
              <a:rPr lang="es-CO" sz="1200" dirty="0" smtClean="0"/>
              <a:t>adecuado de residuos y vertimientos </a:t>
            </a:r>
          </a:p>
          <a:p>
            <a:pPr marL="228600" indent="-228600">
              <a:buAutoNum type="arabicPlain"/>
            </a:pPr>
            <a:endParaRPr lang="es-CO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dirty="0" smtClean="0"/>
              <a:t>Discusión y Conclusión </a:t>
            </a:r>
            <a:endParaRPr lang="es-CO" dirty="0"/>
          </a:p>
        </p:txBody>
      </p:sp>
      <p:sp>
        <p:nvSpPr>
          <p:cNvPr id="3" name="CuadroTexto 2"/>
          <p:cNvSpPr txBox="1"/>
          <p:nvPr/>
        </p:nvSpPr>
        <p:spPr>
          <a:xfrm>
            <a:off x="683568" y="1988840"/>
            <a:ext cx="7816242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s-CO" sz="1600" dirty="0" smtClean="0"/>
              <a:t>Restitución de tierras</a:t>
            </a:r>
          </a:p>
          <a:p>
            <a:pPr marL="342900" indent="-342900">
              <a:buFontTx/>
              <a:buAutoNum type="arabicPeriod"/>
            </a:pPr>
            <a:r>
              <a:rPr lang="es-CO" sz="1600" dirty="0" smtClean="0"/>
              <a:t>Minería ilegal  por contaminación  </a:t>
            </a:r>
            <a:r>
              <a:rPr lang="es-CO" sz="1600" dirty="0"/>
              <a:t>Deterioro de </a:t>
            </a:r>
            <a:r>
              <a:rPr lang="es-CO" sz="1600" dirty="0" smtClean="0"/>
              <a:t>suelo por quema intensiva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Tala de bosques y sobre explotación de fauna y flora , comercialización de aves exóticas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Falta de educación por  creencias  ideológicas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Falta de oportunidades en el mercado laboral  en profesionales de la región 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Faltan profesionales en mercadotecnia  y negocios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Etno educación  pertinente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Base de datos de  características poblacionales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Impulso al desarrollo solidario </a:t>
            </a:r>
          </a:p>
          <a:p>
            <a:pPr marL="342900" indent="-342900">
              <a:buAutoNum type="arabicPeriod"/>
            </a:pPr>
            <a:r>
              <a:rPr lang="es-CO" sz="1600" dirty="0" smtClean="0"/>
              <a:t>Conservación de lengua indigena </a:t>
            </a:r>
          </a:p>
          <a:p>
            <a:pPr marL="342900" indent="-342900">
              <a:buAutoNum type="arabicPeriod"/>
            </a:pPr>
            <a:endParaRPr lang="es-CO" sz="1600" dirty="0" smtClean="0"/>
          </a:p>
          <a:p>
            <a:pPr marL="342900" indent="-342900">
              <a:buAutoNum type="arabicPeriod"/>
            </a:pPr>
            <a:endParaRPr lang="es-CO" dirty="0"/>
          </a:p>
        </p:txBody>
      </p:sp>
      <p:sp>
        <p:nvSpPr>
          <p:cNvPr id="5" name="Rectángulo 4"/>
          <p:cNvSpPr/>
          <p:nvPr/>
        </p:nvSpPr>
        <p:spPr>
          <a:xfrm>
            <a:off x="3347864" y="6049929"/>
            <a:ext cx="64190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900" dirty="0"/>
              <a:t>Decreto 1953 Ministerio del Interior . (7 de octubre de 2014). Obtenido de </a:t>
            </a:r>
            <a:r>
              <a:rPr lang="es-CO" sz="900" dirty="0" smtClean="0"/>
              <a:t> ttps</a:t>
            </a:r>
            <a:r>
              <a:rPr lang="es-CO" sz="900" dirty="0"/>
              <a:t>://www.minjusticia.gov.co/Portals/0/DECRETO%201953%20DEL%2007%20DE%20OC </a:t>
            </a:r>
            <a:r>
              <a:rPr lang="es-CO" sz="900" dirty="0" smtClean="0"/>
              <a:t>TUBRE%20DE%202014.pd</a:t>
            </a:r>
          </a:p>
          <a:p>
            <a:r>
              <a:rPr lang="es-CO" sz="900" dirty="0"/>
              <a:t>Ley 15 – 23 de 2012. Sistema Nacional de Gestión de Riesgos de Desastres. (s.f.). Obtenido de http://www.ideam.gov.co/documents/24189/390483/11.+LEY+1523+DE+2012.pdf/4e935 27d-3bb8-4b53-b678-fbde8107d340?version=1.2f</a:t>
            </a:r>
          </a:p>
        </p:txBody>
      </p:sp>
      <p:sp>
        <p:nvSpPr>
          <p:cNvPr id="6" name="4 Rectángulo"/>
          <p:cNvSpPr/>
          <p:nvPr/>
        </p:nvSpPr>
        <p:spPr>
          <a:xfrm>
            <a:off x="0" y="188640"/>
            <a:ext cx="3635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solidFill>
                  <a:schemeClr val="accent1">
                    <a:lumMod val="75000"/>
                  </a:schemeClr>
                </a:solidFill>
              </a:rPr>
              <a:t>EL PLAN DE VIDA INDIGENA ZENU, UNA OPORTUNIDAD EN EL POSCONFLICTO PARA EL DEPARTAMENTO DE SUCRE</a:t>
            </a:r>
            <a:endParaRPr lang="es-CO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6920" y="188640"/>
            <a:ext cx="2517080" cy="3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/>
          <a:lstStyle/>
          <a:p>
            <a:r>
              <a:rPr lang="es-CO" dirty="0" smtClean="0"/>
              <a:t>EQUIPO DE TRABAJO CABILDO</a:t>
            </a:r>
            <a:endParaRPr lang="es-CO" dirty="0"/>
          </a:p>
        </p:txBody>
      </p:sp>
      <p:pic>
        <p:nvPicPr>
          <p:cNvPr id="4" name="0 Imagen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8"/>
            <a:ext cx="2070469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IMG-20161209-WA000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132856"/>
            <a:ext cx="3024336" cy="15022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5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32856"/>
            <a:ext cx="2341234" cy="1590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C:\Users\Usuario\Pictures\IMG-20180423-WA000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37112"/>
            <a:ext cx="2115513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F:\IMG_20150603_12143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65104"/>
            <a:ext cx="2592288" cy="1664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0 Imagen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509120"/>
            <a:ext cx="2430684" cy="1510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para ubuntu mande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33056"/>
            <a:ext cx="4762500" cy="258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para graci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7283"/>
            <a:ext cx="4488433" cy="336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69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479</Words>
  <Application>Microsoft Office PowerPoint</Application>
  <PresentationFormat>Presentación en pantalla (4:3)</PresentationFormat>
  <Paragraphs>53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1" baseType="lpstr">
      <vt:lpstr>Arial</vt:lpstr>
      <vt:lpstr>Calibri</vt:lpstr>
      <vt:lpstr>Tema de Office</vt:lpstr>
      <vt:lpstr>Presentación de PowerPoint</vt:lpstr>
      <vt:lpstr>  2. m. Intención, proyecto.   3. m. Modelo sistemático de una actuación pública o privada, que se elabora  anticipadamente para dirigirla y encauzarla. </vt:lpstr>
      <vt:lpstr>Actores  de Interés </vt:lpstr>
      <vt:lpstr>Presentación de PowerPoint</vt:lpstr>
      <vt:lpstr>Diagnóstico y propuesta de valor </vt:lpstr>
      <vt:lpstr>Discusión y Conclusión </vt:lpstr>
      <vt:lpstr>EQUIPO DE TRABAJO CABILDO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 m. Intención, proyecto.  3. m. Modelo sistemático de una actuación pública o privada, que se elabora anticipadamente para dirigirla y encauzarla.</dc:title>
  <dc:creator>JENNY REBOLLEDO</dc:creator>
  <cp:lastModifiedBy>Jacob Gutierrez</cp:lastModifiedBy>
  <cp:revision>38</cp:revision>
  <dcterms:created xsi:type="dcterms:W3CDTF">2018-09-07T18:28:00Z</dcterms:created>
  <dcterms:modified xsi:type="dcterms:W3CDTF">2018-10-23T16:13:17Z</dcterms:modified>
</cp:coreProperties>
</file>