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3" r:id="rId3"/>
    <p:sldId id="257" r:id="rId4"/>
    <p:sldId id="269" r:id="rId5"/>
    <p:sldId id="270" r:id="rId6"/>
    <p:sldId id="271" r:id="rId7"/>
    <p:sldId id="275" r:id="rId8"/>
    <p:sldId id="274" r:id="rId9"/>
    <p:sldId id="258" r:id="rId10"/>
    <p:sldId id="259" r:id="rId11"/>
    <p:sldId id="260" r:id="rId12"/>
    <p:sldId id="268" r:id="rId13"/>
    <p:sldId id="261" r:id="rId14"/>
    <p:sldId id="272" r:id="rId1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65"/>
    <a:srgbClr val="008E80"/>
    <a:srgbClr val="82B3B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0728" autoAdjust="0"/>
  </p:normalViewPr>
  <p:slideViewPr>
    <p:cSldViewPr>
      <p:cViewPr varScale="1">
        <p:scale>
          <a:sx n="84" d="100"/>
          <a:sy n="84" d="100"/>
        </p:scale>
        <p:origin x="13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E72FF-278D-4C4D-856B-A277492BDB60}" type="doc">
      <dgm:prSet loTypeId="urn:microsoft.com/office/officeart/2005/8/layout/arrow2" loCatId="process" qsTypeId="urn:microsoft.com/office/officeart/2005/8/quickstyle/simple4" qsCatId="simple" csTypeId="urn:microsoft.com/office/officeart/2005/8/colors/accent3_4" csCatId="accent3" phldr="1"/>
      <dgm:spPr/>
    </dgm:pt>
    <dgm:pt modelId="{38BE3654-45F4-4FA6-BF3C-90F1DBB5C620}">
      <dgm:prSet phldrT="[Texte]" custT="1"/>
      <dgm:spPr/>
      <dgm:t>
        <a:bodyPr/>
        <a:lstStyle/>
        <a:p>
          <a:r>
            <a:rPr lang="es-CO" sz="2000" b="1" noProof="0" dirty="0"/>
            <a:t>Construcción de Paz</a:t>
          </a:r>
        </a:p>
      </dgm:t>
    </dgm:pt>
    <dgm:pt modelId="{D516379F-976C-4C23-8CFE-AD1A6726AEF2}" type="parTrans" cxnId="{6097F6D4-0801-4929-BCA5-13EF0970C8E9}">
      <dgm:prSet/>
      <dgm:spPr/>
      <dgm:t>
        <a:bodyPr/>
        <a:lstStyle/>
        <a:p>
          <a:endParaRPr lang="es-CO" b="1" noProof="0" dirty="0"/>
        </a:p>
      </dgm:t>
    </dgm:pt>
    <dgm:pt modelId="{7239B1A3-EA3F-49A4-8C2A-3133452BFF48}" type="sibTrans" cxnId="{6097F6D4-0801-4929-BCA5-13EF0970C8E9}">
      <dgm:prSet/>
      <dgm:spPr/>
      <dgm:t>
        <a:bodyPr/>
        <a:lstStyle/>
        <a:p>
          <a:endParaRPr lang="es-CO" b="1" noProof="0" dirty="0"/>
        </a:p>
      </dgm:t>
    </dgm:pt>
    <dgm:pt modelId="{3EBD448F-3924-47C6-A917-07DC262AFD51}">
      <dgm:prSet phldrT="[Texte]" custT="1"/>
      <dgm:spPr/>
      <dgm:t>
        <a:bodyPr/>
        <a:lstStyle/>
        <a:p>
          <a:r>
            <a:rPr lang="es-CO" sz="2000" b="1" noProof="0" dirty="0"/>
            <a:t>Desarrollo(s)</a:t>
          </a:r>
        </a:p>
      </dgm:t>
    </dgm:pt>
    <dgm:pt modelId="{F1263017-9348-45F9-A9E5-10123A60ABD6}" type="parTrans" cxnId="{17A04612-7249-4110-879C-3DF9747B5F1E}">
      <dgm:prSet/>
      <dgm:spPr/>
      <dgm:t>
        <a:bodyPr/>
        <a:lstStyle/>
        <a:p>
          <a:endParaRPr lang="es-CO" b="1" noProof="0" dirty="0"/>
        </a:p>
      </dgm:t>
    </dgm:pt>
    <dgm:pt modelId="{7B4DD168-2B9A-42EE-B50E-85A64C8B335D}" type="sibTrans" cxnId="{17A04612-7249-4110-879C-3DF9747B5F1E}">
      <dgm:prSet/>
      <dgm:spPr/>
      <dgm:t>
        <a:bodyPr/>
        <a:lstStyle/>
        <a:p>
          <a:endParaRPr lang="es-CO" b="1" noProof="0" dirty="0"/>
        </a:p>
      </dgm:t>
    </dgm:pt>
    <dgm:pt modelId="{5E182384-5D34-4EC2-B1B6-79F69B97A45E}">
      <dgm:prSet phldrT="[Texte]" custT="1"/>
      <dgm:spPr/>
      <dgm:t>
        <a:bodyPr/>
        <a:lstStyle/>
        <a:p>
          <a:r>
            <a:rPr lang="es-CO" sz="2000" b="1" noProof="0" dirty="0"/>
            <a:t>interculturalidad</a:t>
          </a:r>
        </a:p>
      </dgm:t>
    </dgm:pt>
    <dgm:pt modelId="{064CBBCC-7CBB-4049-A440-E7DC54E19163}" type="parTrans" cxnId="{AF18D7AF-E39C-4FA0-B3DE-E00D9BB7A13E}">
      <dgm:prSet/>
      <dgm:spPr/>
      <dgm:t>
        <a:bodyPr/>
        <a:lstStyle/>
        <a:p>
          <a:endParaRPr lang="es-CO" b="1" noProof="0" dirty="0"/>
        </a:p>
      </dgm:t>
    </dgm:pt>
    <dgm:pt modelId="{58450568-A15B-4132-933F-0FB04381790B}" type="sibTrans" cxnId="{AF18D7AF-E39C-4FA0-B3DE-E00D9BB7A13E}">
      <dgm:prSet/>
      <dgm:spPr/>
      <dgm:t>
        <a:bodyPr/>
        <a:lstStyle/>
        <a:p>
          <a:endParaRPr lang="es-CO" b="1" noProof="0" dirty="0"/>
        </a:p>
      </dgm:t>
    </dgm:pt>
    <dgm:pt modelId="{C0A44307-8B53-496B-827A-D5A6EC87BC42}" type="pres">
      <dgm:prSet presAssocID="{508E72FF-278D-4C4D-856B-A277492BDB60}" presName="arrowDiagram" presStyleCnt="0">
        <dgm:presLayoutVars>
          <dgm:chMax val="5"/>
          <dgm:dir/>
          <dgm:resizeHandles val="exact"/>
        </dgm:presLayoutVars>
      </dgm:prSet>
      <dgm:spPr/>
    </dgm:pt>
    <dgm:pt modelId="{7B48ADF8-1C21-4745-8E2B-8613BDCBCE0B}" type="pres">
      <dgm:prSet presAssocID="{508E72FF-278D-4C4D-856B-A277492BDB60}" presName="arrow" presStyleLbl="bgShp" presStyleIdx="0" presStyleCnt="1" custLinFactNeighborX="-183" custLinFactNeighborY="-5205"/>
      <dgm:spPr>
        <a:solidFill>
          <a:srgbClr val="008E80"/>
        </a:solidFill>
      </dgm:spPr>
    </dgm:pt>
    <dgm:pt modelId="{A38EC02D-04CB-4958-969E-F38593D0C0F1}" type="pres">
      <dgm:prSet presAssocID="{508E72FF-278D-4C4D-856B-A277492BDB60}" presName="arrowDiagram3" presStyleCnt="0"/>
      <dgm:spPr/>
    </dgm:pt>
    <dgm:pt modelId="{359915B8-33C9-4325-A8FB-BBF533BE4E1B}" type="pres">
      <dgm:prSet presAssocID="{38BE3654-45F4-4FA6-BF3C-90F1DBB5C620}" presName="bullet3a" presStyleLbl="node1" presStyleIdx="0" presStyleCnt="3"/>
      <dgm:spPr>
        <a:solidFill>
          <a:srgbClr val="FFDA65"/>
        </a:solidFill>
      </dgm:spPr>
    </dgm:pt>
    <dgm:pt modelId="{F374021A-1195-48EF-967D-18D29FC7F1C9}" type="pres">
      <dgm:prSet presAssocID="{38BE3654-45F4-4FA6-BF3C-90F1DBB5C620}" presName="textBox3a" presStyleLbl="revTx" presStyleIdx="0" presStyleCnt="3" custScaleX="284038" custLinFactX="2937" custLinFactNeighborX="100000">
        <dgm:presLayoutVars>
          <dgm:bulletEnabled val="1"/>
        </dgm:presLayoutVars>
      </dgm:prSet>
      <dgm:spPr/>
      <dgm:t>
        <a:bodyPr/>
        <a:lstStyle/>
        <a:p>
          <a:endParaRPr lang="es-MX"/>
        </a:p>
      </dgm:t>
    </dgm:pt>
    <dgm:pt modelId="{BB4915AA-A2C2-49C6-8278-53999270CD36}" type="pres">
      <dgm:prSet presAssocID="{3EBD448F-3924-47C6-A917-07DC262AFD51}" presName="bullet3b" presStyleLbl="node1" presStyleIdx="1" presStyleCnt="3" custLinFactX="-61946" custLinFactNeighborX="-100000" custLinFactNeighborY="81927"/>
      <dgm:spPr>
        <a:solidFill>
          <a:srgbClr val="FFDA65"/>
        </a:solidFill>
      </dgm:spPr>
    </dgm:pt>
    <dgm:pt modelId="{AAACEA45-DF53-4E09-AA02-458F7986357D}" type="pres">
      <dgm:prSet presAssocID="{3EBD448F-3924-47C6-A917-07DC262AFD51}" presName="textBox3b" presStyleLbl="revTx" presStyleIdx="1" presStyleCnt="3" custScaleX="191902" custLinFactNeighborX="19108" custLinFactNeighborY="18237">
        <dgm:presLayoutVars>
          <dgm:bulletEnabled val="1"/>
        </dgm:presLayoutVars>
      </dgm:prSet>
      <dgm:spPr/>
      <dgm:t>
        <a:bodyPr/>
        <a:lstStyle/>
        <a:p>
          <a:endParaRPr lang="es-MX"/>
        </a:p>
      </dgm:t>
    </dgm:pt>
    <dgm:pt modelId="{DBDABC34-E955-4C61-97F0-E0DCDD7DF399}" type="pres">
      <dgm:prSet presAssocID="{5E182384-5D34-4EC2-B1B6-79F69B97A45E}" presName="bullet3c" presStyleLbl="node1" presStyleIdx="2" presStyleCnt="3" custLinFactX="-8599" custLinFactNeighborX="-100000" custLinFactNeighborY="31384"/>
      <dgm:spPr>
        <a:solidFill>
          <a:srgbClr val="FFDA65"/>
        </a:solidFill>
      </dgm:spPr>
    </dgm:pt>
    <dgm:pt modelId="{BBE5AE34-470F-4EB2-8AE7-1AD6C9B5DBCB}" type="pres">
      <dgm:prSet presAssocID="{5E182384-5D34-4EC2-B1B6-79F69B97A45E}" presName="textBox3c" presStyleLbl="revTx" presStyleIdx="2" presStyleCnt="3" custScaleX="246122" custLinFactNeighborX="782" custLinFactNeighborY="18765">
        <dgm:presLayoutVars>
          <dgm:bulletEnabled val="1"/>
        </dgm:presLayoutVars>
      </dgm:prSet>
      <dgm:spPr/>
      <dgm:t>
        <a:bodyPr/>
        <a:lstStyle/>
        <a:p>
          <a:endParaRPr lang="es-MX"/>
        </a:p>
      </dgm:t>
    </dgm:pt>
  </dgm:ptLst>
  <dgm:cxnLst>
    <dgm:cxn modelId="{8EE76472-48EB-4A6E-8690-9ED51C549C4C}" type="presOf" srcId="{5E182384-5D34-4EC2-B1B6-79F69B97A45E}" destId="{BBE5AE34-470F-4EB2-8AE7-1AD6C9B5DBCB}" srcOrd="0" destOrd="0" presId="urn:microsoft.com/office/officeart/2005/8/layout/arrow2"/>
    <dgm:cxn modelId="{6097F6D4-0801-4929-BCA5-13EF0970C8E9}" srcId="{508E72FF-278D-4C4D-856B-A277492BDB60}" destId="{38BE3654-45F4-4FA6-BF3C-90F1DBB5C620}" srcOrd="0" destOrd="0" parTransId="{D516379F-976C-4C23-8CFE-AD1A6726AEF2}" sibTransId="{7239B1A3-EA3F-49A4-8C2A-3133452BFF48}"/>
    <dgm:cxn modelId="{FB749ACC-3EBA-4C34-ACE6-9BADDA38780F}" type="presOf" srcId="{38BE3654-45F4-4FA6-BF3C-90F1DBB5C620}" destId="{F374021A-1195-48EF-967D-18D29FC7F1C9}" srcOrd="0" destOrd="0" presId="urn:microsoft.com/office/officeart/2005/8/layout/arrow2"/>
    <dgm:cxn modelId="{AF18D7AF-E39C-4FA0-B3DE-E00D9BB7A13E}" srcId="{508E72FF-278D-4C4D-856B-A277492BDB60}" destId="{5E182384-5D34-4EC2-B1B6-79F69B97A45E}" srcOrd="2" destOrd="0" parTransId="{064CBBCC-7CBB-4049-A440-E7DC54E19163}" sibTransId="{58450568-A15B-4132-933F-0FB04381790B}"/>
    <dgm:cxn modelId="{17A04612-7249-4110-879C-3DF9747B5F1E}" srcId="{508E72FF-278D-4C4D-856B-A277492BDB60}" destId="{3EBD448F-3924-47C6-A917-07DC262AFD51}" srcOrd="1" destOrd="0" parTransId="{F1263017-9348-45F9-A9E5-10123A60ABD6}" sibTransId="{7B4DD168-2B9A-42EE-B50E-85A64C8B335D}"/>
    <dgm:cxn modelId="{B3951A45-BD3C-4C7F-8DA7-AAC007373548}" type="presOf" srcId="{3EBD448F-3924-47C6-A917-07DC262AFD51}" destId="{AAACEA45-DF53-4E09-AA02-458F7986357D}" srcOrd="0" destOrd="0" presId="urn:microsoft.com/office/officeart/2005/8/layout/arrow2"/>
    <dgm:cxn modelId="{C4F6431C-3634-4F26-BC7E-AF0B342FDC18}" type="presOf" srcId="{508E72FF-278D-4C4D-856B-A277492BDB60}" destId="{C0A44307-8B53-496B-827A-D5A6EC87BC42}" srcOrd="0" destOrd="0" presId="urn:microsoft.com/office/officeart/2005/8/layout/arrow2"/>
    <dgm:cxn modelId="{07ED6E39-D1B0-4459-90FE-9012CCFA41CB}" type="presParOf" srcId="{C0A44307-8B53-496B-827A-D5A6EC87BC42}" destId="{7B48ADF8-1C21-4745-8E2B-8613BDCBCE0B}" srcOrd="0" destOrd="0" presId="urn:microsoft.com/office/officeart/2005/8/layout/arrow2"/>
    <dgm:cxn modelId="{30457352-6ED1-4813-9943-4D113B164DA5}" type="presParOf" srcId="{C0A44307-8B53-496B-827A-D5A6EC87BC42}" destId="{A38EC02D-04CB-4958-969E-F38593D0C0F1}" srcOrd="1" destOrd="0" presId="urn:microsoft.com/office/officeart/2005/8/layout/arrow2"/>
    <dgm:cxn modelId="{BFA78953-E5F1-4ECF-9334-40FF06235174}" type="presParOf" srcId="{A38EC02D-04CB-4958-969E-F38593D0C0F1}" destId="{359915B8-33C9-4325-A8FB-BBF533BE4E1B}" srcOrd="0" destOrd="0" presId="urn:microsoft.com/office/officeart/2005/8/layout/arrow2"/>
    <dgm:cxn modelId="{EAC670E0-2BFD-4F24-BB36-FEC18BC73C83}" type="presParOf" srcId="{A38EC02D-04CB-4958-969E-F38593D0C0F1}" destId="{F374021A-1195-48EF-967D-18D29FC7F1C9}" srcOrd="1" destOrd="0" presId="urn:microsoft.com/office/officeart/2005/8/layout/arrow2"/>
    <dgm:cxn modelId="{50E50652-DF69-4053-8DB8-B530920782A2}" type="presParOf" srcId="{A38EC02D-04CB-4958-969E-F38593D0C0F1}" destId="{BB4915AA-A2C2-49C6-8278-53999270CD36}" srcOrd="2" destOrd="0" presId="urn:microsoft.com/office/officeart/2005/8/layout/arrow2"/>
    <dgm:cxn modelId="{50333EF2-25C4-4D60-AD61-468D83AF1BF6}" type="presParOf" srcId="{A38EC02D-04CB-4958-969E-F38593D0C0F1}" destId="{AAACEA45-DF53-4E09-AA02-458F7986357D}" srcOrd="3" destOrd="0" presId="urn:microsoft.com/office/officeart/2005/8/layout/arrow2"/>
    <dgm:cxn modelId="{40D97FE7-3E64-4900-9F51-9654C6FDC420}" type="presParOf" srcId="{A38EC02D-04CB-4958-969E-F38593D0C0F1}" destId="{DBDABC34-E955-4C61-97F0-E0DCDD7DF399}" srcOrd="4" destOrd="0" presId="urn:microsoft.com/office/officeart/2005/8/layout/arrow2"/>
    <dgm:cxn modelId="{3BDE481B-32C7-425F-B4FC-ACE58F719D26}" type="presParOf" srcId="{A38EC02D-04CB-4958-969E-F38593D0C0F1}" destId="{BBE5AE34-470F-4EB2-8AE7-1AD6C9B5DBCB}"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8E72FF-278D-4C4D-856B-A277492BDB60}" type="doc">
      <dgm:prSet loTypeId="urn:microsoft.com/office/officeart/2005/8/layout/arrow2" loCatId="process" qsTypeId="urn:microsoft.com/office/officeart/2005/8/quickstyle/simple4" qsCatId="simple" csTypeId="urn:microsoft.com/office/officeart/2005/8/colors/accent3_4" csCatId="accent3" phldr="1"/>
      <dgm:spPr/>
    </dgm:pt>
    <dgm:pt modelId="{38BE3654-45F4-4FA6-BF3C-90F1DBB5C620}">
      <dgm:prSet phldrT="[Texte]" custT="1"/>
      <dgm:spPr/>
      <dgm:t>
        <a:bodyPr/>
        <a:lstStyle/>
        <a:p>
          <a:r>
            <a:rPr lang="es-CO" sz="1800" b="1" noProof="0" dirty="0"/>
            <a:t>Construcción de Paz</a:t>
          </a:r>
        </a:p>
      </dgm:t>
    </dgm:pt>
    <dgm:pt modelId="{D516379F-976C-4C23-8CFE-AD1A6726AEF2}" type="parTrans" cxnId="{6097F6D4-0801-4929-BCA5-13EF0970C8E9}">
      <dgm:prSet/>
      <dgm:spPr/>
      <dgm:t>
        <a:bodyPr/>
        <a:lstStyle/>
        <a:p>
          <a:endParaRPr lang="es-CO" b="1" noProof="0" dirty="0"/>
        </a:p>
      </dgm:t>
    </dgm:pt>
    <dgm:pt modelId="{7239B1A3-EA3F-49A4-8C2A-3133452BFF48}" type="sibTrans" cxnId="{6097F6D4-0801-4929-BCA5-13EF0970C8E9}">
      <dgm:prSet/>
      <dgm:spPr/>
      <dgm:t>
        <a:bodyPr/>
        <a:lstStyle/>
        <a:p>
          <a:endParaRPr lang="es-CO" b="1" noProof="0" dirty="0"/>
        </a:p>
      </dgm:t>
    </dgm:pt>
    <dgm:pt modelId="{3EBD448F-3924-47C6-A917-07DC262AFD51}">
      <dgm:prSet phldrT="[Texte]" custT="1"/>
      <dgm:spPr/>
      <dgm:t>
        <a:bodyPr/>
        <a:lstStyle/>
        <a:p>
          <a:r>
            <a:rPr lang="es-CO" sz="1800" b="1" noProof="0" dirty="0"/>
            <a:t>Desarrollo(s)</a:t>
          </a:r>
        </a:p>
      </dgm:t>
    </dgm:pt>
    <dgm:pt modelId="{F1263017-9348-45F9-A9E5-10123A60ABD6}" type="parTrans" cxnId="{17A04612-7249-4110-879C-3DF9747B5F1E}">
      <dgm:prSet/>
      <dgm:spPr/>
      <dgm:t>
        <a:bodyPr/>
        <a:lstStyle/>
        <a:p>
          <a:endParaRPr lang="es-CO" b="1" noProof="0" dirty="0"/>
        </a:p>
      </dgm:t>
    </dgm:pt>
    <dgm:pt modelId="{7B4DD168-2B9A-42EE-B50E-85A64C8B335D}" type="sibTrans" cxnId="{17A04612-7249-4110-879C-3DF9747B5F1E}">
      <dgm:prSet/>
      <dgm:spPr/>
      <dgm:t>
        <a:bodyPr/>
        <a:lstStyle/>
        <a:p>
          <a:endParaRPr lang="es-CO" b="1" noProof="0" dirty="0"/>
        </a:p>
      </dgm:t>
    </dgm:pt>
    <dgm:pt modelId="{5E182384-5D34-4EC2-B1B6-79F69B97A45E}">
      <dgm:prSet phldrT="[Texte]" custT="1"/>
      <dgm:spPr/>
      <dgm:t>
        <a:bodyPr/>
        <a:lstStyle/>
        <a:p>
          <a:r>
            <a:rPr lang="es-CO" sz="1800" b="1" noProof="0" dirty="0"/>
            <a:t>interculturalidad</a:t>
          </a:r>
        </a:p>
      </dgm:t>
    </dgm:pt>
    <dgm:pt modelId="{064CBBCC-7CBB-4049-A440-E7DC54E19163}" type="parTrans" cxnId="{AF18D7AF-E39C-4FA0-B3DE-E00D9BB7A13E}">
      <dgm:prSet/>
      <dgm:spPr/>
      <dgm:t>
        <a:bodyPr/>
        <a:lstStyle/>
        <a:p>
          <a:endParaRPr lang="es-CO" b="1" noProof="0" dirty="0"/>
        </a:p>
      </dgm:t>
    </dgm:pt>
    <dgm:pt modelId="{58450568-A15B-4132-933F-0FB04381790B}" type="sibTrans" cxnId="{AF18D7AF-E39C-4FA0-B3DE-E00D9BB7A13E}">
      <dgm:prSet/>
      <dgm:spPr/>
      <dgm:t>
        <a:bodyPr/>
        <a:lstStyle/>
        <a:p>
          <a:endParaRPr lang="es-CO" b="1" noProof="0" dirty="0"/>
        </a:p>
      </dgm:t>
    </dgm:pt>
    <dgm:pt modelId="{C0A44307-8B53-496B-827A-D5A6EC87BC42}" type="pres">
      <dgm:prSet presAssocID="{508E72FF-278D-4C4D-856B-A277492BDB60}" presName="arrowDiagram" presStyleCnt="0">
        <dgm:presLayoutVars>
          <dgm:chMax val="5"/>
          <dgm:dir/>
          <dgm:resizeHandles val="exact"/>
        </dgm:presLayoutVars>
      </dgm:prSet>
      <dgm:spPr/>
    </dgm:pt>
    <dgm:pt modelId="{7B48ADF8-1C21-4745-8E2B-8613BDCBCE0B}" type="pres">
      <dgm:prSet presAssocID="{508E72FF-278D-4C4D-856B-A277492BDB60}" presName="arrow" presStyleLbl="bgShp" presStyleIdx="0" presStyleCnt="1" custLinFactNeighborX="-183" custLinFactNeighborY="-5205"/>
      <dgm:spPr>
        <a:solidFill>
          <a:srgbClr val="008E80"/>
        </a:solidFill>
      </dgm:spPr>
    </dgm:pt>
    <dgm:pt modelId="{A38EC02D-04CB-4958-969E-F38593D0C0F1}" type="pres">
      <dgm:prSet presAssocID="{508E72FF-278D-4C4D-856B-A277492BDB60}" presName="arrowDiagram3" presStyleCnt="0"/>
      <dgm:spPr/>
    </dgm:pt>
    <dgm:pt modelId="{359915B8-33C9-4325-A8FB-BBF533BE4E1B}" type="pres">
      <dgm:prSet presAssocID="{38BE3654-45F4-4FA6-BF3C-90F1DBB5C620}" presName="bullet3a" presStyleLbl="node1" presStyleIdx="0" presStyleCnt="3"/>
      <dgm:spPr>
        <a:solidFill>
          <a:srgbClr val="FFDA65"/>
        </a:solidFill>
      </dgm:spPr>
    </dgm:pt>
    <dgm:pt modelId="{F374021A-1195-48EF-967D-18D29FC7F1C9}" type="pres">
      <dgm:prSet presAssocID="{38BE3654-45F4-4FA6-BF3C-90F1DBB5C620}" presName="textBox3a" presStyleLbl="revTx" presStyleIdx="0" presStyleCnt="3" custScaleX="284038" custLinFactX="2937" custLinFactNeighborX="100000">
        <dgm:presLayoutVars>
          <dgm:bulletEnabled val="1"/>
        </dgm:presLayoutVars>
      </dgm:prSet>
      <dgm:spPr/>
      <dgm:t>
        <a:bodyPr/>
        <a:lstStyle/>
        <a:p>
          <a:endParaRPr lang="es-MX"/>
        </a:p>
      </dgm:t>
    </dgm:pt>
    <dgm:pt modelId="{BB4915AA-A2C2-49C6-8278-53999270CD36}" type="pres">
      <dgm:prSet presAssocID="{3EBD448F-3924-47C6-A917-07DC262AFD51}" presName="bullet3b" presStyleLbl="node1" presStyleIdx="1" presStyleCnt="3" custLinFactX="-61946" custLinFactNeighborX="-100000" custLinFactNeighborY="81927"/>
      <dgm:spPr>
        <a:solidFill>
          <a:srgbClr val="FFDA65"/>
        </a:solidFill>
      </dgm:spPr>
    </dgm:pt>
    <dgm:pt modelId="{AAACEA45-DF53-4E09-AA02-458F7986357D}" type="pres">
      <dgm:prSet presAssocID="{3EBD448F-3924-47C6-A917-07DC262AFD51}" presName="textBox3b" presStyleLbl="revTx" presStyleIdx="1" presStyleCnt="3" custScaleX="191902" custLinFactNeighborX="19108" custLinFactNeighborY="22331">
        <dgm:presLayoutVars>
          <dgm:bulletEnabled val="1"/>
        </dgm:presLayoutVars>
      </dgm:prSet>
      <dgm:spPr/>
      <dgm:t>
        <a:bodyPr/>
        <a:lstStyle/>
        <a:p>
          <a:endParaRPr lang="es-MX"/>
        </a:p>
      </dgm:t>
    </dgm:pt>
    <dgm:pt modelId="{DBDABC34-E955-4C61-97F0-E0DCDD7DF399}" type="pres">
      <dgm:prSet presAssocID="{5E182384-5D34-4EC2-B1B6-79F69B97A45E}" presName="bullet3c" presStyleLbl="node1" presStyleIdx="2" presStyleCnt="3" custLinFactX="-8599" custLinFactNeighborX="-100000" custLinFactNeighborY="31384"/>
      <dgm:spPr>
        <a:solidFill>
          <a:srgbClr val="FFDA65"/>
        </a:solidFill>
      </dgm:spPr>
    </dgm:pt>
    <dgm:pt modelId="{BBE5AE34-470F-4EB2-8AE7-1AD6C9B5DBCB}" type="pres">
      <dgm:prSet presAssocID="{5E182384-5D34-4EC2-B1B6-79F69B97A45E}" presName="textBox3c" presStyleLbl="revTx" presStyleIdx="2" presStyleCnt="3" custScaleX="246122" custLinFactNeighborX="6472" custLinFactNeighborY="17123">
        <dgm:presLayoutVars>
          <dgm:bulletEnabled val="1"/>
        </dgm:presLayoutVars>
      </dgm:prSet>
      <dgm:spPr/>
      <dgm:t>
        <a:bodyPr/>
        <a:lstStyle/>
        <a:p>
          <a:endParaRPr lang="es-MX"/>
        </a:p>
      </dgm:t>
    </dgm:pt>
  </dgm:ptLst>
  <dgm:cxnLst>
    <dgm:cxn modelId="{8EE76472-48EB-4A6E-8690-9ED51C549C4C}" type="presOf" srcId="{5E182384-5D34-4EC2-B1B6-79F69B97A45E}" destId="{BBE5AE34-470F-4EB2-8AE7-1AD6C9B5DBCB}" srcOrd="0" destOrd="0" presId="urn:microsoft.com/office/officeart/2005/8/layout/arrow2"/>
    <dgm:cxn modelId="{6097F6D4-0801-4929-BCA5-13EF0970C8E9}" srcId="{508E72FF-278D-4C4D-856B-A277492BDB60}" destId="{38BE3654-45F4-4FA6-BF3C-90F1DBB5C620}" srcOrd="0" destOrd="0" parTransId="{D516379F-976C-4C23-8CFE-AD1A6726AEF2}" sibTransId="{7239B1A3-EA3F-49A4-8C2A-3133452BFF48}"/>
    <dgm:cxn modelId="{FB749ACC-3EBA-4C34-ACE6-9BADDA38780F}" type="presOf" srcId="{38BE3654-45F4-4FA6-BF3C-90F1DBB5C620}" destId="{F374021A-1195-48EF-967D-18D29FC7F1C9}" srcOrd="0" destOrd="0" presId="urn:microsoft.com/office/officeart/2005/8/layout/arrow2"/>
    <dgm:cxn modelId="{AF18D7AF-E39C-4FA0-B3DE-E00D9BB7A13E}" srcId="{508E72FF-278D-4C4D-856B-A277492BDB60}" destId="{5E182384-5D34-4EC2-B1B6-79F69B97A45E}" srcOrd="2" destOrd="0" parTransId="{064CBBCC-7CBB-4049-A440-E7DC54E19163}" sibTransId="{58450568-A15B-4132-933F-0FB04381790B}"/>
    <dgm:cxn modelId="{17A04612-7249-4110-879C-3DF9747B5F1E}" srcId="{508E72FF-278D-4C4D-856B-A277492BDB60}" destId="{3EBD448F-3924-47C6-A917-07DC262AFD51}" srcOrd="1" destOrd="0" parTransId="{F1263017-9348-45F9-A9E5-10123A60ABD6}" sibTransId="{7B4DD168-2B9A-42EE-B50E-85A64C8B335D}"/>
    <dgm:cxn modelId="{B3951A45-BD3C-4C7F-8DA7-AAC007373548}" type="presOf" srcId="{3EBD448F-3924-47C6-A917-07DC262AFD51}" destId="{AAACEA45-DF53-4E09-AA02-458F7986357D}" srcOrd="0" destOrd="0" presId="urn:microsoft.com/office/officeart/2005/8/layout/arrow2"/>
    <dgm:cxn modelId="{C4F6431C-3634-4F26-BC7E-AF0B342FDC18}" type="presOf" srcId="{508E72FF-278D-4C4D-856B-A277492BDB60}" destId="{C0A44307-8B53-496B-827A-D5A6EC87BC42}" srcOrd="0" destOrd="0" presId="urn:microsoft.com/office/officeart/2005/8/layout/arrow2"/>
    <dgm:cxn modelId="{07ED6E39-D1B0-4459-90FE-9012CCFA41CB}" type="presParOf" srcId="{C0A44307-8B53-496B-827A-D5A6EC87BC42}" destId="{7B48ADF8-1C21-4745-8E2B-8613BDCBCE0B}" srcOrd="0" destOrd="0" presId="urn:microsoft.com/office/officeart/2005/8/layout/arrow2"/>
    <dgm:cxn modelId="{30457352-6ED1-4813-9943-4D113B164DA5}" type="presParOf" srcId="{C0A44307-8B53-496B-827A-D5A6EC87BC42}" destId="{A38EC02D-04CB-4958-969E-F38593D0C0F1}" srcOrd="1" destOrd="0" presId="urn:microsoft.com/office/officeart/2005/8/layout/arrow2"/>
    <dgm:cxn modelId="{BFA78953-E5F1-4ECF-9334-40FF06235174}" type="presParOf" srcId="{A38EC02D-04CB-4958-969E-F38593D0C0F1}" destId="{359915B8-33C9-4325-A8FB-BBF533BE4E1B}" srcOrd="0" destOrd="0" presId="urn:microsoft.com/office/officeart/2005/8/layout/arrow2"/>
    <dgm:cxn modelId="{EAC670E0-2BFD-4F24-BB36-FEC18BC73C83}" type="presParOf" srcId="{A38EC02D-04CB-4958-969E-F38593D0C0F1}" destId="{F374021A-1195-48EF-967D-18D29FC7F1C9}" srcOrd="1" destOrd="0" presId="urn:microsoft.com/office/officeart/2005/8/layout/arrow2"/>
    <dgm:cxn modelId="{50E50652-DF69-4053-8DB8-B530920782A2}" type="presParOf" srcId="{A38EC02D-04CB-4958-969E-F38593D0C0F1}" destId="{BB4915AA-A2C2-49C6-8278-53999270CD36}" srcOrd="2" destOrd="0" presId="urn:microsoft.com/office/officeart/2005/8/layout/arrow2"/>
    <dgm:cxn modelId="{50333EF2-25C4-4D60-AD61-468D83AF1BF6}" type="presParOf" srcId="{A38EC02D-04CB-4958-969E-F38593D0C0F1}" destId="{AAACEA45-DF53-4E09-AA02-458F7986357D}" srcOrd="3" destOrd="0" presId="urn:microsoft.com/office/officeart/2005/8/layout/arrow2"/>
    <dgm:cxn modelId="{40D97FE7-3E64-4900-9F51-9654C6FDC420}" type="presParOf" srcId="{A38EC02D-04CB-4958-969E-F38593D0C0F1}" destId="{DBDABC34-E955-4C61-97F0-E0DCDD7DF399}" srcOrd="4" destOrd="0" presId="urn:microsoft.com/office/officeart/2005/8/layout/arrow2"/>
    <dgm:cxn modelId="{3BDE481B-32C7-425F-B4FC-ACE58F719D26}" type="presParOf" srcId="{A38EC02D-04CB-4958-969E-F38593D0C0F1}" destId="{BBE5AE34-470F-4EB2-8AE7-1AD6C9B5DBCB}"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4000CB-72AB-4CFF-BB6D-2DE9C3063594}" type="doc">
      <dgm:prSet loTypeId="urn:microsoft.com/office/officeart/2005/8/layout/bProcess3" loCatId="list" qsTypeId="urn:microsoft.com/office/officeart/2005/8/quickstyle/simple4" qsCatId="simple" csTypeId="urn:microsoft.com/office/officeart/2005/8/colors/colorful4" csCatId="colorful" phldr="1"/>
      <dgm:spPr/>
      <dgm:t>
        <a:bodyPr/>
        <a:lstStyle/>
        <a:p>
          <a:endParaRPr lang="es-CO"/>
        </a:p>
      </dgm:t>
    </dgm:pt>
    <dgm:pt modelId="{7F415791-55DC-4371-B1BD-2A3C1CD31286}">
      <dgm:prSet phldrT="[Texto]" custT="1"/>
      <dgm:spPr>
        <a:solidFill>
          <a:srgbClr val="008E8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CO" sz="2000" b="1" dirty="0"/>
        </a:p>
        <a:p>
          <a:pPr marL="0" marR="0" indent="0" defTabSz="914400" eaLnBrk="1" fontAlgn="auto" latinLnBrk="0" hangingPunct="1">
            <a:lnSpc>
              <a:spcPct val="100000"/>
            </a:lnSpc>
            <a:spcBef>
              <a:spcPts val="0"/>
            </a:spcBef>
            <a:spcAft>
              <a:spcPts val="0"/>
            </a:spcAft>
            <a:buClrTx/>
            <a:buSzTx/>
            <a:buFontTx/>
            <a:buNone/>
            <a:tabLst/>
            <a:defRPr/>
          </a:pPr>
          <a:r>
            <a:rPr lang="es-CO" sz="2000" b="1" dirty="0"/>
            <a:t>2017 </a:t>
          </a:r>
        </a:p>
        <a:p>
          <a:pPr marL="0" marR="0" indent="0" defTabSz="914400" eaLnBrk="1" fontAlgn="auto" latinLnBrk="0" hangingPunct="1">
            <a:lnSpc>
              <a:spcPct val="100000"/>
            </a:lnSpc>
            <a:spcBef>
              <a:spcPts val="0"/>
            </a:spcBef>
            <a:spcAft>
              <a:spcPts val="0"/>
            </a:spcAft>
            <a:buClrTx/>
            <a:buSzTx/>
            <a:buFontTx/>
            <a:buNone/>
            <a:tabLst/>
            <a:defRPr/>
          </a:pPr>
          <a:r>
            <a:rPr lang="es-CO" sz="1400" b="1" dirty="0"/>
            <a:t>Educación de la pedagogía Critica.</a:t>
          </a:r>
          <a:r>
            <a:rPr lang="es-CO" sz="1400" dirty="0"/>
            <a:t> </a:t>
          </a:r>
        </a:p>
        <a:p>
          <a:pPr marL="0" marR="0" indent="0" defTabSz="914400" eaLnBrk="1" fontAlgn="auto" latinLnBrk="0" hangingPunct="1">
            <a:lnSpc>
              <a:spcPct val="100000"/>
            </a:lnSpc>
            <a:spcBef>
              <a:spcPts val="0"/>
            </a:spcBef>
            <a:spcAft>
              <a:spcPts val="0"/>
            </a:spcAft>
            <a:buClrTx/>
            <a:buSzTx/>
            <a:buFontTx/>
            <a:buNone/>
            <a:tabLst/>
            <a:defRPr/>
          </a:pPr>
          <a:r>
            <a:rPr lang="es-CO" sz="1400" i="1" dirty="0"/>
            <a:t>Lanzamiento (noviembre)</a:t>
          </a:r>
        </a:p>
        <a:p>
          <a:pPr marL="0" marR="0" indent="0" defTabSz="914400" eaLnBrk="1" fontAlgn="auto" latinLnBrk="0" hangingPunct="1">
            <a:lnSpc>
              <a:spcPct val="100000"/>
            </a:lnSpc>
            <a:spcBef>
              <a:spcPts val="0"/>
            </a:spcBef>
            <a:spcAft>
              <a:spcPts val="0"/>
            </a:spcAft>
            <a:buClrTx/>
            <a:buSzTx/>
            <a:buFontTx/>
            <a:buNone/>
            <a:tabLst/>
            <a:defRPr/>
          </a:pPr>
          <a:r>
            <a:rPr lang="es-CO" sz="1400" i="1" dirty="0"/>
            <a:t>Universidad Simón Bolívar</a:t>
          </a:r>
          <a:endParaRPr lang="es-CO" sz="1400" dirty="0"/>
        </a:p>
        <a:p>
          <a:pPr defTabSz="1377950">
            <a:lnSpc>
              <a:spcPct val="90000"/>
            </a:lnSpc>
            <a:spcBef>
              <a:spcPct val="0"/>
            </a:spcBef>
            <a:spcAft>
              <a:spcPct val="35000"/>
            </a:spcAft>
          </a:pPr>
          <a:endParaRPr lang="es-CO" sz="1400" dirty="0"/>
        </a:p>
      </dgm:t>
    </dgm:pt>
    <dgm:pt modelId="{9C724DFA-98C3-4BC4-9BBC-F68DEE00B028}" type="parTrans" cxnId="{81791968-8DB7-4703-9BFF-2C886B1BAE72}">
      <dgm:prSet/>
      <dgm:spPr/>
      <dgm:t>
        <a:bodyPr/>
        <a:lstStyle/>
        <a:p>
          <a:endParaRPr lang="es-CO" sz="1200"/>
        </a:p>
      </dgm:t>
    </dgm:pt>
    <dgm:pt modelId="{A384AC4C-24CB-4093-8890-6488265A4E98}" type="sibTrans" cxnId="{81791968-8DB7-4703-9BFF-2C886B1BAE72}">
      <dgm:prSet/>
      <dgm:spPr>
        <a:ln w="28575">
          <a:solidFill>
            <a:schemeClr val="bg1">
              <a:lumMod val="50000"/>
            </a:schemeClr>
          </a:solidFill>
        </a:ln>
      </dgm:spPr>
      <dgm:t>
        <a:bodyPr/>
        <a:lstStyle/>
        <a:p>
          <a:endParaRPr lang="es-CO" sz="1200"/>
        </a:p>
      </dgm:t>
    </dgm:pt>
    <dgm:pt modelId="{C91B1E5B-F6CF-4D71-BC5C-2FA7872E8061}">
      <dgm:prSet phldrT="[Texto]" custT="1"/>
      <dgm:spPr>
        <a:solidFill>
          <a:schemeClr val="accent6"/>
        </a:solidFill>
      </dgm:spPr>
      <dgm:t>
        <a:bodyPr/>
        <a:lstStyle/>
        <a:p>
          <a:r>
            <a:rPr lang="es-CO" sz="2000" b="1" dirty="0"/>
            <a:t>2019 </a:t>
          </a:r>
        </a:p>
        <a:p>
          <a:r>
            <a:rPr lang="es-CO" sz="1200" b="1" dirty="0"/>
            <a:t>Participación ciudadana y dialogo entre diferentes sectores </a:t>
          </a:r>
          <a:r>
            <a:rPr lang="es-CO" sz="1200" b="0" dirty="0"/>
            <a:t>(promoción de cultura, tolerancia, respeto, convivencia) pagina 7 de 310 Acuerdo final</a:t>
          </a:r>
        </a:p>
      </dgm:t>
    </dgm:pt>
    <dgm:pt modelId="{ABF989D6-320C-4449-9FF2-F82FD9357CCE}" type="parTrans" cxnId="{6B7C24EC-601C-48F4-AC9D-1D180A4492CB}">
      <dgm:prSet/>
      <dgm:spPr/>
      <dgm:t>
        <a:bodyPr/>
        <a:lstStyle/>
        <a:p>
          <a:endParaRPr lang="es-CO" sz="1200"/>
        </a:p>
      </dgm:t>
    </dgm:pt>
    <dgm:pt modelId="{A5023428-824B-4310-9AC9-2A21F8F5A5ED}" type="sibTrans" cxnId="{6B7C24EC-601C-48F4-AC9D-1D180A4492CB}">
      <dgm:prSet/>
      <dgm:spPr>
        <a:ln w="28575">
          <a:solidFill>
            <a:schemeClr val="bg1">
              <a:lumMod val="50000"/>
            </a:schemeClr>
          </a:solidFill>
        </a:ln>
      </dgm:spPr>
      <dgm:t>
        <a:bodyPr/>
        <a:lstStyle/>
        <a:p>
          <a:endParaRPr lang="es-CO" sz="1200"/>
        </a:p>
      </dgm:t>
    </dgm:pt>
    <dgm:pt modelId="{9DEE20E8-62A4-44D4-B7AE-23BF4D34441E}">
      <dgm:prSet phldrT="[Texto]" custT="1"/>
      <dgm:spPr>
        <a:solidFill>
          <a:srgbClr val="FFDA65"/>
        </a:solidFill>
      </dgm:spPr>
      <dgm:t>
        <a:bodyPr/>
        <a:lstStyle/>
        <a:p>
          <a:r>
            <a:rPr lang="es-CO" sz="2000" b="1" dirty="0">
              <a:solidFill>
                <a:srgbClr val="008E80"/>
              </a:solidFill>
            </a:rPr>
            <a:t>2020</a:t>
          </a:r>
          <a:r>
            <a:rPr lang="es-CO" sz="2000" dirty="0">
              <a:solidFill>
                <a:srgbClr val="008E80"/>
              </a:solidFill>
            </a:rPr>
            <a:t> </a:t>
          </a:r>
        </a:p>
        <a:p>
          <a:r>
            <a:rPr lang="es-CO" sz="1400" b="1" dirty="0">
              <a:solidFill>
                <a:srgbClr val="008E80"/>
              </a:solidFill>
            </a:rPr>
            <a:t>Participación Política  y Gobernabilidad </a:t>
          </a:r>
        </a:p>
        <a:p>
          <a:r>
            <a:rPr lang="es-CO" sz="1200" dirty="0">
              <a:solidFill>
                <a:srgbClr val="008E80"/>
              </a:solidFill>
            </a:rPr>
            <a:t>(Seguridad para el ejercicio de la política)  pagina 36 de 310 Acuerdo final</a:t>
          </a:r>
        </a:p>
      </dgm:t>
    </dgm:pt>
    <dgm:pt modelId="{CAC0024E-5F1F-41A7-B093-BF249EE46456}" type="parTrans" cxnId="{13AACF5A-E540-4736-978E-2E84420A1605}">
      <dgm:prSet/>
      <dgm:spPr/>
      <dgm:t>
        <a:bodyPr/>
        <a:lstStyle/>
        <a:p>
          <a:endParaRPr lang="es-CO" sz="1200"/>
        </a:p>
      </dgm:t>
    </dgm:pt>
    <dgm:pt modelId="{4A15B3D9-2AB3-4BEE-91CC-D84CF1F09E9D}" type="sibTrans" cxnId="{13AACF5A-E540-4736-978E-2E84420A1605}">
      <dgm:prSet/>
      <dgm:spPr>
        <a:ln w="28575">
          <a:solidFill>
            <a:schemeClr val="bg1">
              <a:lumMod val="50000"/>
            </a:schemeClr>
          </a:solidFill>
        </a:ln>
      </dgm:spPr>
      <dgm:t>
        <a:bodyPr/>
        <a:lstStyle/>
        <a:p>
          <a:endParaRPr lang="es-CO" sz="1200"/>
        </a:p>
      </dgm:t>
    </dgm:pt>
    <dgm:pt modelId="{EE2A089F-66FE-41EF-B06A-E4BCBF9DA466}">
      <dgm:prSet phldrT="[Texto]" custT="1"/>
      <dgm:spPr>
        <a:solidFill>
          <a:schemeClr val="accent5"/>
        </a:solidFill>
      </dgm:spPr>
      <dgm:t>
        <a:bodyPr/>
        <a:lstStyle/>
        <a:p>
          <a:r>
            <a:rPr lang="es-CO" sz="2000" b="1" dirty="0"/>
            <a:t>2022</a:t>
          </a:r>
        </a:p>
        <a:p>
          <a:r>
            <a:rPr lang="es-CO" sz="1400" b="1" dirty="0"/>
            <a:t>Salud comunitaria</a:t>
          </a:r>
        </a:p>
      </dgm:t>
    </dgm:pt>
    <dgm:pt modelId="{77F938FF-591C-4B1C-AC49-C3C3B1DE2730}" type="parTrans" cxnId="{21CB1F0C-509E-4E9B-AE35-8278DD439F14}">
      <dgm:prSet/>
      <dgm:spPr/>
      <dgm:t>
        <a:bodyPr/>
        <a:lstStyle/>
        <a:p>
          <a:endParaRPr lang="es-CO" sz="1200"/>
        </a:p>
      </dgm:t>
    </dgm:pt>
    <dgm:pt modelId="{5B2D94DA-1998-472A-933C-AAF0ABE4670F}" type="sibTrans" cxnId="{21CB1F0C-509E-4E9B-AE35-8278DD439F14}">
      <dgm:prSet/>
      <dgm:spPr/>
      <dgm:t>
        <a:bodyPr/>
        <a:lstStyle/>
        <a:p>
          <a:endParaRPr lang="es-CO" sz="1200"/>
        </a:p>
      </dgm:t>
    </dgm:pt>
    <dgm:pt modelId="{0C5F2417-A1C6-46D7-9EDD-25B825A28B42}">
      <dgm:prSet custT="1"/>
      <dgm:spPr>
        <a:solidFill>
          <a:srgbClr val="008E80"/>
        </a:solidFill>
      </dgm:spPr>
      <dgm:t>
        <a:bodyPr/>
        <a:lstStyle/>
        <a:p>
          <a:r>
            <a:rPr lang="es-CO" sz="2000" b="1" dirty="0"/>
            <a:t>2021</a:t>
          </a:r>
        </a:p>
        <a:p>
          <a:r>
            <a:rPr lang="es-CO" sz="1400" b="1" dirty="0"/>
            <a:t>Sostenibilidad ambiental (ciudades del futuro, derechos emergentes..) </a:t>
          </a:r>
        </a:p>
      </dgm:t>
    </dgm:pt>
    <dgm:pt modelId="{D1FA2E61-68C0-4D56-91D1-B3E1D77F748A}" type="parTrans" cxnId="{6CE05308-71DC-4167-9B69-8B4C354C4D15}">
      <dgm:prSet/>
      <dgm:spPr/>
      <dgm:t>
        <a:bodyPr/>
        <a:lstStyle/>
        <a:p>
          <a:endParaRPr lang="es-CO" sz="1200"/>
        </a:p>
      </dgm:t>
    </dgm:pt>
    <dgm:pt modelId="{8E57871A-EF7D-4015-979B-38A90C3302F7}" type="sibTrans" cxnId="{6CE05308-71DC-4167-9B69-8B4C354C4D15}">
      <dgm:prSet/>
      <dgm:spPr>
        <a:ln w="28575">
          <a:solidFill>
            <a:schemeClr val="bg1">
              <a:lumMod val="50000"/>
            </a:schemeClr>
          </a:solidFill>
        </a:ln>
      </dgm:spPr>
      <dgm:t>
        <a:bodyPr/>
        <a:lstStyle/>
        <a:p>
          <a:endParaRPr lang="es-CO" sz="1200"/>
        </a:p>
      </dgm:t>
    </dgm:pt>
    <dgm:pt modelId="{D748786B-A8B6-413E-A5D4-2F96FEE72A7C}">
      <dgm:prSet phldrT="[Texto]" custT="1"/>
      <dgm:spPr>
        <a:solidFill>
          <a:schemeClr val="accent5">
            <a:lumMod val="75000"/>
          </a:schemeClr>
        </a:solidFill>
      </dgm:spPr>
      <dgm:t>
        <a:bodyPr/>
        <a:lstStyle/>
        <a:p>
          <a:pPr defTabSz="1377950">
            <a:lnSpc>
              <a:spcPct val="90000"/>
            </a:lnSpc>
            <a:spcBef>
              <a:spcPct val="0"/>
            </a:spcBef>
            <a:spcAft>
              <a:spcPct val="35000"/>
            </a:spcAft>
          </a:pPr>
          <a:r>
            <a:rPr lang="es-CO" sz="2000" b="1" dirty="0"/>
            <a:t>2018</a:t>
          </a:r>
        </a:p>
        <a:p>
          <a:pPr defTabSz="1377950">
            <a:lnSpc>
              <a:spcPct val="90000"/>
            </a:lnSpc>
            <a:spcBef>
              <a:spcPct val="0"/>
            </a:spcBef>
            <a:spcAft>
              <a:spcPct val="35000"/>
            </a:spcAft>
          </a:pPr>
          <a:r>
            <a:rPr lang="es-CO" sz="1200" b="1" dirty="0"/>
            <a:t> Movilidad social </a:t>
          </a:r>
          <a:r>
            <a:rPr lang="es-CO" sz="1200" dirty="0"/>
            <a:t>(educación, innovación, genero, emprendimiento, democracia)</a:t>
          </a:r>
        </a:p>
        <a:p>
          <a:pPr defTabSz="1377950">
            <a:lnSpc>
              <a:spcPct val="90000"/>
            </a:lnSpc>
            <a:spcBef>
              <a:spcPct val="0"/>
            </a:spcBef>
            <a:spcAft>
              <a:spcPct val="35000"/>
            </a:spcAft>
          </a:pPr>
          <a:r>
            <a:rPr lang="es-CO" sz="1200" dirty="0"/>
            <a:t>País invitado : </a:t>
          </a:r>
          <a:r>
            <a:rPr lang="es-CO" sz="1200" dirty="0" smtClean="0"/>
            <a:t>Chile </a:t>
          </a:r>
          <a:endParaRPr lang="es-CO" sz="1200" dirty="0"/>
        </a:p>
      </dgm:t>
    </dgm:pt>
    <dgm:pt modelId="{9BD561CA-9FDC-495D-A2D7-99BD87589E8E}" type="parTrans" cxnId="{C2FAD4BA-7A53-4FA7-AA9A-9470DA835778}">
      <dgm:prSet/>
      <dgm:spPr/>
      <dgm:t>
        <a:bodyPr/>
        <a:lstStyle/>
        <a:p>
          <a:endParaRPr lang="es-ES_tradnl" sz="1200"/>
        </a:p>
      </dgm:t>
    </dgm:pt>
    <dgm:pt modelId="{2F76F27C-2EA2-4716-A38A-87FB68DCA54F}" type="sibTrans" cxnId="{C2FAD4BA-7A53-4FA7-AA9A-9470DA835778}">
      <dgm:prSet/>
      <dgm:spPr>
        <a:ln w="28575">
          <a:solidFill>
            <a:schemeClr val="bg1">
              <a:lumMod val="50000"/>
            </a:schemeClr>
          </a:solidFill>
        </a:ln>
      </dgm:spPr>
      <dgm:t>
        <a:bodyPr/>
        <a:lstStyle/>
        <a:p>
          <a:endParaRPr lang="es-ES_tradnl" sz="1200"/>
        </a:p>
      </dgm:t>
    </dgm:pt>
    <dgm:pt modelId="{BA77927B-39EC-F345-B0FD-5CD7E7529A74}" type="pres">
      <dgm:prSet presAssocID="{B34000CB-72AB-4CFF-BB6D-2DE9C3063594}" presName="Name0" presStyleCnt="0">
        <dgm:presLayoutVars>
          <dgm:dir/>
          <dgm:resizeHandles val="exact"/>
        </dgm:presLayoutVars>
      </dgm:prSet>
      <dgm:spPr/>
      <dgm:t>
        <a:bodyPr/>
        <a:lstStyle/>
        <a:p>
          <a:endParaRPr lang="es-MX"/>
        </a:p>
      </dgm:t>
    </dgm:pt>
    <dgm:pt modelId="{B4CC40A7-583B-AA43-A5F7-AEAD120FE9B2}" type="pres">
      <dgm:prSet presAssocID="{7F415791-55DC-4371-B1BD-2A3C1CD31286}" presName="node" presStyleLbl="node1" presStyleIdx="0" presStyleCnt="6">
        <dgm:presLayoutVars>
          <dgm:bulletEnabled val="1"/>
        </dgm:presLayoutVars>
      </dgm:prSet>
      <dgm:spPr/>
      <dgm:t>
        <a:bodyPr/>
        <a:lstStyle/>
        <a:p>
          <a:endParaRPr lang="es-MX"/>
        </a:p>
      </dgm:t>
    </dgm:pt>
    <dgm:pt modelId="{D97911D6-3F29-7A44-ADE4-5D10C664D78A}" type="pres">
      <dgm:prSet presAssocID="{A384AC4C-24CB-4093-8890-6488265A4E98}" presName="sibTrans" presStyleLbl="sibTrans1D1" presStyleIdx="0" presStyleCnt="5"/>
      <dgm:spPr/>
      <dgm:t>
        <a:bodyPr/>
        <a:lstStyle/>
        <a:p>
          <a:endParaRPr lang="es-MX"/>
        </a:p>
      </dgm:t>
    </dgm:pt>
    <dgm:pt modelId="{10006477-C8E7-C544-B508-FD5B31E50155}" type="pres">
      <dgm:prSet presAssocID="{A384AC4C-24CB-4093-8890-6488265A4E98}" presName="connectorText" presStyleLbl="sibTrans1D1" presStyleIdx="0" presStyleCnt="5"/>
      <dgm:spPr/>
      <dgm:t>
        <a:bodyPr/>
        <a:lstStyle/>
        <a:p>
          <a:endParaRPr lang="es-MX"/>
        </a:p>
      </dgm:t>
    </dgm:pt>
    <dgm:pt modelId="{D7576D51-CD1D-E44D-A745-5753B119FE12}" type="pres">
      <dgm:prSet presAssocID="{D748786B-A8B6-413E-A5D4-2F96FEE72A7C}" presName="node" presStyleLbl="node1" presStyleIdx="1" presStyleCnt="6">
        <dgm:presLayoutVars>
          <dgm:bulletEnabled val="1"/>
        </dgm:presLayoutVars>
      </dgm:prSet>
      <dgm:spPr/>
      <dgm:t>
        <a:bodyPr/>
        <a:lstStyle/>
        <a:p>
          <a:endParaRPr lang="es-MX"/>
        </a:p>
      </dgm:t>
    </dgm:pt>
    <dgm:pt modelId="{728926C2-3AA0-FA49-B41C-ED4F2A494EE3}" type="pres">
      <dgm:prSet presAssocID="{2F76F27C-2EA2-4716-A38A-87FB68DCA54F}" presName="sibTrans" presStyleLbl="sibTrans1D1" presStyleIdx="1" presStyleCnt="5"/>
      <dgm:spPr/>
      <dgm:t>
        <a:bodyPr/>
        <a:lstStyle/>
        <a:p>
          <a:endParaRPr lang="es-MX"/>
        </a:p>
      </dgm:t>
    </dgm:pt>
    <dgm:pt modelId="{EFF30B0E-A2D7-B246-9A73-1DE6661ECC24}" type="pres">
      <dgm:prSet presAssocID="{2F76F27C-2EA2-4716-A38A-87FB68DCA54F}" presName="connectorText" presStyleLbl="sibTrans1D1" presStyleIdx="1" presStyleCnt="5"/>
      <dgm:spPr/>
      <dgm:t>
        <a:bodyPr/>
        <a:lstStyle/>
        <a:p>
          <a:endParaRPr lang="es-MX"/>
        </a:p>
      </dgm:t>
    </dgm:pt>
    <dgm:pt modelId="{0A058F35-6EAA-7A40-8960-4A40EC5C1B5A}" type="pres">
      <dgm:prSet presAssocID="{C91B1E5B-F6CF-4D71-BC5C-2FA7872E8061}" presName="node" presStyleLbl="node1" presStyleIdx="2" presStyleCnt="6">
        <dgm:presLayoutVars>
          <dgm:bulletEnabled val="1"/>
        </dgm:presLayoutVars>
      </dgm:prSet>
      <dgm:spPr/>
      <dgm:t>
        <a:bodyPr/>
        <a:lstStyle/>
        <a:p>
          <a:endParaRPr lang="es-MX"/>
        </a:p>
      </dgm:t>
    </dgm:pt>
    <dgm:pt modelId="{02727D00-B727-2846-9081-5D85BCBD4FD7}" type="pres">
      <dgm:prSet presAssocID="{A5023428-824B-4310-9AC9-2A21F8F5A5ED}" presName="sibTrans" presStyleLbl="sibTrans1D1" presStyleIdx="2" presStyleCnt="5"/>
      <dgm:spPr/>
      <dgm:t>
        <a:bodyPr/>
        <a:lstStyle/>
        <a:p>
          <a:endParaRPr lang="es-MX"/>
        </a:p>
      </dgm:t>
    </dgm:pt>
    <dgm:pt modelId="{BDFA6DC4-138A-5B4B-A8B1-C34B95311A06}" type="pres">
      <dgm:prSet presAssocID="{A5023428-824B-4310-9AC9-2A21F8F5A5ED}" presName="connectorText" presStyleLbl="sibTrans1D1" presStyleIdx="2" presStyleCnt="5"/>
      <dgm:spPr/>
      <dgm:t>
        <a:bodyPr/>
        <a:lstStyle/>
        <a:p>
          <a:endParaRPr lang="es-MX"/>
        </a:p>
      </dgm:t>
    </dgm:pt>
    <dgm:pt modelId="{2537773A-E9F9-1A45-BE48-B1ADC487E92E}" type="pres">
      <dgm:prSet presAssocID="{9DEE20E8-62A4-44D4-B7AE-23BF4D34441E}" presName="node" presStyleLbl="node1" presStyleIdx="3" presStyleCnt="6">
        <dgm:presLayoutVars>
          <dgm:bulletEnabled val="1"/>
        </dgm:presLayoutVars>
      </dgm:prSet>
      <dgm:spPr/>
      <dgm:t>
        <a:bodyPr/>
        <a:lstStyle/>
        <a:p>
          <a:endParaRPr lang="es-MX"/>
        </a:p>
      </dgm:t>
    </dgm:pt>
    <dgm:pt modelId="{51F7A97F-CC3A-EA4F-9737-974CEEF2BBEF}" type="pres">
      <dgm:prSet presAssocID="{4A15B3D9-2AB3-4BEE-91CC-D84CF1F09E9D}" presName="sibTrans" presStyleLbl="sibTrans1D1" presStyleIdx="3" presStyleCnt="5"/>
      <dgm:spPr/>
      <dgm:t>
        <a:bodyPr/>
        <a:lstStyle/>
        <a:p>
          <a:endParaRPr lang="es-MX"/>
        </a:p>
      </dgm:t>
    </dgm:pt>
    <dgm:pt modelId="{F82BD692-34F5-2A41-9885-1B2DAC63028B}" type="pres">
      <dgm:prSet presAssocID="{4A15B3D9-2AB3-4BEE-91CC-D84CF1F09E9D}" presName="connectorText" presStyleLbl="sibTrans1D1" presStyleIdx="3" presStyleCnt="5"/>
      <dgm:spPr/>
      <dgm:t>
        <a:bodyPr/>
        <a:lstStyle/>
        <a:p>
          <a:endParaRPr lang="es-MX"/>
        </a:p>
      </dgm:t>
    </dgm:pt>
    <dgm:pt modelId="{15B4D749-3243-D64A-B843-523AE96CE057}" type="pres">
      <dgm:prSet presAssocID="{0C5F2417-A1C6-46D7-9EDD-25B825A28B42}" presName="node" presStyleLbl="node1" presStyleIdx="4" presStyleCnt="6">
        <dgm:presLayoutVars>
          <dgm:bulletEnabled val="1"/>
        </dgm:presLayoutVars>
      </dgm:prSet>
      <dgm:spPr/>
      <dgm:t>
        <a:bodyPr/>
        <a:lstStyle/>
        <a:p>
          <a:endParaRPr lang="es-MX"/>
        </a:p>
      </dgm:t>
    </dgm:pt>
    <dgm:pt modelId="{EAF85AEC-CADE-F146-9066-450A414710A0}" type="pres">
      <dgm:prSet presAssocID="{8E57871A-EF7D-4015-979B-38A90C3302F7}" presName="sibTrans" presStyleLbl="sibTrans1D1" presStyleIdx="4" presStyleCnt="5"/>
      <dgm:spPr/>
      <dgm:t>
        <a:bodyPr/>
        <a:lstStyle/>
        <a:p>
          <a:endParaRPr lang="es-MX"/>
        </a:p>
      </dgm:t>
    </dgm:pt>
    <dgm:pt modelId="{318E956B-5836-5F42-9F83-325CA47F1DD0}" type="pres">
      <dgm:prSet presAssocID="{8E57871A-EF7D-4015-979B-38A90C3302F7}" presName="connectorText" presStyleLbl="sibTrans1D1" presStyleIdx="4" presStyleCnt="5"/>
      <dgm:spPr/>
      <dgm:t>
        <a:bodyPr/>
        <a:lstStyle/>
        <a:p>
          <a:endParaRPr lang="es-MX"/>
        </a:p>
      </dgm:t>
    </dgm:pt>
    <dgm:pt modelId="{D4F88905-5F77-1B49-A214-9A355A3E076E}" type="pres">
      <dgm:prSet presAssocID="{EE2A089F-66FE-41EF-B06A-E4BCBF9DA466}" presName="node" presStyleLbl="node1" presStyleIdx="5" presStyleCnt="6">
        <dgm:presLayoutVars>
          <dgm:bulletEnabled val="1"/>
        </dgm:presLayoutVars>
      </dgm:prSet>
      <dgm:spPr/>
      <dgm:t>
        <a:bodyPr/>
        <a:lstStyle/>
        <a:p>
          <a:endParaRPr lang="es-MX"/>
        </a:p>
      </dgm:t>
    </dgm:pt>
  </dgm:ptLst>
  <dgm:cxnLst>
    <dgm:cxn modelId="{BC966426-B48C-3D48-8156-CF3D90BDCDD7}" type="presOf" srcId="{C91B1E5B-F6CF-4D71-BC5C-2FA7872E8061}" destId="{0A058F35-6EAA-7A40-8960-4A40EC5C1B5A}" srcOrd="0" destOrd="0" presId="urn:microsoft.com/office/officeart/2005/8/layout/bProcess3"/>
    <dgm:cxn modelId="{5566D015-6A33-764C-9C66-F32D892B5395}" type="presOf" srcId="{D748786B-A8B6-413E-A5D4-2F96FEE72A7C}" destId="{D7576D51-CD1D-E44D-A745-5753B119FE12}" srcOrd="0" destOrd="0" presId="urn:microsoft.com/office/officeart/2005/8/layout/bProcess3"/>
    <dgm:cxn modelId="{C2FAD4BA-7A53-4FA7-AA9A-9470DA835778}" srcId="{B34000CB-72AB-4CFF-BB6D-2DE9C3063594}" destId="{D748786B-A8B6-413E-A5D4-2F96FEE72A7C}" srcOrd="1" destOrd="0" parTransId="{9BD561CA-9FDC-495D-A2D7-99BD87589E8E}" sibTransId="{2F76F27C-2EA2-4716-A38A-87FB68DCA54F}"/>
    <dgm:cxn modelId="{0BCB4D3D-6081-CA41-B369-E1E00B32461D}" type="presOf" srcId="{4A15B3D9-2AB3-4BEE-91CC-D84CF1F09E9D}" destId="{51F7A97F-CC3A-EA4F-9737-974CEEF2BBEF}" srcOrd="0" destOrd="0" presId="urn:microsoft.com/office/officeart/2005/8/layout/bProcess3"/>
    <dgm:cxn modelId="{6CE05308-71DC-4167-9B69-8B4C354C4D15}" srcId="{B34000CB-72AB-4CFF-BB6D-2DE9C3063594}" destId="{0C5F2417-A1C6-46D7-9EDD-25B825A28B42}" srcOrd="4" destOrd="0" parTransId="{D1FA2E61-68C0-4D56-91D1-B3E1D77F748A}" sibTransId="{8E57871A-EF7D-4015-979B-38A90C3302F7}"/>
    <dgm:cxn modelId="{81791968-8DB7-4703-9BFF-2C886B1BAE72}" srcId="{B34000CB-72AB-4CFF-BB6D-2DE9C3063594}" destId="{7F415791-55DC-4371-B1BD-2A3C1CD31286}" srcOrd="0" destOrd="0" parTransId="{9C724DFA-98C3-4BC4-9BBC-F68DEE00B028}" sibTransId="{A384AC4C-24CB-4093-8890-6488265A4E98}"/>
    <dgm:cxn modelId="{CE895029-361A-E844-A153-196091D13455}" type="presOf" srcId="{B34000CB-72AB-4CFF-BB6D-2DE9C3063594}" destId="{BA77927B-39EC-F345-B0FD-5CD7E7529A74}" srcOrd="0" destOrd="0" presId="urn:microsoft.com/office/officeart/2005/8/layout/bProcess3"/>
    <dgm:cxn modelId="{6C1DD3CF-01D7-514D-9189-344AD3B8D896}" type="presOf" srcId="{2F76F27C-2EA2-4716-A38A-87FB68DCA54F}" destId="{728926C2-3AA0-FA49-B41C-ED4F2A494EE3}" srcOrd="0" destOrd="0" presId="urn:microsoft.com/office/officeart/2005/8/layout/bProcess3"/>
    <dgm:cxn modelId="{9635C052-D4CC-0A45-9D12-0FF568537886}" type="presOf" srcId="{A5023428-824B-4310-9AC9-2A21F8F5A5ED}" destId="{02727D00-B727-2846-9081-5D85BCBD4FD7}" srcOrd="0" destOrd="0" presId="urn:microsoft.com/office/officeart/2005/8/layout/bProcess3"/>
    <dgm:cxn modelId="{3DF0A6C0-0452-D94D-9C85-F908D1DE738E}" type="presOf" srcId="{8E57871A-EF7D-4015-979B-38A90C3302F7}" destId="{318E956B-5836-5F42-9F83-325CA47F1DD0}" srcOrd="1" destOrd="0" presId="urn:microsoft.com/office/officeart/2005/8/layout/bProcess3"/>
    <dgm:cxn modelId="{3540D9C8-6B5A-E548-8DA5-B0FB8E0FD34F}" type="presOf" srcId="{0C5F2417-A1C6-46D7-9EDD-25B825A28B42}" destId="{15B4D749-3243-D64A-B843-523AE96CE057}" srcOrd="0" destOrd="0" presId="urn:microsoft.com/office/officeart/2005/8/layout/bProcess3"/>
    <dgm:cxn modelId="{C0B991C8-7581-C24B-99CE-148DBCCC09FC}" type="presOf" srcId="{8E57871A-EF7D-4015-979B-38A90C3302F7}" destId="{EAF85AEC-CADE-F146-9066-450A414710A0}" srcOrd="0" destOrd="0" presId="urn:microsoft.com/office/officeart/2005/8/layout/bProcess3"/>
    <dgm:cxn modelId="{89630B6E-AB57-404A-BE59-EC0B24F1540D}" type="presOf" srcId="{2F76F27C-2EA2-4716-A38A-87FB68DCA54F}" destId="{EFF30B0E-A2D7-B246-9A73-1DE6661ECC24}" srcOrd="1" destOrd="0" presId="urn:microsoft.com/office/officeart/2005/8/layout/bProcess3"/>
    <dgm:cxn modelId="{13AACF5A-E540-4736-978E-2E84420A1605}" srcId="{B34000CB-72AB-4CFF-BB6D-2DE9C3063594}" destId="{9DEE20E8-62A4-44D4-B7AE-23BF4D34441E}" srcOrd="3" destOrd="0" parTransId="{CAC0024E-5F1F-41A7-B093-BF249EE46456}" sibTransId="{4A15B3D9-2AB3-4BEE-91CC-D84CF1F09E9D}"/>
    <dgm:cxn modelId="{21CB1F0C-509E-4E9B-AE35-8278DD439F14}" srcId="{B34000CB-72AB-4CFF-BB6D-2DE9C3063594}" destId="{EE2A089F-66FE-41EF-B06A-E4BCBF9DA466}" srcOrd="5" destOrd="0" parTransId="{77F938FF-591C-4B1C-AC49-C3C3B1DE2730}" sibTransId="{5B2D94DA-1998-472A-933C-AAF0ABE4670F}"/>
    <dgm:cxn modelId="{20774F6E-B680-E143-BD75-0A243CB92734}" type="presOf" srcId="{A384AC4C-24CB-4093-8890-6488265A4E98}" destId="{D97911D6-3F29-7A44-ADE4-5D10C664D78A}" srcOrd="0" destOrd="0" presId="urn:microsoft.com/office/officeart/2005/8/layout/bProcess3"/>
    <dgm:cxn modelId="{04A4C978-F2EC-1C4E-9982-7A528FB061AB}" type="presOf" srcId="{9DEE20E8-62A4-44D4-B7AE-23BF4D34441E}" destId="{2537773A-E9F9-1A45-BE48-B1ADC487E92E}" srcOrd="0" destOrd="0" presId="urn:microsoft.com/office/officeart/2005/8/layout/bProcess3"/>
    <dgm:cxn modelId="{61F498D7-1187-F849-A08C-740ED6062D75}" type="presOf" srcId="{7F415791-55DC-4371-B1BD-2A3C1CD31286}" destId="{B4CC40A7-583B-AA43-A5F7-AEAD120FE9B2}" srcOrd="0" destOrd="0" presId="urn:microsoft.com/office/officeart/2005/8/layout/bProcess3"/>
    <dgm:cxn modelId="{A45A0966-207E-244F-B1F6-14F3FACDFD69}" type="presOf" srcId="{4A15B3D9-2AB3-4BEE-91CC-D84CF1F09E9D}" destId="{F82BD692-34F5-2A41-9885-1B2DAC63028B}" srcOrd="1" destOrd="0" presId="urn:microsoft.com/office/officeart/2005/8/layout/bProcess3"/>
    <dgm:cxn modelId="{8428E907-69B7-224D-91A6-931916AF9807}" type="presOf" srcId="{A5023428-824B-4310-9AC9-2A21F8F5A5ED}" destId="{BDFA6DC4-138A-5B4B-A8B1-C34B95311A06}" srcOrd="1" destOrd="0" presId="urn:microsoft.com/office/officeart/2005/8/layout/bProcess3"/>
    <dgm:cxn modelId="{6B7C24EC-601C-48F4-AC9D-1D180A4492CB}" srcId="{B34000CB-72AB-4CFF-BB6D-2DE9C3063594}" destId="{C91B1E5B-F6CF-4D71-BC5C-2FA7872E8061}" srcOrd="2" destOrd="0" parTransId="{ABF989D6-320C-4449-9FF2-F82FD9357CCE}" sibTransId="{A5023428-824B-4310-9AC9-2A21F8F5A5ED}"/>
    <dgm:cxn modelId="{14E2BDB0-4F69-F54D-A485-41F074C99893}" type="presOf" srcId="{A384AC4C-24CB-4093-8890-6488265A4E98}" destId="{10006477-C8E7-C544-B508-FD5B31E50155}" srcOrd="1" destOrd="0" presId="urn:microsoft.com/office/officeart/2005/8/layout/bProcess3"/>
    <dgm:cxn modelId="{7B32FB5C-BB59-AC40-822E-699188C603F2}" type="presOf" srcId="{EE2A089F-66FE-41EF-B06A-E4BCBF9DA466}" destId="{D4F88905-5F77-1B49-A214-9A355A3E076E}" srcOrd="0" destOrd="0" presId="urn:microsoft.com/office/officeart/2005/8/layout/bProcess3"/>
    <dgm:cxn modelId="{99BB6703-0336-D745-B957-B4FA21CFCED4}" type="presParOf" srcId="{BA77927B-39EC-F345-B0FD-5CD7E7529A74}" destId="{B4CC40A7-583B-AA43-A5F7-AEAD120FE9B2}" srcOrd="0" destOrd="0" presId="urn:microsoft.com/office/officeart/2005/8/layout/bProcess3"/>
    <dgm:cxn modelId="{F2CF1293-E44C-A94F-B7DF-E80FA834D40E}" type="presParOf" srcId="{BA77927B-39EC-F345-B0FD-5CD7E7529A74}" destId="{D97911D6-3F29-7A44-ADE4-5D10C664D78A}" srcOrd="1" destOrd="0" presId="urn:microsoft.com/office/officeart/2005/8/layout/bProcess3"/>
    <dgm:cxn modelId="{7E1A4A54-3FED-9743-8F5D-231B129FACB9}" type="presParOf" srcId="{D97911D6-3F29-7A44-ADE4-5D10C664D78A}" destId="{10006477-C8E7-C544-B508-FD5B31E50155}" srcOrd="0" destOrd="0" presId="urn:microsoft.com/office/officeart/2005/8/layout/bProcess3"/>
    <dgm:cxn modelId="{7CCA20C3-19F3-F446-B315-F4694720C47E}" type="presParOf" srcId="{BA77927B-39EC-F345-B0FD-5CD7E7529A74}" destId="{D7576D51-CD1D-E44D-A745-5753B119FE12}" srcOrd="2" destOrd="0" presId="urn:microsoft.com/office/officeart/2005/8/layout/bProcess3"/>
    <dgm:cxn modelId="{C67265F7-F841-D140-A612-C8BB1E2EA76B}" type="presParOf" srcId="{BA77927B-39EC-F345-B0FD-5CD7E7529A74}" destId="{728926C2-3AA0-FA49-B41C-ED4F2A494EE3}" srcOrd="3" destOrd="0" presId="urn:microsoft.com/office/officeart/2005/8/layout/bProcess3"/>
    <dgm:cxn modelId="{3FF07BB5-FB8E-9A44-86AE-D59E2C519141}" type="presParOf" srcId="{728926C2-3AA0-FA49-B41C-ED4F2A494EE3}" destId="{EFF30B0E-A2D7-B246-9A73-1DE6661ECC24}" srcOrd="0" destOrd="0" presId="urn:microsoft.com/office/officeart/2005/8/layout/bProcess3"/>
    <dgm:cxn modelId="{94FD4E2A-38C3-B246-9B2F-9221EA816FC5}" type="presParOf" srcId="{BA77927B-39EC-F345-B0FD-5CD7E7529A74}" destId="{0A058F35-6EAA-7A40-8960-4A40EC5C1B5A}" srcOrd="4" destOrd="0" presId="urn:microsoft.com/office/officeart/2005/8/layout/bProcess3"/>
    <dgm:cxn modelId="{B5A0420D-56D1-2D40-8CDC-3CFDB68DC564}" type="presParOf" srcId="{BA77927B-39EC-F345-B0FD-5CD7E7529A74}" destId="{02727D00-B727-2846-9081-5D85BCBD4FD7}" srcOrd="5" destOrd="0" presId="urn:microsoft.com/office/officeart/2005/8/layout/bProcess3"/>
    <dgm:cxn modelId="{A89F1C6B-00D2-054F-91B3-62217CD1A938}" type="presParOf" srcId="{02727D00-B727-2846-9081-5D85BCBD4FD7}" destId="{BDFA6DC4-138A-5B4B-A8B1-C34B95311A06}" srcOrd="0" destOrd="0" presId="urn:microsoft.com/office/officeart/2005/8/layout/bProcess3"/>
    <dgm:cxn modelId="{3AA0D2AC-3506-C342-B417-E08119170975}" type="presParOf" srcId="{BA77927B-39EC-F345-B0FD-5CD7E7529A74}" destId="{2537773A-E9F9-1A45-BE48-B1ADC487E92E}" srcOrd="6" destOrd="0" presId="urn:microsoft.com/office/officeart/2005/8/layout/bProcess3"/>
    <dgm:cxn modelId="{656BC1A4-BB45-A846-B8FC-F45746CBFAE0}" type="presParOf" srcId="{BA77927B-39EC-F345-B0FD-5CD7E7529A74}" destId="{51F7A97F-CC3A-EA4F-9737-974CEEF2BBEF}" srcOrd="7" destOrd="0" presId="urn:microsoft.com/office/officeart/2005/8/layout/bProcess3"/>
    <dgm:cxn modelId="{15382C90-4A94-B440-9CB3-CA225C118336}" type="presParOf" srcId="{51F7A97F-CC3A-EA4F-9737-974CEEF2BBEF}" destId="{F82BD692-34F5-2A41-9885-1B2DAC63028B}" srcOrd="0" destOrd="0" presId="urn:microsoft.com/office/officeart/2005/8/layout/bProcess3"/>
    <dgm:cxn modelId="{5DC9A16A-40E9-1243-B9F5-6ED2BC390714}" type="presParOf" srcId="{BA77927B-39EC-F345-B0FD-5CD7E7529A74}" destId="{15B4D749-3243-D64A-B843-523AE96CE057}" srcOrd="8" destOrd="0" presId="urn:microsoft.com/office/officeart/2005/8/layout/bProcess3"/>
    <dgm:cxn modelId="{E310A9AA-B4AE-A640-9183-340EE82FA046}" type="presParOf" srcId="{BA77927B-39EC-F345-B0FD-5CD7E7529A74}" destId="{EAF85AEC-CADE-F146-9066-450A414710A0}" srcOrd="9" destOrd="0" presId="urn:microsoft.com/office/officeart/2005/8/layout/bProcess3"/>
    <dgm:cxn modelId="{A23C7418-95E9-D640-8579-E31CF80AE010}" type="presParOf" srcId="{EAF85AEC-CADE-F146-9066-450A414710A0}" destId="{318E956B-5836-5F42-9F83-325CA47F1DD0}" srcOrd="0" destOrd="0" presId="urn:microsoft.com/office/officeart/2005/8/layout/bProcess3"/>
    <dgm:cxn modelId="{DD7B1467-BEB5-BB41-96AA-DA778138B53F}" type="presParOf" srcId="{BA77927B-39EC-F345-B0FD-5CD7E7529A74}" destId="{D4F88905-5F77-1B49-A214-9A355A3E076E}"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DE8DEC-3C5C-45BF-9649-21BAEE7143A6}" type="datetimeFigureOut">
              <a:rPr lang="es-CO" smtClean="0"/>
              <a:t>23/10/2018</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533971-A3D0-43EC-96B3-E7B456555977}" type="slidenum">
              <a:rPr lang="es-CO" smtClean="0"/>
              <a:t>‹Nº›</a:t>
            </a:fld>
            <a:endParaRPr lang="es-CO"/>
          </a:p>
        </p:txBody>
      </p:sp>
    </p:spTree>
    <p:extLst>
      <p:ext uri="{BB962C8B-B14F-4D97-AF65-F5344CB8AC3E}">
        <p14:creationId xmlns:p14="http://schemas.microsoft.com/office/powerpoint/2010/main" val="2123340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26E48-0284-4CED-81C3-3F876B1C1DC6}" type="datetimeFigureOut">
              <a:rPr lang="es-CO" smtClean="0"/>
              <a:pPr/>
              <a:t>23/10/2018</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A5904-804B-454E-AA88-3C525192EB13}" type="slidenum">
              <a:rPr lang="es-CO" smtClean="0"/>
              <a:pPr/>
              <a:t>‹Nº›</a:t>
            </a:fld>
            <a:endParaRPr lang="es-CO"/>
          </a:p>
        </p:txBody>
      </p:sp>
    </p:spTree>
    <p:extLst>
      <p:ext uri="{BB962C8B-B14F-4D97-AF65-F5344CB8AC3E}">
        <p14:creationId xmlns:p14="http://schemas.microsoft.com/office/powerpoint/2010/main" val="40337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8C2A5904-804B-454E-AA88-3C525192EB13}" type="slidenum">
              <a:rPr lang="es-CO" smtClean="0"/>
              <a:pPr/>
              <a:t>1</a:t>
            </a:fld>
            <a:endParaRPr lang="es-CO"/>
          </a:p>
        </p:txBody>
      </p:sp>
    </p:spTree>
    <p:extLst>
      <p:ext uri="{BB962C8B-B14F-4D97-AF65-F5344CB8AC3E}">
        <p14:creationId xmlns:p14="http://schemas.microsoft.com/office/powerpoint/2010/main" val="292330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8C2A5904-804B-454E-AA88-3C525192EB13}" type="slidenum">
              <a:rPr lang="es-CO" smtClean="0"/>
              <a:pPr/>
              <a:t>12</a:t>
            </a:fld>
            <a:endParaRPr lang="es-CO"/>
          </a:p>
        </p:txBody>
      </p:sp>
    </p:spTree>
    <p:extLst>
      <p:ext uri="{BB962C8B-B14F-4D97-AF65-F5344CB8AC3E}">
        <p14:creationId xmlns:p14="http://schemas.microsoft.com/office/powerpoint/2010/main" val="1076327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8C2A5904-804B-454E-AA88-3C525192EB13}" type="slidenum">
              <a:rPr lang="es-CO" smtClean="0"/>
              <a:pPr/>
              <a:t>13</a:t>
            </a:fld>
            <a:endParaRPr lang="es-CO"/>
          </a:p>
        </p:txBody>
      </p:sp>
    </p:spTree>
    <p:extLst>
      <p:ext uri="{BB962C8B-B14F-4D97-AF65-F5344CB8AC3E}">
        <p14:creationId xmlns:p14="http://schemas.microsoft.com/office/powerpoint/2010/main" val="1477277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8C2A5904-804B-454E-AA88-3C525192EB13}" type="slidenum">
              <a:rPr lang="es-CO" smtClean="0"/>
              <a:pPr/>
              <a:t>14</a:t>
            </a:fld>
            <a:endParaRPr lang="es-CO"/>
          </a:p>
        </p:txBody>
      </p:sp>
    </p:spTree>
    <p:extLst>
      <p:ext uri="{BB962C8B-B14F-4D97-AF65-F5344CB8AC3E}">
        <p14:creationId xmlns:p14="http://schemas.microsoft.com/office/powerpoint/2010/main" val="3767050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sz="1200" dirty="0">
                <a:latin typeface="Arial Narrow" pitchFamily="34" charset="0"/>
              </a:rPr>
              <a:t>Tras el histórico acuerdo de paz ratificados en noviembre de 2017 y la atribución del premio nobel de Paz al presidente de la república de Colombia, Juan Manuel Santos queda claro que Colombia es un país que camina hacia una transformación profunda de su vida política y social. </a:t>
            </a:r>
          </a:p>
          <a:p>
            <a:endParaRPr lang="es-CO" sz="1200" dirty="0">
              <a:latin typeface="Arial Narrow" pitchFamily="34" charset="0"/>
            </a:endParaRPr>
          </a:p>
          <a:p>
            <a:r>
              <a:rPr lang="es-CO" sz="1200" dirty="0">
                <a:latin typeface="Arial Narrow" pitchFamily="34" charset="0"/>
              </a:rPr>
              <a:t>No cabe duda que desde las diversas y variadas acciones cotidianas lo(a)s colombiano(a)s presentes en el territorio nacional trabajan por contribuir a esta re-fundación estructural del país. Como lo atesta la emergencia de las experiencias de movilizaciones ciudadanas, académicas, políticas y juveniles que defienden un país nuevo. Un país que le apuesta al dialogo desde el respeto de la(s) diferencia(s). Así mismo, también desde la distancia somos muchos lo(a)s colombiano(a) de la diáspora quienes participamos en pensar y abonar a esta “Colombia </a:t>
            </a:r>
            <a:r>
              <a:rPr lang="es-CO" sz="1200" i="1" dirty="0">
                <a:latin typeface="Arial Narrow" pitchFamily="34" charset="0"/>
              </a:rPr>
              <a:t>Por </a:t>
            </a:r>
            <a:r>
              <a:rPr lang="es-CO" sz="1200" dirty="0">
                <a:latin typeface="Arial Narrow" pitchFamily="34" charset="0"/>
              </a:rPr>
              <a:t>venir”. </a:t>
            </a:r>
          </a:p>
          <a:p>
            <a:endParaRPr lang="es-CO" dirty="0"/>
          </a:p>
        </p:txBody>
      </p:sp>
      <p:sp>
        <p:nvSpPr>
          <p:cNvPr id="4" name="3 Marcador de número de diapositiva"/>
          <p:cNvSpPr>
            <a:spLocks noGrp="1"/>
          </p:cNvSpPr>
          <p:nvPr>
            <p:ph type="sldNum" sz="quarter" idx="10"/>
          </p:nvPr>
        </p:nvSpPr>
        <p:spPr/>
        <p:txBody>
          <a:bodyPr/>
          <a:lstStyle/>
          <a:p>
            <a:fld id="{8C2A5904-804B-454E-AA88-3C525192EB13}" type="slidenum">
              <a:rPr lang="es-CO" smtClean="0"/>
              <a:pPr/>
              <a:t>3</a:t>
            </a:fld>
            <a:endParaRPr lang="es-CO"/>
          </a:p>
        </p:txBody>
      </p:sp>
    </p:spTree>
    <p:extLst>
      <p:ext uri="{BB962C8B-B14F-4D97-AF65-F5344CB8AC3E}">
        <p14:creationId xmlns:p14="http://schemas.microsoft.com/office/powerpoint/2010/main" val="4198414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Fuente</a:t>
            </a:r>
            <a:r>
              <a:rPr lang="fr-FR" dirty="0"/>
              <a:t>: http://www.dinero.com/edicion-impresa/pais/articulo/remesas-de-colombia-alcanzan-los-us4700-millones/218797</a:t>
            </a:r>
          </a:p>
          <a:p>
            <a:r>
              <a:rPr lang="es-ES" b="0" dirty="0">
                <a:effectLst/>
              </a:rPr>
              <a:t>Los destinos más populares para esos 4,7 millones de colombianos son Estados Unidos y España, a donde van el 34,6% y el 23.1% respectivamente. Para el 2012, Venezuela y Ecuador también eran opciones atractivas, seguidas por Canadá (con un 2%), México, Panamá y Australia, donde se han constituido “pequeñas </a:t>
            </a:r>
            <a:r>
              <a:rPr lang="es-ES" b="0" dirty="0" err="1">
                <a:effectLst/>
              </a:rPr>
              <a:t>Colombias</a:t>
            </a:r>
            <a:r>
              <a:rPr lang="es-ES" b="0" dirty="0">
                <a:effectLst/>
              </a:rPr>
              <a:t>” de manera orgánica, llevando las costumbres y tradiciones colombianas a otras latitudes (https://viventa.co/colombianos-en-el-exterior-quienes-somos-cuantos-somos-y-en-donde-vivimos/)</a:t>
            </a:r>
            <a:endParaRPr lang="fr-FR" dirty="0"/>
          </a:p>
        </p:txBody>
      </p:sp>
      <p:sp>
        <p:nvSpPr>
          <p:cNvPr id="4" name="Espace réservé du numéro de diapositive 3"/>
          <p:cNvSpPr>
            <a:spLocks noGrp="1"/>
          </p:cNvSpPr>
          <p:nvPr>
            <p:ph type="sldNum" sz="quarter" idx="10"/>
          </p:nvPr>
        </p:nvSpPr>
        <p:spPr/>
        <p:txBody>
          <a:bodyPr/>
          <a:lstStyle/>
          <a:p>
            <a:fld id="{8C2A5904-804B-454E-AA88-3C525192EB13}" type="slidenum">
              <a:rPr lang="es-CO" smtClean="0"/>
              <a:pPr/>
              <a:t>4</a:t>
            </a:fld>
            <a:endParaRPr lang="es-CO"/>
          </a:p>
        </p:txBody>
      </p:sp>
    </p:spTree>
    <p:extLst>
      <p:ext uri="{BB962C8B-B14F-4D97-AF65-F5344CB8AC3E}">
        <p14:creationId xmlns:p14="http://schemas.microsoft.com/office/powerpoint/2010/main" val="167916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http://www.cancilleria.gov.co/newsroom/news/sabia-65-ciento-colombianos-registrados-exterior-residen-solo-tres-paises-venezuela</a:t>
            </a:r>
          </a:p>
        </p:txBody>
      </p:sp>
      <p:sp>
        <p:nvSpPr>
          <p:cNvPr id="4" name="Espace réservé du numéro de diapositive 3"/>
          <p:cNvSpPr>
            <a:spLocks noGrp="1"/>
          </p:cNvSpPr>
          <p:nvPr>
            <p:ph type="sldNum" sz="quarter" idx="10"/>
          </p:nvPr>
        </p:nvSpPr>
        <p:spPr/>
        <p:txBody>
          <a:bodyPr/>
          <a:lstStyle/>
          <a:p>
            <a:fld id="{8C2A5904-804B-454E-AA88-3C525192EB13}" type="slidenum">
              <a:rPr lang="es-CO" smtClean="0"/>
              <a:pPr/>
              <a:t>5</a:t>
            </a:fld>
            <a:endParaRPr lang="es-CO"/>
          </a:p>
        </p:txBody>
      </p:sp>
    </p:spTree>
    <p:extLst>
      <p:ext uri="{BB962C8B-B14F-4D97-AF65-F5344CB8AC3E}">
        <p14:creationId xmlns:p14="http://schemas.microsoft.com/office/powerpoint/2010/main" val="170359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http://www.elmundo.com/portal/noticias/economia/aumento_de_remesas_refleja_prosperidad_en_el_exterior.php#.WfEOg4hx02w</a:t>
            </a:r>
          </a:p>
        </p:txBody>
      </p:sp>
      <p:sp>
        <p:nvSpPr>
          <p:cNvPr id="4" name="Espace réservé du numéro de diapositive 3"/>
          <p:cNvSpPr>
            <a:spLocks noGrp="1"/>
          </p:cNvSpPr>
          <p:nvPr>
            <p:ph type="sldNum" sz="quarter" idx="10"/>
          </p:nvPr>
        </p:nvSpPr>
        <p:spPr/>
        <p:txBody>
          <a:bodyPr/>
          <a:lstStyle/>
          <a:p>
            <a:fld id="{8C2A5904-804B-454E-AA88-3C525192EB13}" type="slidenum">
              <a:rPr lang="es-CO" smtClean="0"/>
              <a:pPr/>
              <a:t>6</a:t>
            </a:fld>
            <a:endParaRPr lang="es-CO"/>
          </a:p>
        </p:txBody>
      </p:sp>
    </p:spTree>
    <p:extLst>
      <p:ext uri="{BB962C8B-B14F-4D97-AF65-F5344CB8AC3E}">
        <p14:creationId xmlns:p14="http://schemas.microsoft.com/office/powerpoint/2010/main" val="3767235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Fuente: https://www.larepublica.co/finanzas/en-un-ano-el-valor-de-las-remesas-cayo-65-al-convertirlas-a-pesos-2526058</a:t>
            </a:r>
          </a:p>
        </p:txBody>
      </p:sp>
      <p:sp>
        <p:nvSpPr>
          <p:cNvPr id="4" name="Espace réservé du numéro de diapositive 3"/>
          <p:cNvSpPr>
            <a:spLocks noGrp="1"/>
          </p:cNvSpPr>
          <p:nvPr>
            <p:ph type="sldNum" sz="quarter" idx="10"/>
          </p:nvPr>
        </p:nvSpPr>
        <p:spPr/>
        <p:txBody>
          <a:bodyPr/>
          <a:lstStyle/>
          <a:p>
            <a:fld id="{8C2A5904-804B-454E-AA88-3C525192EB13}" type="slidenum">
              <a:rPr lang="es-CO" smtClean="0"/>
              <a:pPr/>
              <a:t>7</a:t>
            </a:fld>
            <a:endParaRPr lang="es-CO"/>
          </a:p>
        </p:txBody>
      </p:sp>
    </p:spTree>
    <p:extLst>
      <p:ext uri="{BB962C8B-B14F-4D97-AF65-F5344CB8AC3E}">
        <p14:creationId xmlns:p14="http://schemas.microsoft.com/office/powerpoint/2010/main" val="292582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8C2A5904-804B-454E-AA88-3C525192EB13}" type="slidenum">
              <a:rPr lang="es-CO" smtClean="0"/>
              <a:pPr/>
              <a:t>9</a:t>
            </a:fld>
            <a:endParaRPr lang="es-CO"/>
          </a:p>
        </p:txBody>
      </p:sp>
    </p:spTree>
    <p:extLst>
      <p:ext uri="{BB962C8B-B14F-4D97-AF65-F5344CB8AC3E}">
        <p14:creationId xmlns:p14="http://schemas.microsoft.com/office/powerpoint/2010/main" val="257155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Los talleres del pensamiento “Colombia </a:t>
            </a:r>
            <a:r>
              <a:rPr lang="es-CO" i="1" dirty="0"/>
              <a:t>Por </a:t>
            </a:r>
            <a:r>
              <a:rPr lang="es-CO" dirty="0"/>
              <a:t>Venir.” es  un espacio de reflexión-acción para repensar Colombia. </a:t>
            </a:r>
          </a:p>
          <a:p>
            <a:r>
              <a:rPr lang="es-CO" sz="1200" kern="1200" dirty="0">
                <a:solidFill>
                  <a:schemeClr val="tx1"/>
                </a:solidFill>
                <a:latin typeface="+mn-lt"/>
                <a:ea typeface="+mn-ea"/>
                <a:cs typeface="+mn-cs"/>
              </a:rPr>
              <a:t>El presente y futuro de Colombia es hoy un tema de interés en los grandes espacios internacionales (Unión Europea, Banco Mundial, FMI, Unesco). La salida del conflicto interno armado, refuerza su condición de país emergente y le posiciona como un Estado-nación con potenciales socio-culturales y económicos que despiertan el interés.</a:t>
            </a:r>
          </a:p>
          <a:p>
            <a:r>
              <a:rPr lang="es-CO" sz="1200" kern="1200" dirty="0">
                <a:solidFill>
                  <a:schemeClr val="tx1"/>
                </a:solidFill>
                <a:latin typeface="+mn-lt"/>
                <a:ea typeface="+mn-ea"/>
                <a:cs typeface="+mn-cs"/>
              </a:rPr>
              <a:t>Durante generaciones de colombianos nos hemos pensado como país que sobrevive a la guerra. Ahora estamos viviendo un momento histórico en el cual debemos aprender a pensarnos con mayor tesón y entusiasmo como gestores de la nueva sociedad. Hacer de nuestras ciudades, departamentos y regiones un laboratorio de producción de </a:t>
            </a:r>
            <a:r>
              <a:rPr lang="es-CO" sz="1200" kern="1200" dirty="0" err="1">
                <a:solidFill>
                  <a:schemeClr val="tx1"/>
                </a:solidFill>
                <a:latin typeface="+mn-lt"/>
                <a:ea typeface="+mn-ea"/>
                <a:cs typeface="+mn-cs"/>
              </a:rPr>
              <a:t>geo</a:t>
            </a:r>
            <a:r>
              <a:rPr lang="es-CO" sz="1200" kern="1200" dirty="0">
                <a:solidFill>
                  <a:schemeClr val="tx1"/>
                </a:solidFill>
                <a:latin typeface="+mn-lt"/>
                <a:ea typeface="+mn-ea"/>
                <a:cs typeface="+mn-cs"/>
              </a:rPr>
              <a:t>-conocimiento y </a:t>
            </a:r>
            <a:r>
              <a:rPr lang="es-CO" sz="1200" kern="1200" dirty="0" err="1">
                <a:solidFill>
                  <a:schemeClr val="tx1"/>
                </a:solidFill>
                <a:latin typeface="+mn-lt"/>
                <a:ea typeface="+mn-ea"/>
                <a:cs typeface="+mn-cs"/>
              </a:rPr>
              <a:t>geo</a:t>
            </a:r>
            <a:r>
              <a:rPr lang="es-CO" sz="1200" kern="1200" dirty="0">
                <a:solidFill>
                  <a:schemeClr val="tx1"/>
                </a:solidFill>
                <a:latin typeface="+mn-lt"/>
                <a:ea typeface="+mn-ea"/>
                <a:cs typeface="+mn-cs"/>
              </a:rPr>
              <a:t>-saberes que abonen a la sociedad colombiana que se construye y se re-descubre. En este sentido, la “Colombia </a:t>
            </a:r>
            <a:r>
              <a:rPr lang="es-CO" sz="1200" i="1" kern="1200" dirty="0">
                <a:solidFill>
                  <a:schemeClr val="tx1"/>
                </a:solidFill>
                <a:latin typeface="+mn-lt"/>
                <a:ea typeface="+mn-ea"/>
                <a:cs typeface="+mn-cs"/>
              </a:rPr>
              <a:t>Por </a:t>
            </a:r>
            <a:r>
              <a:rPr lang="es-CO" sz="1200" kern="1200" dirty="0">
                <a:solidFill>
                  <a:schemeClr val="tx1"/>
                </a:solidFill>
                <a:latin typeface="+mn-lt"/>
                <a:ea typeface="+mn-ea"/>
                <a:cs typeface="+mn-cs"/>
              </a:rPr>
              <a:t>venir” se hará con la convergencia de los esfuerzos y saberes compartidos desde la ciudadanía, desde las universidades (educación-acción), con las empresas, o no se hará.</a:t>
            </a:r>
          </a:p>
          <a:p>
            <a:r>
              <a:rPr lang="es-CO" sz="1200" b="1" kern="1200" dirty="0">
                <a:solidFill>
                  <a:schemeClr val="tx1"/>
                </a:solidFill>
                <a:latin typeface="+mn-lt"/>
                <a:ea typeface="+mn-ea"/>
                <a:cs typeface="+mn-cs"/>
              </a:rPr>
              <a:t>Objetivo:</a:t>
            </a:r>
            <a:endParaRPr lang="es-CO" sz="1200" kern="1200" dirty="0">
              <a:solidFill>
                <a:schemeClr val="tx1"/>
              </a:solidFill>
              <a:latin typeface="+mn-lt"/>
              <a:ea typeface="+mn-ea"/>
              <a:cs typeface="+mn-cs"/>
            </a:endParaRPr>
          </a:p>
          <a:p>
            <a:r>
              <a:rPr lang="es-CO" sz="1200" kern="1200" dirty="0">
                <a:solidFill>
                  <a:schemeClr val="tx1"/>
                </a:solidFill>
                <a:latin typeface="+mn-lt"/>
                <a:ea typeface="+mn-ea"/>
                <a:cs typeface="+mn-cs"/>
              </a:rPr>
              <a:t>El objetivo mayor de esta iniciativa consiste en reunir un número de jóvenes intelectuales y profesionales colombianos de la diáspora que vendrían a Colombia para participar del necesario diálogo que implica la tarea de re-fundar nuestras instituciones políticas, culturales, sociales. Con miras a instalar a Colombia en este siglo XXI, pensar el país y su conexión con el mundo. Colombia es un Estado que mira su pasado para pensar su presente, pero con la mirada abierta al futuro.</a:t>
            </a:r>
          </a:p>
          <a:p>
            <a:r>
              <a:rPr lang="es-CO" sz="1200" b="1" kern="1200" dirty="0">
                <a:solidFill>
                  <a:schemeClr val="tx1"/>
                </a:solidFill>
                <a:latin typeface="+mn-lt"/>
                <a:ea typeface="+mn-ea"/>
                <a:cs typeface="+mn-cs"/>
              </a:rPr>
              <a:t> </a:t>
            </a:r>
            <a:endParaRPr lang="es-CO" sz="1200" kern="1200" dirty="0">
              <a:solidFill>
                <a:schemeClr val="tx1"/>
              </a:solidFill>
              <a:latin typeface="+mn-lt"/>
              <a:ea typeface="+mn-ea"/>
              <a:cs typeface="+mn-cs"/>
            </a:endParaRPr>
          </a:p>
          <a:p>
            <a:r>
              <a:rPr lang="es-CO" sz="1200" kern="1200" dirty="0">
                <a:solidFill>
                  <a:schemeClr val="tx1"/>
                </a:solidFill>
                <a:latin typeface="+mn-lt"/>
                <a:ea typeface="+mn-ea"/>
                <a:cs typeface="+mn-cs"/>
              </a:rPr>
              <a:t>Cada año, los talleres tendrán una temática específica. Para esta primera edición “Colombia </a:t>
            </a:r>
            <a:r>
              <a:rPr lang="es-CO" sz="1200" i="1" kern="1200" dirty="0">
                <a:solidFill>
                  <a:schemeClr val="tx1"/>
                </a:solidFill>
                <a:latin typeface="+mn-lt"/>
                <a:ea typeface="+mn-ea"/>
                <a:cs typeface="+mn-cs"/>
              </a:rPr>
              <a:t>Por </a:t>
            </a:r>
            <a:r>
              <a:rPr lang="es-CO" sz="1200" kern="1200" dirty="0">
                <a:solidFill>
                  <a:schemeClr val="tx1"/>
                </a:solidFill>
                <a:latin typeface="+mn-lt"/>
                <a:ea typeface="+mn-ea"/>
                <a:cs typeface="+mn-cs"/>
              </a:rPr>
              <a:t>venir” tratará el tema de "Educación y pedagogías críticas".</a:t>
            </a:r>
          </a:p>
          <a:p>
            <a:r>
              <a:rPr lang="es-CO" sz="1200" kern="1200" dirty="0">
                <a:solidFill>
                  <a:schemeClr val="tx1"/>
                </a:solidFill>
                <a:latin typeface="+mn-lt"/>
                <a:ea typeface="+mn-ea"/>
                <a:cs typeface="+mn-cs"/>
              </a:rPr>
              <a:t>	</a:t>
            </a:r>
          </a:p>
          <a:p>
            <a:r>
              <a:rPr lang="es-CO" sz="1200" b="1" kern="1200" dirty="0">
                <a:solidFill>
                  <a:schemeClr val="tx1"/>
                </a:solidFill>
                <a:latin typeface="+mn-lt"/>
                <a:ea typeface="+mn-ea"/>
                <a:cs typeface="+mn-cs"/>
              </a:rPr>
              <a:t>Modalidades de actividades:</a:t>
            </a:r>
            <a:endParaRPr lang="es-CO" sz="1200" kern="1200" dirty="0">
              <a:solidFill>
                <a:schemeClr val="tx1"/>
              </a:solidFill>
              <a:latin typeface="+mn-lt"/>
              <a:ea typeface="+mn-ea"/>
              <a:cs typeface="+mn-cs"/>
            </a:endParaRPr>
          </a:p>
          <a:p>
            <a:pPr lvl="0"/>
            <a:r>
              <a:rPr lang="es-CO" sz="1200" kern="1200" dirty="0">
                <a:solidFill>
                  <a:schemeClr val="tx1"/>
                </a:solidFill>
                <a:latin typeface="+mn-lt"/>
                <a:ea typeface="+mn-ea"/>
                <a:cs typeface="+mn-cs"/>
              </a:rPr>
              <a:t>Talleres abiertos a la ciudadanía</a:t>
            </a:r>
          </a:p>
          <a:p>
            <a:pPr lvl="0"/>
            <a:r>
              <a:rPr lang="es-CO" sz="1200" kern="1200" dirty="0">
                <a:solidFill>
                  <a:schemeClr val="tx1"/>
                </a:solidFill>
                <a:latin typeface="+mn-lt"/>
                <a:ea typeface="+mn-ea"/>
                <a:cs typeface="+mn-cs"/>
              </a:rPr>
              <a:t>Talleres abiertos a los medios de comunicación</a:t>
            </a:r>
          </a:p>
          <a:p>
            <a:pPr lvl="0"/>
            <a:r>
              <a:rPr lang="es-CO" sz="1200" kern="1200" dirty="0">
                <a:solidFill>
                  <a:schemeClr val="tx1"/>
                </a:solidFill>
                <a:latin typeface="+mn-lt"/>
                <a:ea typeface="+mn-ea"/>
                <a:cs typeface="+mn-cs"/>
              </a:rPr>
              <a:t>Talles abiertos entre invitados y empresarios</a:t>
            </a:r>
          </a:p>
          <a:p>
            <a:r>
              <a:rPr lang="es-CO" sz="1200" b="1" kern="1200" dirty="0">
                <a:solidFill>
                  <a:schemeClr val="tx1"/>
                </a:solidFill>
                <a:latin typeface="+mn-lt"/>
                <a:ea typeface="+mn-ea"/>
                <a:cs typeface="+mn-cs"/>
              </a:rPr>
              <a:t> </a:t>
            </a:r>
            <a:endParaRPr lang="es-CO" sz="1200" kern="1200" dirty="0">
              <a:solidFill>
                <a:schemeClr val="tx1"/>
              </a:solidFill>
              <a:latin typeface="+mn-lt"/>
              <a:ea typeface="+mn-ea"/>
              <a:cs typeface="+mn-cs"/>
            </a:endParaRPr>
          </a:p>
          <a:p>
            <a:endParaRPr lang="es-CO" dirty="0"/>
          </a:p>
        </p:txBody>
      </p:sp>
      <p:sp>
        <p:nvSpPr>
          <p:cNvPr id="4" name="3 Marcador de número de diapositiva"/>
          <p:cNvSpPr>
            <a:spLocks noGrp="1"/>
          </p:cNvSpPr>
          <p:nvPr>
            <p:ph type="sldNum" sz="quarter" idx="10"/>
          </p:nvPr>
        </p:nvSpPr>
        <p:spPr/>
        <p:txBody>
          <a:bodyPr/>
          <a:lstStyle/>
          <a:p>
            <a:fld id="{8C2A5904-804B-454E-AA88-3C525192EB13}" type="slidenum">
              <a:rPr lang="es-CO" smtClean="0"/>
              <a:pPr/>
              <a:t>10</a:t>
            </a:fld>
            <a:endParaRPr lang="es-CO"/>
          </a:p>
        </p:txBody>
      </p:sp>
    </p:spTree>
    <p:extLst>
      <p:ext uri="{BB962C8B-B14F-4D97-AF65-F5344CB8AC3E}">
        <p14:creationId xmlns:p14="http://schemas.microsoft.com/office/powerpoint/2010/main" val="144083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8C2A5904-804B-454E-AA88-3C525192EB13}" type="slidenum">
              <a:rPr lang="es-CO" smtClean="0"/>
              <a:pPr/>
              <a:t>11</a:t>
            </a:fld>
            <a:endParaRPr lang="es-CO"/>
          </a:p>
        </p:txBody>
      </p:sp>
    </p:spTree>
    <p:extLst>
      <p:ext uri="{BB962C8B-B14F-4D97-AF65-F5344CB8AC3E}">
        <p14:creationId xmlns:p14="http://schemas.microsoft.com/office/powerpoint/2010/main" val="279608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07477B5D-F44F-4C6F-BDAB-7B97364DBC22}" type="datetimeFigureOut">
              <a:rPr lang="es-CO" smtClean="0"/>
              <a:pPr/>
              <a:t>23/10/2018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B3F5EAE-BF8B-4EBC-9727-3FE11ACB3958}"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07477B5D-F44F-4C6F-BDAB-7B97364DBC22}" type="datetimeFigureOut">
              <a:rPr lang="es-CO" smtClean="0"/>
              <a:pPr/>
              <a:t>23/10/2018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B3F5EAE-BF8B-4EBC-9727-3FE11ACB3958}"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07477B5D-F44F-4C6F-BDAB-7B97364DBC22}" type="datetimeFigureOut">
              <a:rPr lang="es-CO" smtClean="0"/>
              <a:pPr/>
              <a:t>23/10/2018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B3F5EAE-BF8B-4EBC-9727-3FE11ACB3958}"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07477B5D-F44F-4C6F-BDAB-7B97364DBC22}" type="datetimeFigureOut">
              <a:rPr lang="es-CO" smtClean="0"/>
              <a:pPr/>
              <a:t>23/10/2018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B3F5EAE-BF8B-4EBC-9727-3FE11ACB3958}"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7477B5D-F44F-4C6F-BDAB-7B97364DBC22}" type="datetimeFigureOut">
              <a:rPr lang="es-CO" smtClean="0"/>
              <a:pPr/>
              <a:t>23/10/2018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B3F5EAE-BF8B-4EBC-9727-3FE11ACB3958}"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07477B5D-F44F-4C6F-BDAB-7B97364DBC22}" type="datetimeFigureOut">
              <a:rPr lang="es-CO" smtClean="0"/>
              <a:pPr/>
              <a:t>23/10/2018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B3F5EAE-BF8B-4EBC-9727-3FE11ACB3958}"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07477B5D-F44F-4C6F-BDAB-7B97364DBC22}" type="datetimeFigureOut">
              <a:rPr lang="es-CO" smtClean="0"/>
              <a:pPr/>
              <a:t>23/10/2018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EB3F5EAE-BF8B-4EBC-9727-3FE11ACB3958}"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07477B5D-F44F-4C6F-BDAB-7B97364DBC22}" type="datetimeFigureOut">
              <a:rPr lang="es-CO" smtClean="0"/>
              <a:pPr/>
              <a:t>23/10/2018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EB3F5EAE-BF8B-4EBC-9727-3FE11ACB3958}"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7477B5D-F44F-4C6F-BDAB-7B97364DBC22}" type="datetimeFigureOut">
              <a:rPr lang="es-CO" smtClean="0"/>
              <a:pPr/>
              <a:t>23/10/2018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EB3F5EAE-BF8B-4EBC-9727-3FE11ACB3958}"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7477B5D-F44F-4C6F-BDAB-7B97364DBC22}" type="datetimeFigureOut">
              <a:rPr lang="es-CO" smtClean="0"/>
              <a:pPr/>
              <a:t>23/10/2018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B3F5EAE-BF8B-4EBC-9727-3FE11ACB3958}"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7477B5D-F44F-4C6F-BDAB-7B97364DBC22}" type="datetimeFigureOut">
              <a:rPr lang="es-CO" smtClean="0"/>
              <a:pPr/>
              <a:t>23/10/2018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B3F5EAE-BF8B-4EBC-9727-3FE11ACB3958}"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77B5D-F44F-4C6F-BDAB-7B97364DBC22}" type="datetimeFigureOut">
              <a:rPr lang="es-CO" smtClean="0"/>
              <a:pPr/>
              <a:t>23/10/2018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F5EAE-BF8B-4EBC-9727-3FE11ACB3958}"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png"/><Relationship Id="rId7" Type="http://schemas.openxmlformats.org/officeDocument/2006/relationships/image" Target="../media/image21.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colombiaporvenir@gmail.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pmartinezbarrios@gmail.com" TargetMode="External"/><Relationship Id="rId4" Type="http://schemas.openxmlformats.org/officeDocument/2006/relationships/hyperlink" Target="mailto:angelica.angmon11@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png"/><Relationship Id="rId4" Type="http://schemas.openxmlformats.org/officeDocument/2006/relationships/diagramData" Target="../diagrams/data2.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3 Imagen"/>
          <p:cNvPicPr/>
          <p:nvPr/>
        </p:nvPicPr>
        <p:blipFill rotWithShape="1">
          <a:blip r:embed="rId3">
            <a:alphaModFix amt="21000"/>
          </a:blip>
          <a:srcRect l="88233"/>
          <a:stretch/>
        </p:blipFill>
        <p:spPr bwMode="auto">
          <a:xfrm>
            <a:off x="0" y="1970392"/>
            <a:ext cx="971600" cy="2034672"/>
          </a:xfrm>
          <a:prstGeom prst="rect">
            <a:avLst/>
          </a:prstGeom>
          <a:noFill/>
          <a:ln w="9525">
            <a:noFill/>
            <a:miter lim="800000"/>
            <a:headEnd/>
            <a:tailEnd/>
          </a:ln>
        </p:spPr>
      </p:pic>
      <p:sp>
        <p:nvSpPr>
          <p:cNvPr id="3" name="2 Subtítulo"/>
          <p:cNvSpPr>
            <a:spLocks noGrp="1"/>
          </p:cNvSpPr>
          <p:nvPr>
            <p:ph type="subTitle" idx="1"/>
          </p:nvPr>
        </p:nvSpPr>
        <p:spPr>
          <a:xfrm>
            <a:off x="1553959" y="4509120"/>
            <a:ext cx="6178956" cy="1775048"/>
          </a:xfrm>
        </p:spPr>
        <p:txBody>
          <a:bodyPr>
            <a:normAutofit/>
          </a:bodyPr>
          <a:lstStyle/>
          <a:p>
            <a:r>
              <a:rPr lang="es-CO" dirty="0">
                <a:solidFill>
                  <a:schemeClr val="tx1"/>
                </a:solidFill>
                <a:latin typeface="Calibri" charset="0"/>
                <a:ea typeface="Calibri" charset="0"/>
                <a:cs typeface="Calibri" charset="0"/>
              </a:rPr>
              <a:t>PRESENTACIÓN</a:t>
            </a:r>
          </a:p>
          <a:p>
            <a:endParaRPr lang="es-CO" dirty="0">
              <a:solidFill>
                <a:schemeClr val="tx1"/>
              </a:solidFill>
              <a:latin typeface="Calibri" charset="0"/>
              <a:ea typeface="Calibri" charset="0"/>
              <a:cs typeface="Calibri" charset="0"/>
            </a:endParaRPr>
          </a:p>
        </p:txBody>
      </p:sp>
      <p:pic>
        <p:nvPicPr>
          <p:cNvPr id="4" name="3 Imagen"/>
          <p:cNvPicPr/>
          <p:nvPr/>
        </p:nvPicPr>
        <p:blipFill>
          <a:blip r:embed="rId3"/>
          <a:srcRect/>
          <a:stretch>
            <a:fillRect/>
          </a:stretch>
        </p:blipFill>
        <p:spPr bwMode="auto">
          <a:xfrm>
            <a:off x="1393368" y="2088232"/>
            <a:ext cx="6851040" cy="1772816"/>
          </a:xfrm>
          <a:prstGeom prst="rect">
            <a:avLst/>
          </a:prstGeom>
          <a:noFill/>
          <a:ln w="9525">
            <a:noFill/>
            <a:miter lim="800000"/>
            <a:headEnd/>
            <a:tailEnd/>
          </a:ln>
        </p:spPr>
      </p:pic>
      <p:cxnSp>
        <p:nvCxnSpPr>
          <p:cNvPr id="5" name="Conector recto 4"/>
          <p:cNvCxnSpPr/>
          <p:nvPr/>
        </p:nvCxnSpPr>
        <p:spPr>
          <a:xfrm>
            <a:off x="467544" y="4293096"/>
            <a:ext cx="8064896" cy="0"/>
          </a:xfrm>
          <a:prstGeom prst="line">
            <a:avLst/>
          </a:prstGeom>
          <a:ln>
            <a:solidFill>
              <a:srgbClr val="008E80"/>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8907332" y="2280621"/>
            <a:ext cx="184731" cy="369332"/>
          </a:xfrm>
          <a:prstGeom prst="rect">
            <a:avLst/>
          </a:prstGeom>
          <a:noFill/>
        </p:spPr>
        <p:txBody>
          <a:bodyPr wrap="none" rtlCol="0">
            <a:spAutoFit/>
          </a:bodyPr>
          <a:lstStyle/>
          <a:p>
            <a:endParaRPr lang="es-ES_tradnl" dirty="0"/>
          </a:p>
        </p:txBody>
      </p:sp>
      <p:sp>
        <p:nvSpPr>
          <p:cNvPr id="11" name="CuadroTexto 10"/>
          <p:cNvSpPr txBox="1"/>
          <p:nvPr/>
        </p:nvSpPr>
        <p:spPr>
          <a:xfrm>
            <a:off x="-882127" y="1538344"/>
            <a:ext cx="184731" cy="369332"/>
          </a:xfrm>
          <a:prstGeom prst="rect">
            <a:avLst/>
          </a:prstGeom>
          <a:noFill/>
        </p:spPr>
        <p:txBody>
          <a:bodyPr wrap="none" rtlCol="0">
            <a:spAutoFit/>
          </a:bodyPr>
          <a:lstStyle/>
          <a:p>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p:cNvPicPr>
            <a:picLocks noGrp="1" noChangeAspect="1" noChangeArrowheads="1"/>
          </p:cNvPicPr>
          <p:nvPr>
            <p:ph idx="1"/>
          </p:nvPr>
        </p:nvPicPr>
        <p:blipFill>
          <a:blip r:embed="rId3"/>
          <a:srcRect/>
          <a:stretch>
            <a:fillRect/>
          </a:stretch>
        </p:blipFill>
        <p:spPr bwMode="auto">
          <a:xfrm>
            <a:off x="285720" y="2386031"/>
            <a:ext cx="4929221" cy="3757613"/>
          </a:xfrm>
          <a:prstGeom prst="rect">
            <a:avLst/>
          </a:prstGeom>
          <a:noFill/>
          <a:ln w="9525">
            <a:noFill/>
            <a:miter lim="800000"/>
            <a:headEnd/>
            <a:tailEnd/>
          </a:ln>
          <a:effectLst/>
        </p:spPr>
      </p:pic>
      <p:cxnSp>
        <p:nvCxnSpPr>
          <p:cNvPr id="5" name="Conector recto 4"/>
          <p:cNvCxnSpPr/>
          <p:nvPr/>
        </p:nvCxnSpPr>
        <p:spPr>
          <a:xfrm>
            <a:off x="467544" y="1988840"/>
            <a:ext cx="8064896" cy="0"/>
          </a:xfrm>
          <a:prstGeom prst="line">
            <a:avLst/>
          </a:prstGeom>
          <a:ln>
            <a:solidFill>
              <a:srgbClr val="008E80"/>
            </a:solidFill>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385192" y="642918"/>
            <a:ext cx="8229600" cy="1785950"/>
          </a:xfrm>
        </p:spPr>
        <p:txBody>
          <a:bodyPr>
            <a:noAutofit/>
          </a:bodyPr>
          <a:lstStyle/>
          <a:p>
            <a:r>
              <a:rPr lang="es-CO" sz="2800" b="1" dirty="0">
                <a:solidFill>
                  <a:schemeClr val="tx1">
                    <a:lumMod val="65000"/>
                    <a:lumOff val="35000"/>
                  </a:schemeClr>
                </a:solidFill>
              </a:rPr>
              <a:t>TALLERES DE PENSAMIENTO COLOMBIA POR VENIR</a:t>
            </a:r>
            <a:br>
              <a:rPr lang="es-CO" sz="2800" b="1" dirty="0">
                <a:solidFill>
                  <a:schemeClr val="tx1">
                    <a:lumMod val="65000"/>
                    <a:lumOff val="35000"/>
                  </a:schemeClr>
                </a:solidFill>
              </a:rPr>
            </a:br>
            <a:r>
              <a:rPr lang="es-CO" sz="2800" b="1" dirty="0">
                <a:solidFill>
                  <a:schemeClr val="tx1">
                    <a:lumMod val="65000"/>
                    <a:lumOff val="35000"/>
                  </a:schemeClr>
                </a:solidFill>
              </a:rPr>
              <a:t> un espacio de reflexión-acción para repensar Colombia. </a:t>
            </a:r>
            <a:r>
              <a:rPr lang="es-CO" sz="2800" b="1" dirty="0"/>
              <a:t/>
            </a:r>
            <a:br>
              <a:rPr lang="es-CO" sz="2800" b="1" dirty="0"/>
            </a:br>
            <a:endParaRPr lang="es-CO" sz="2800" b="1" dirty="0">
              <a:solidFill>
                <a:schemeClr val="tx1">
                  <a:lumMod val="65000"/>
                  <a:lumOff val="35000"/>
                </a:schemeClr>
              </a:solidFill>
            </a:endParaRPr>
          </a:p>
        </p:txBody>
      </p:sp>
      <p:sp>
        <p:nvSpPr>
          <p:cNvPr id="6" name="5 CuadroTexto"/>
          <p:cNvSpPr txBox="1"/>
          <p:nvPr/>
        </p:nvSpPr>
        <p:spPr>
          <a:xfrm>
            <a:off x="5214941" y="2428868"/>
            <a:ext cx="3714745" cy="3970318"/>
          </a:xfrm>
          <a:prstGeom prst="rect">
            <a:avLst/>
          </a:prstGeom>
          <a:noFill/>
        </p:spPr>
        <p:txBody>
          <a:bodyPr wrap="square" rtlCol="0">
            <a:spAutoFit/>
          </a:bodyPr>
          <a:lstStyle/>
          <a:p>
            <a:pPr>
              <a:buFont typeface="Arial" pitchFamily="34" charset="0"/>
              <a:buChar char="•"/>
            </a:pPr>
            <a:endParaRPr lang="es-CO" sz="1400" b="1" dirty="0"/>
          </a:p>
          <a:p>
            <a:pPr>
              <a:buFont typeface="Arial" pitchFamily="34" charset="0"/>
              <a:buChar char="•"/>
            </a:pPr>
            <a:r>
              <a:rPr lang="es-CO" sz="1400" b="1" dirty="0"/>
              <a:t>Encuentros anuales itinerantes con una temática especifica.</a:t>
            </a:r>
          </a:p>
          <a:p>
            <a:pPr>
              <a:buFont typeface="Arial" pitchFamily="34" charset="0"/>
              <a:buChar char="•"/>
            </a:pPr>
            <a:endParaRPr lang="es-CO" sz="1400" b="1" dirty="0"/>
          </a:p>
          <a:p>
            <a:pPr>
              <a:buFont typeface="Arial" pitchFamily="34" charset="0"/>
              <a:buChar char="•"/>
            </a:pPr>
            <a:r>
              <a:rPr lang="es-CO" sz="1400" b="1" dirty="0"/>
              <a:t>Invitados especiales: </a:t>
            </a:r>
          </a:p>
          <a:p>
            <a:r>
              <a:rPr lang="es-CO" sz="1400" dirty="0"/>
              <a:t>Investigadores, intelectuales, artistas, profesionales de la Diáspora colombiana presente en distintos países del mundo.</a:t>
            </a:r>
          </a:p>
          <a:p>
            <a:endParaRPr lang="es-CO" sz="1400" b="1" dirty="0"/>
          </a:p>
          <a:p>
            <a:pPr>
              <a:buFont typeface="Arial" pitchFamily="34" charset="0"/>
              <a:buChar char="•"/>
            </a:pPr>
            <a:r>
              <a:rPr lang="es-CO" sz="1400" b="1" dirty="0"/>
              <a:t>Modalidades de actividades:</a:t>
            </a:r>
          </a:p>
          <a:p>
            <a:r>
              <a:rPr lang="es-CO" sz="1400" dirty="0"/>
              <a:t>- Talleres orientado a los pares (</a:t>
            </a:r>
            <a:r>
              <a:rPr lang="es-CO" sz="1400" dirty="0" err="1"/>
              <a:t>MasterClass</a:t>
            </a:r>
            <a:r>
              <a:rPr lang="es-CO" sz="1400" dirty="0"/>
              <a:t>)</a:t>
            </a:r>
          </a:p>
          <a:p>
            <a:pPr lvl="0"/>
            <a:r>
              <a:rPr lang="es-CO" sz="1400" dirty="0"/>
              <a:t>y/o abiertos a la ciudadanía </a:t>
            </a:r>
          </a:p>
          <a:p>
            <a:pPr lvl="0"/>
            <a:r>
              <a:rPr lang="es-CO" sz="1400" dirty="0"/>
              <a:t>-Talleres abiertos en colaboración con los medios de comunicación universitarios, públicos y privados (en formato TED, entrevistas,..)</a:t>
            </a:r>
          </a:p>
          <a:p>
            <a:pPr lvl="0"/>
            <a:r>
              <a:rPr lang="es-CO" sz="1400" dirty="0"/>
              <a:t>-Talles abiertos entre invitados y empresarios…</a:t>
            </a:r>
          </a:p>
          <a:p>
            <a:endParaRPr lang="es-CO" sz="1400" dirty="0"/>
          </a:p>
          <a:p>
            <a:endParaRPr lang="es-CO" sz="1400" dirty="0"/>
          </a:p>
        </p:txBody>
      </p:sp>
      <p:pic>
        <p:nvPicPr>
          <p:cNvPr id="7" name="3 Imagen">
            <a:extLst>
              <a:ext uri="{FF2B5EF4-FFF2-40B4-BE49-F238E27FC236}">
                <a16:creationId xmlns="" xmlns:a16="http://schemas.microsoft.com/office/drawing/2014/main" id="{DB2F6197-ACA4-4069-A6A3-D3C72F7F16F1}"/>
              </a:ext>
            </a:extLst>
          </p:cNvPr>
          <p:cNvPicPr/>
          <p:nvPr/>
        </p:nvPicPr>
        <p:blipFill rotWithShape="1">
          <a:blip r:embed="rId4">
            <a:alphaModFix amt="21000"/>
          </a:blip>
          <a:srcRect l="88233"/>
          <a:stretch/>
        </p:blipFill>
        <p:spPr bwMode="auto">
          <a:xfrm>
            <a:off x="0" y="1970392"/>
            <a:ext cx="971600" cy="20346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668889" y="3501008"/>
            <a:ext cx="2991297" cy="1440160"/>
          </a:xfrm>
          <a:prstGeom prst="roundRect">
            <a:avLst>
              <a:gd name="adj" fmla="val 9944"/>
            </a:avLst>
          </a:prstGeom>
          <a:solidFill>
            <a:schemeClr val="bg1"/>
          </a:solidFill>
          <a:ln w="28575">
            <a:solidFill>
              <a:srgbClr val="008E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1 Título"/>
          <p:cNvSpPr>
            <a:spLocks noGrp="1"/>
          </p:cNvSpPr>
          <p:nvPr>
            <p:ph type="title"/>
          </p:nvPr>
        </p:nvSpPr>
        <p:spPr>
          <a:xfrm>
            <a:off x="497873" y="692696"/>
            <a:ext cx="8229600" cy="1143000"/>
          </a:xfrm>
        </p:spPr>
        <p:txBody>
          <a:bodyPr>
            <a:noAutofit/>
          </a:bodyPr>
          <a:lstStyle/>
          <a:p>
            <a:r>
              <a:rPr lang="es-CO" sz="3400" b="1" dirty="0">
                <a:solidFill>
                  <a:schemeClr val="tx1">
                    <a:lumMod val="65000"/>
                    <a:lumOff val="35000"/>
                  </a:schemeClr>
                </a:solidFill>
              </a:rPr>
              <a:t>¿QUÉ REPRESENTAN LOS TALLERES DE PENSAMIENTO COLOMBIA </a:t>
            </a:r>
            <a:r>
              <a:rPr lang="es-CO" sz="3400" b="1" i="1" dirty="0">
                <a:solidFill>
                  <a:schemeClr val="tx1">
                    <a:lumMod val="65000"/>
                    <a:lumOff val="35000"/>
                  </a:schemeClr>
                </a:solidFill>
              </a:rPr>
              <a:t>POR</a:t>
            </a:r>
            <a:r>
              <a:rPr lang="es-CO" sz="3400" b="1" dirty="0">
                <a:solidFill>
                  <a:schemeClr val="tx1">
                    <a:lumMod val="65000"/>
                    <a:lumOff val="35000"/>
                  </a:schemeClr>
                </a:solidFill>
              </a:rPr>
              <a:t> VENIR?</a:t>
            </a:r>
          </a:p>
        </p:txBody>
      </p:sp>
      <p:pic>
        <p:nvPicPr>
          <p:cNvPr id="5122" name="Picture 2"/>
          <p:cNvPicPr>
            <a:picLocks noChangeAspect="1" noChangeArrowheads="1"/>
          </p:cNvPicPr>
          <p:nvPr/>
        </p:nvPicPr>
        <p:blipFill rotWithShape="1">
          <a:blip r:embed="rId3"/>
          <a:srcRect l="78205"/>
          <a:stretch/>
        </p:blipFill>
        <p:spPr bwMode="auto">
          <a:xfrm>
            <a:off x="2220026" y="3573016"/>
            <a:ext cx="1329183" cy="1216686"/>
          </a:xfrm>
          <a:prstGeom prst="rect">
            <a:avLst/>
          </a:prstGeom>
          <a:noFill/>
          <a:ln w="9525">
            <a:noFill/>
            <a:miter lim="800000"/>
            <a:headEnd/>
            <a:tailEnd/>
          </a:ln>
          <a:effectLst/>
        </p:spPr>
      </p:pic>
      <p:cxnSp>
        <p:nvCxnSpPr>
          <p:cNvPr id="5" name="Conector recto 4"/>
          <p:cNvCxnSpPr/>
          <p:nvPr/>
        </p:nvCxnSpPr>
        <p:spPr>
          <a:xfrm>
            <a:off x="508217" y="1772816"/>
            <a:ext cx="8064896" cy="0"/>
          </a:xfrm>
          <a:prstGeom prst="line">
            <a:avLst/>
          </a:prstGeom>
          <a:ln>
            <a:solidFill>
              <a:srgbClr val="008E80"/>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889" y="3573016"/>
            <a:ext cx="1665014" cy="1230663"/>
          </a:xfrm>
          <a:prstGeom prst="rect">
            <a:avLst/>
          </a:prstGeom>
        </p:spPr>
      </p:pic>
      <p:sp>
        <p:nvSpPr>
          <p:cNvPr id="6" name="Rectángulo 5"/>
          <p:cNvSpPr/>
          <p:nvPr/>
        </p:nvSpPr>
        <p:spPr>
          <a:xfrm>
            <a:off x="1754857" y="3078020"/>
            <a:ext cx="819359" cy="369332"/>
          </a:xfrm>
          <a:prstGeom prst="rect">
            <a:avLst/>
          </a:prstGeom>
        </p:spPr>
        <p:txBody>
          <a:bodyPr wrap="square">
            <a:spAutoFit/>
          </a:bodyPr>
          <a:lstStyle/>
          <a:p>
            <a:pPr>
              <a:buNone/>
            </a:pPr>
            <a:r>
              <a:rPr lang="es-CO" dirty="0"/>
              <a:t>Para la                                                       </a:t>
            </a:r>
          </a:p>
        </p:txBody>
      </p:sp>
      <p:sp>
        <p:nvSpPr>
          <p:cNvPr id="9" name="Abrir llave 8"/>
          <p:cNvSpPr/>
          <p:nvPr/>
        </p:nvSpPr>
        <p:spPr>
          <a:xfrm>
            <a:off x="3885040" y="2708920"/>
            <a:ext cx="423218" cy="3024336"/>
          </a:xfrm>
          <a:prstGeom prst="leftBrace">
            <a:avLst/>
          </a:prstGeom>
          <a:ln w="1905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pic>
        <p:nvPicPr>
          <p:cNvPr id="13" name="Picture 3"/>
          <p:cNvPicPr>
            <a:picLocks noChangeAspect="1" noChangeArrowheads="1"/>
          </p:cNvPicPr>
          <p:nvPr/>
        </p:nvPicPr>
        <p:blipFill>
          <a:blip r:embed="rId5" cstate="print"/>
          <a:srcRect/>
          <a:stretch>
            <a:fillRect/>
          </a:stretch>
        </p:blipFill>
        <p:spPr bwMode="auto">
          <a:xfrm>
            <a:off x="4154722" y="2762576"/>
            <a:ext cx="756779" cy="421811"/>
          </a:xfrm>
          <a:prstGeom prst="rect">
            <a:avLst/>
          </a:prstGeom>
          <a:noFill/>
          <a:ln w="9525">
            <a:noFill/>
            <a:miter lim="800000"/>
            <a:headEnd/>
            <a:tailEnd/>
          </a:ln>
          <a:effectLst/>
        </p:spPr>
      </p:pic>
      <p:pic>
        <p:nvPicPr>
          <p:cNvPr id="16" name="Imagen 15"/>
          <p:cNvPicPr>
            <a:picLocks noChangeAspect="1"/>
          </p:cNvPicPr>
          <p:nvPr/>
        </p:nvPicPr>
        <p:blipFill>
          <a:blip r:embed="rId6" cstate="print">
            <a:duotone>
              <a:schemeClr val="accent1">
                <a:shade val="45000"/>
                <a:satMod val="135000"/>
              </a:schemeClr>
              <a:prstClr val="white"/>
            </a:duotone>
          </a:blip>
          <a:stretch>
            <a:fillRect/>
          </a:stretch>
        </p:blipFill>
        <p:spPr>
          <a:xfrm flipH="1">
            <a:off x="4342553" y="5290367"/>
            <a:ext cx="442889" cy="442889"/>
          </a:xfrm>
          <a:prstGeom prst="rect">
            <a:avLst/>
          </a:prstGeom>
        </p:spPr>
      </p:pic>
      <p:pic>
        <p:nvPicPr>
          <p:cNvPr id="15" name="Imagen 14"/>
          <p:cNvPicPr>
            <a:picLocks noChangeAspect="1"/>
          </p:cNvPicPr>
          <p:nvPr/>
        </p:nvPicPr>
        <p:blipFill>
          <a:blip r:embed="rId7" cstate="print">
            <a:duotone>
              <a:schemeClr val="accent1">
                <a:shade val="45000"/>
                <a:satMod val="135000"/>
              </a:schemeClr>
              <a:prstClr val="white"/>
            </a:duotone>
          </a:blip>
          <a:stretch>
            <a:fillRect/>
          </a:stretch>
        </p:blipFill>
        <p:spPr>
          <a:xfrm>
            <a:off x="4347232" y="4176464"/>
            <a:ext cx="404664" cy="404664"/>
          </a:xfrm>
          <a:prstGeom prst="rect">
            <a:avLst/>
          </a:prstGeom>
        </p:spPr>
      </p:pic>
      <p:sp>
        <p:nvSpPr>
          <p:cNvPr id="21" name="2 Marcador de contenido"/>
          <p:cNvSpPr>
            <a:spLocks noGrp="1"/>
          </p:cNvSpPr>
          <p:nvPr>
            <p:ph idx="1"/>
          </p:nvPr>
        </p:nvSpPr>
        <p:spPr>
          <a:xfrm>
            <a:off x="4908612" y="2458469"/>
            <a:ext cx="3901267" cy="1239102"/>
          </a:xfrm>
        </p:spPr>
        <p:txBody>
          <a:bodyPr>
            <a:noAutofit/>
          </a:bodyPr>
          <a:lstStyle/>
          <a:p>
            <a:pPr marL="0" indent="0">
              <a:buNone/>
            </a:pPr>
            <a:r>
              <a:rPr lang="es-CO" sz="2400" dirty="0"/>
              <a:t>Generar alianzas y nuevas estrategias de producción de conocimientos para el futuro de Colombia.</a:t>
            </a:r>
          </a:p>
        </p:txBody>
      </p:sp>
      <p:sp>
        <p:nvSpPr>
          <p:cNvPr id="20" name="Rectángulo 19"/>
          <p:cNvSpPr/>
          <p:nvPr/>
        </p:nvSpPr>
        <p:spPr>
          <a:xfrm>
            <a:off x="4911501" y="4001678"/>
            <a:ext cx="4232499" cy="1200329"/>
          </a:xfrm>
          <a:prstGeom prst="rect">
            <a:avLst/>
          </a:prstGeom>
        </p:spPr>
        <p:txBody>
          <a:bodyPr wrap="square">
            <a:spAutoFit/>
          </a:bodyPr>
          <a:lstStyle/>
          <a:p>
            <a:r>
              <a:rPr lang="es-CO" sz="2400" dirty="0"/>
              <a:t>Vinculaciones de investigadores y profesionales a redes internacionales.</a:t>
            </a:r>
          </a:p>
        </p:txBody>
      </p:sp>
      <p:sp>
        <p:nvSpPr>
          <p:cNvPr id="22" name="Rectángulo 21"/>
          <p:cNvSpPr/>
          <p:nvPr/>
        </p:nvSpPr>
        <p:spPr>
          <a:xfrm>
            <a:off x="4835744" y="5090615"/>
            <a:ext cx="4572000" cy="830997"/>
          </a:xfrm>
          <a:prstGeom prst="rect">
            <a:avLst/>
          </a:prstGeom>
        </p:spPr>
        <p:txBody>
          <a:bodyPr>
            <a:spAutoFit/>
          </a:bodyPr>
          <a:lstStyle/>
          <a:p>
            <a:r>
              <a:rPr lang="es-CO" sz="2400" dirty="0"/>
              <a:t>Oportunidades de articularse a redes de conocimiento.</a:t>
            </a:r>
          </a:p>
        </p:txBody>
      </p:sp>
      <p:pic>
        <p:nvPicPr>
          <p:cNvPr id="17" name="3 Imagen">
            <a:extLst>
              <a:ext uri="{FF2B5EF4-FFF2-40B4-BE49-F238E27FC236}">
                <a16:creationId xmlns="" xmlns:a16="http://schemas.microsoft.com/office/drawing/2014/main" id="{0039144F-F295-4EA2-BC8F-AEEBB26AAE9D}"/>
              </a:ext>
            </a:extLst>
          </p:cNvPr>
          <p:cNvPicPr/>
          <p:nvPr/>
        </p:nvPicPr>
        <p:blipFill rotWithShape="1">
          <a:blip r:embed="rId8">
            <a:alphaModFix amt="21000"/>
          </a:blip>
          <a:srcRect l="88233"/>
          <a:stretch/>
        </p:blipFill>
        <p:spPr bwMode="auto">
          <a:xfrm>
            <a:off x="0" y="1970392"/>
            <a:ext cx="971600" cy="20346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1000"/>
                                        <p:tgtEl>
                                          <p:spTgt spid="512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par>
                          <p:cTn id="17" fill="hold">
                            <p:stCondLst>
                              <p:cond delay="1000"/>
                            </p:stCondLst>
                            <p:childTnLst>
                              <p:par>
                                <p:cTn id="18" presetID="18" presetClass="entr" presetSubtype="1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Left)">
                                      <p:cBhvr>
                                        <p:cTn id="20" dur="1000"/>
                                        <p:tgtEl>
                                          <p:spTgt spid="9"/>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9" grpId="0" animBg="1"/>
      <p:bldP spid="21" grpId="0" build="p"/>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4">
            <a:extLst>
              <a:ext uri="{FF2B5EF4-FFF2-40B4-BE49-F238E27FC236}">
                <a16:creationId xmlns="" xmlns:a16="http://schemas.microsoft.com/office/drawing/2014/main" id="{D23DB096-B20A-4261-8D8D-D31EB76B03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571" t="32734" r="28540" b="24668"/>
          <a:stretch/>
        </p:blipFill>
        <p:spPr>
          <a:xfrm>
            <a:off x="2411760" y="2334059"/>
            <a:ext cx="1512168" cy="1279920"/>
          </a:xfrm>
          <a:prstGeom prst="rect">
            <a:avLst/>
          </a:prstGeom>
        </p:spPr>
      </p:pic>
      <p:sp>
        <p:nvSpPr>
          <p:cNvPr id="2" name="1 Título"/>
          <p:cNvSpPr>
            <a:spLocks noGrp="1"/>
          </p:cNvSpPr>
          <p:nvPr>
            <p:ph type="title"/>
          </p:nvPr>
        </p:nvSpPr>
        <p:spPr>
          <a:xfrm>
            <a:off x="475262" y="926843"/>
            <a:ext cx="8229600" cy="1143000"/>
          </a:xfrm>
        </p:spPr>
        <p:txBody>
          <a:bodyPr>
            <a:noAutofit/>
          </a:bodyPr>
          <a:lstStyle/>
          <a:p>
            <a:r>
              <a:rPr lang="es-CO" sz="3600" b="1" dirty="0">
                <a:solidFill>
                  <a:schemeClr val="tx1">
                    <a:lumMod val="65000"/>
                    <a:lumOff val="35000"/>
                  </a:schemeClr>
                </a:solidFill>
              </a:rPr>
              <a:t>¿QUÉ REPRESENTAN LOS TALLERES DE PENSAMIENTO COLOMBIA POR VENIR?</a:t>
            </a:r>
          </a:p>
        </p:txBody>
      </p:sp>
      <p:cxnSp>
        <p:nvCxnSpPr>
          <p:cNvPr id="5" name="Conector recto 4"/>
          <p:cNvCxnSpPr/>
          <p:nvPr/>
        </p:nvCxnSpPr>
        <p:spPr>
          <a:xfrm>
            <a:off x="508217" y="2238924"/>
            <a:ext cx="8064896" cy="0"/>
          </a:xfrm>
          <a:prstGeom prst="line">
            <a:avLst/>
          </a:prstGeom>
          <a:ln>
            <a:solidFill>
              <a:srgbClr val="008E80"/>
            </a:solidFill>
          </a:ln>
        </p:spPr>
        <p:style>
          <a:lnRef idx="1">
            <a:schemeClr val="accent1"/>
          </a:lnRef>
          <a:fillRef idx="0">
            <a:schemeClr val="accent1"/>
          </a:fillRef>
          <a:effectRef idx="0">
            <a:schemeClr val="accent1"/>
          </a:effectRef>
          <a:fontRef idx="minor">
            <a:schemeClr val="tx1"/>
          </a:fontRef>
        </p:style>
      </p:cxnSp>
      <p:sp>
        <p:nvSpPr>
          <p:cNvPr id="7" name="ZoneTexte 5">
            <a:extLst>
              <a:ext uri="{FF2B5EF4-FFF2-40B4-BE49-F238E27FC236}">
                <a16:creationId xmlns="" xmlns:a16="http://schemas.microsoft.com/office/drawing/2014/main" id="{7A3F3FC0-9408-4FCC-933C-81E2DF92EFC4}"/>
              </a:ext>
            </a:extLst>
          </p:cNvPr>
          <p:cNvSpPr txBox="1"/>
          <p:nvPr/>
        </p:nvSpPr>
        <p:spPr>
          <a:xfrm>
            <a:off x="1014437" y="3931027"/>
            <a:ext cx="7704856" cy="226215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s-CO" b="1" dirty="0"/>
              <a:t>Generar dinámicas </a:t>
            </a:r>
            <a:r>
              <a:rPr lang="es-CO" dirty="0"/>
              <a:t>de dialogo entre colombianos en el territorio nacional y de la diáspora</a:t>
            </a:r>
          </a:p>
          <a:p>
            <a:pPr marL="342900" indent="-342900">
              <a:spcBef>
                <a:spcPts val="600"/>
              </a:spcBef>
              <a:buFont typeface="Arial" panose="020B0604020202020204" pitchFamily="34" charset="0"/>
              <a:buChar char="•"/>
            </a:pPr>
            <a:r>
              <a:rPr lang="es-CO" b="1" dirty="0"/>
              <a:t>Producir proyectos </a:t>
            </a:r>
            <a:r>
              <a:rPr lang="es-CO" dirty="0"/>
              <a:t>de cooperación científica, educativa…</a:t>
            </a:r>
          </a:p>
          <a:p>
            <a:pPr marL="342900" indent="-342900">
              <a:spcBef>
                <a:spcPts val="600"/>
              </a:spcBef>
              <a:buFont typeface="Arial" panose="020B0604020202020204" pitchFamily="34" charset="0"/>
              <a:buChar char="•"/>
            </a:pPr>
            <a:r>
              <a:rPr lang="es-CO" b="1" dirty="0"/>
              <a:t>Pensar nuevas estrategias de desarrollo </a:t>
            </a:r>
            <a:r>
              <a:rPr lang="es-CO" dirty="0"/>
              <a:t>(interculturales, genero, sectoriales…)</a:t>
            </a:r>
          </a:p>
          <a:p>
            <a:pPr marL="342900" indent="-342900">
              <a:spcBef>
                <a:spcPts val="600"/>
              </a:spcBef>
              <a:buFont typeface="Arial" panose="020B0604020202020204" pitchFamily="34" charset="0"/>
              <a:buChar char="•"/>
            </a:pPr>
            <a:r>
              <a:rPr lang="es-CO" b="1" dirty="0"/>
              <a:t>Actuar en el marco de una sinergia </a:t>
            </a:r>
            <a:r>
              <a:rPr lang="es-CO" dirty="0"/>
              <a:t>entre instituciones colombianas y en el extranjero</a:t>
            </a:r>
          </a:p>
        </p:txBody>
      </p:sp>
      <p:sp>
        <p:nvSpPr>
          <p:cNvPr id="8" name="ZoneTexte 3">
            <a:extLst>
              <a:ext uri="{FF2B5EF4-FFF2-40B4-BE49-F238E27FC236}">
                <a16:creationId xmlns="" xmlns:a16="http://schemas.microsoft.com/office/drawing/2014/main" id="{EB416E63-1C1A-4C37-8A7C-EB2793DD45C5}"/>
              </a:ext>
            </a:extLst>
          </p:cNvPr>
          <p:cNvSpPr txBox="1"/>
          <p:nvPr/>
        </p:nvSpPr>
        <p:spPr>
          <a:xfrm>
            <a:off x="3744899" y="2658645"/>
            <a:ext cx="2693173" cy="461665"/>
          </a:xfrm>
          <a:prstGeom prst="rect">
            <a:avLst/>
          </a:prstGeom>
          <a:noFill/>
        </p:spPr>
        <p:txBody>
          <a:bodyPr wrap="none" rtlCol="0">
            <a:spAutoFit/>
          </a:bodyPr>
          <a:lstStyle/>
          <a:p>
            <a:pPr algn="ctr"/>
            <a:r>
              <a:rPr lang="es-CO" sz="2400" dirty="0"/>
              <a:t>en colaboración con</a:t>
            </a:r>
          </a:p>
        </p:txBody>
      </p:sp>
      <p:pic>
        <p:nvPicPr>
          <p:cNvPr id="9" name="Image 7">
            <a:extLst>
              <a:ext uri="{FF2B5EF4-FFF2-40B4-BE49-F238E27FC236}">
                <a16:creationId xmlns="" xmlns:a16="http://schemas.microsoft.com/office/drawing/2014/main" id="{24825214-9614-4E28-BBAF-46C1D8B732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2523097"/>
            <a:ext cx="1080120" cy="844047"/>
          </a:xfrm>
          <a:prstGeom prst="rect">
            <a:avLst/>
          </a:prstGeom>
        </p:spPr>
      </p:pic>
      <p:sp>
        <p:nvSpPr>
          <p:cNvPr id="10" name="Rectángulo 9"/>
          <p:cNvSpPr/>
          <p:nvPr/>
        </p:nvSpPr>
        <p:spPr>
          <a:xfrm>
            <a:off x="1389403" y="2668224"/>
            <a:ext cx="1101584" cy="461665"/>
          </a:xfrm>
          <a:prstGeom prst="rect">
            <a:avLst/>
          </a:prstGeom>
        </p:spPr>
        <p:txBody>
          <a:bodyPr wrap="none">
            <a:spAutoFit/>
          </a:bodyPr>
          <a:lstStyle/>
          <a:p>
            <a:r>
              <a:rPr lang="es-CO" sz="2400" dirty="0"/>
              <a:t> Desde </a:t>
            </a:r>
            <a:endParaRPr lang="es-ES_tradnl" sz="2400" dirty="0"/>
          </a:p>
        </p:txBody>
      </p:sp>
      <p:sp>
        <p:nvSpPr>
          <p:cNvPr id="14" name="Abrir llave 13"/>
          <p:cNvSpPr/>
          <p:nvPr/>
        </p:nvSpPr>
        <p:spPr>
          <a:xfrm rot="5400000">
            <a:off x="4311730" y="159482"/>
            <a:ext cx="408114" cy="7169209"/>
          </a:xfrm>
          <a:prstGeom prst="leftBrace">
            <a:avLst>
              <a:gd name="adj1" fmla="val 65899"/>
              <a:gd name="adj2" fmla="val 49850"/>
            </a:avLst>
          </a:prstGeom>
          <a:ln w="1905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6" name="Elipse 15"/>
          <p:cNvSpPr/>
          <p:nvPr/>
        </p:nvSpPr>
        <p:spPr>
          <a:xfrm>
            <a:off x="1115616" y="4049021"/>
            <a:ext cx="144016" cy="14401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Elipse 17"/>
          <p:cNvSpPr/>
          <p:nvPr/>
        </p:nvSpPr>
        <p:spPr>
          <a:xfrm>
            <a:off x="1115616" y="4653136"/>
            <a:ext cx="144016" cy="14401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Elipse 19"/>
          <p:cNvSpPr/>
          <p:nvPr/>
        </p:nvSpPr>
        <p:spPr>
          <a:xfrm>
            <a:off x="1115616" y="5013176"/>
            <a:ext cx="144016" cy="14401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 name="Elipse 20"/>
          <p:cNvSpPr/>
          <p:nvPr/>
        </p:nvSpPr>
        <p:spPr>
          <a:xfrm>
            <a:off x="1115616" y="5661248"/>
            <a:ext cx="144016" cy="14401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5" name="3 Imagen">
            <a:extLst>
              <a:ext uri="{FF2B5EF4-FFF2-40B4-BE49-F238E27FC236}">
                <a16:creationId xmlns="" xmlns:a16="http://schemas.microsoft.com/office/drawing/2014/main" id="{EC086C30-B517-4E9B-8EB4-7995CA5EC821}"/>
              </a:ext>
            </a:extLst>
          </p:cNvPr>
          <p:cNvPicPr/>
          <p:nvPr/>
        </p:nvPicPr>
        <p:blipFill rotWithShape="1">
          <a:blip r:embed="rId5">
            <a:alphaModFix amt="21000"/>
          </a:blip>
          <a:srcRect l="88233"/>
          <a:stretch/>
        </p:blipFill>
        <p:spPr bwMode="auto">
          <a:xfrm>
            <a:off x="0" y="1538344"/>
            <a:ext cx="971600" cy="20346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8" presetClass="entr" presetSubtype="12"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Left)">
                                      <p:cBhvr>
                                        <p:cTn id="20" dur="1000"/>
                                        <p:tgtEl>
                                          <p:spTgt spid="1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4" grpId="0" animBg="1"/>
      <p:bldP spid="16" grpId="0" animBg="1"/>
      <p:bldP spid="18"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18"/>
            <a:ext cx="8229600" cy="1143000"/>
          </a:xfrm>
        </p:spPr>
        <p:txBody>
          <a:bodyPr>
            <a:noAutofit/>
          </a:bodyPr>
          <a:lstStyle/>
          <a:p>
            <a:r>
              <a:rPr lang="es-CO" sz="3000" b="1" dirty="0">
                <a:solidFill>
                  <a:schemeClr val="tx1">
                    <a:lumMod val="65000"/>
                    <a:lumOff val="35000"/>
                  </a:schemeClr>
                </a:solidFill>
              </a:rPr>
              <a:t>VISIÓN TALLERES DE PENSAMIENTO COLOMBIA POR VENIR*</a:t>
            </a:r>
          </a:p>
        </p:txBody>
      </p:sp>
      <p:graphicFrame>
        <p:nvGraphicFramePr>
          <p:cNvPr id="4" name="3 Diagrama"/>
          <p:cNvGraphicFramePr/>
          <p:nvPr>
            <p:extLst>
              <p:ext uri="{D42A27DB-BD31-4B8C-83A1-F6EECF244321}">
                <p14:modId xmlns:p14="http://schemas.microsoft.com/office/powerpoint/2010/main" val="4227264842"/>
              </p:ext>
            </p:extLst>
          </p:nvPr>
        </p:nvGraphicFramePr>
        <p:xfrm>
          <a:off x="493603" y="2348880"/>
          <a:ext cx="8286808" cy="3531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Conector recto 4"/>
          <p:cNvCxnSpPr/>
          <p:nvPr/>
        </p:nvCxnSpPr>
        <p:spPr>
          <a:xfrm>
            <a:off x="467544" y="1707255"/>
            <a:ext cx="8064896" cy="0"/>
          </a:xfrm>
          <a:prstGeom prst="line">
            <a:avLst/>
          </a:prstGeom>
          <a:ln>
            <a:solidFill>
              <a:srgbClr val="008E80"/>
            </a:solidFill>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9068697" y="1581374"/>
            <a:ext cx="75304" cy="407466"/>
          </a:xfrm>
          <a:prstGeom prst="rect">
            <a:avLst/>
          </a:prstGeom>
          <a:noFill/>
        </p:spPr>
        <p:txBody>
          <a:bodyPr wrap="square" rtlCol="0">
            <a:spAutoFit/>
          </a:bodyPr>
          <a:lstStyle/>
          <a:p>
            <a:endParaRPr lang="es-ES_tradnl" dirty="0"/>
          </a:p>
        </p:txBody>
      </p:sp>
      <p:sp>
        <p:nvSpPr>
          <p:cNvPr id="3" name="ZoneTexte 2">
            <a:extLst>
              <a:ext uri="{FF2B5EF4-FFF2-40B4-BE49-F238E27FC236}">
                <a16:creationId xmlns="" xmlns:a16="http://schemas.microsoft.com/office/drawing/2014/main" id="{525F5D3D-44E3-4C4B-ACE9-C22D12967D52}"/>
              </a:ext>
            </a:extLst>
          </p:cNvPr>
          <p:cNvSpPr txBox="1"/>
          <p:nvPr/>
        </p:nvSpPr>
        <p:spPr>
          <a:xfrm>
            <a:off x="493603" y="6309320"/>
            <a:ext cx="8038837" cy="276999"/>
          </a:xfrm>
          <a:prstGeom prst="rect">
            <a:avLst/>
          </a:prstGeom>
          <a:noFill/>
        </p:spPr>
        <p:txBody>
          <a:bodyPr wrap="square" rtlCol="0">
            <a:spAutoFit/>
          </a:bodyPr>
          <a:lstStyle/>
          <a:p>
            <a:r>
              <a:rPr lang="es-CO" sz="1200" dirty="0"/>
              <a:t>* Los temas pueden estar sujetos a modificaciones y/o reajustes si necesario</a:t>
            </a:r>
          </a:p>
        </p:txBody>
      </p:sp>
      <p:pic>
        <p:nvPicPr>
          <p:cNvPr id="7" name="3 Imagen">
            <a:extLst>
              <a:ext uri="{FF2B5EF4-FFF2-40B4-BE49-F238E27FC236}">
                <a16:creationId xmlns="" xmlns:a16="http://schemas.microsoft.com/office/drawing/2014/main" id="{4CB0AC79-5450-43E6-AB04-B7C5BFF74749}"/>
              </a:ext>
            </a:extLst>
          </p:cNvPr>
          <p:cNvPicPr/>
          <p:nvPr/>
        </p:nvPicPr>
        <p:blipFill rotWithShape="1">
          <a:blip r:embed="rId8">
            <a:alphaModFix amt="21000"/>
          </a:blip>
          <a:srcRect l="88233"/>
          <a:stretch/>
        </p:blipFill>
        <p:spPr bwMode="auto">
          <a:xfrm>
            <a:off x="0" y="1538344"/>
            <a:ext cx="971600" cy="20346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algn="ctr">
              <a:buNone/>
            </a:pPr>
            <a:endParaRPr lang="es-CO" dirty="0">
              <a:latin typeface="Trebuchet MS" pitchFamily="34" charset="0"/>
            </a:endParaRPr>
          </a:p>
          <a:p>
            <a:pPr algn="ctr">
              <a:buNone/>
            </a:pPr>
            <a:endParaRPr lang="es-CO" dirty="0">
              <a:latin typeface="Trebuchet MS" pitchFamily="34" charset="0"/>
            </a:endParaRPr>
          </a:p>
          <a:p>
            <a:pPr algn="ctr">
              <a:buNone/>
            </a:pPr>
            <a:r>
              <a:rPr lang="es-CO" sz="4400" dirty="0">
                <a:latin typeface="Trebuchet MS" pitchFamily="34" charset="0"/>
              </a:rPr>
              <a:t>¡GRACIAS!</a:t>
            </a:r>
          </a:p>
          <a:p>
            <a:pPr marL="0" indent="0" algn="ctr">
              <a:buNone/>
            </a:pPr>
            <a:r>
              <a:rPr lang="es-CO" dirty="0"/>
              <a:t>Contacto : </a:t>
            </a:r>
            <a:r>
              <a:rPr lang="fr-FR" dirty="0">
                <a:hlinkClick r:id="rId3"/>
              </a:rPr>
              <a:t>colombiaporvenir@gmail.com</a:t>
            </a:r>
            <a:endParaRPr lang="fr-FR" dirty="0"/>
          </a:p>
          <a:p>
            <a:pPr marL="0" indent="0" algn="ctr">
              <a:buNone/>
            </a:pPr>
            <a:endParaRPr lang="es-CO" dirty="0"/>
          </a:p>
          <a:p>
            <a:pPr algn="ctr">
              <a:buNone/>
            </a:pPr>
            <a:endParaRPr lang="es-CO" sz="2000" b="1" dirty="0"/>
          </a:p>
          <a:p>
            <a:pPr algn="ctr">
              <a:buNone/>
            </a:pPr>
            <a:r>
              <a:rPr lang="es-CO" sz="2000" b="1" dirty="0"/>
              <a:t>Angélica Montes Montoya</a:t>
            </a:r>
          </a:p>
          <a:p>
            <a:pPr algn="ctr">
              <a:buNone/>
            </a:pPr>
            <a:r>
              <a:rPr lang="es-CO" sz="2100" dirty="0"/>
              <a:t>Co-fundadora (Directora del GRECOL)</a:t>
            </a:r>
          </a:p>
          <a:p>
            <a:pPr algn="ctr">
              <a:buNone/>
            </a:pPr>
            <a:r>
              <a:rPr lang="es-CO" sz="2000" dirty="0">
                <a:hlinkClick r:id="rId4"/>
              </a:rPr>
              <a:t>angelica.angmon11@gmail.com</a:t>
            </a:r>
            <a:endParaRPr lang="es-CO" sz="2000" dirty="0"/>
          </a:p>
          <a:p>
            <a:pPr algn="ctr">
              <a:buNone/>
            </a:pPr>
            <a:endParaRPr lang="es-CO" sz="2000" dirty="0"/>
          </a:p>
          <a:p>
            <a:pPr algn="ctr">
              <a:buNone/>
            </a:pPr>
            <a:r>
              <a:rPr lang="es-CO" sz="2000" b="1" dirty="0"/>
              <a:t>Patricia Martínez Barrios</a:t>
            </a:r>
          </a:p>
          <a:p>
            <a:pPr algn="ctr">
              <a:buNone/>
            </a:pPr>
            <a:r>
              <a:rPr lang="es-CO" sz="2000" dirty="0"/>
              <a:t>Co-fundadora (Directora </a:t>
            </a:r>
            <a:r>
              <a:rPr lang="es-MX" sz="2000" dirty="0" smtClean="0"/>
              <a:t>Grupo de </a:t>
            </a:r>
            <a:r>
              <a:rPr lang="es-MX" sz="2000" smtClean="0"/>
              <a:t>Investigación Educación, </a:t>
            </a:r>
            <a:r>
              <a:rPr lang="es-MX" sz="2000" dirty="0" smtClean="0"/>
              <a:t>Ciencias Sociales y Humanas, </a:t>
            </a:r>
            <a:r>
              <a:rPr lang="es-CO" sz="2000" dirty="0" smtClean="0"/>
              <a:t>Universidad </a:t>
            </a:r>
            <a:r>
              <a:rPr lang="es-CO" sz="2000" dirty="0"/>
              <a:t>Simón Bolívar)</a:t>
            </a:r>
          </a:p>
          <a:p>
            <a:pPr algn="ctr">
              <a:buNone/>
            </a:pPr>
            <a:r>
              <a:rPr lang="es-CO" sz="2000" dirty="0">
                <a:hlinkClick r:id="rId5"/>
              </a:rPr>
              <a:t>pmartinezbarrios@gmail.com</a:t>
            </a:r>
            <a:endParaRPr lang="es-CO" sz="2000" dirty="0"/>
          </a:p>
          <a:p>
            <a:pPr algn="ctr">
              <a:buNone/>
            </a:pPr>
            <a:endParaRPr lang="es-CO" sz="2000" b="1" dirty="0"/>
          </a:p>
        </p:txBody>
      </p:sp>
      <p:pic>
        <p:nvPicPr>
          <p:cNvPr id="4" name="3 Imagen">
            <a:extLst>
              <a:ext uri="{FF2B5EF4-FFF2-40B4-BE49-F238E27FC236}">
                <a16:creationId xmlns="" xmlns:a16="http://schemas.microsoft.com/office/drawing/2014/main" id="{E511DA33-81FC-473B-8CA9-ABF9372761A6}"/>
              </a:ext>
            </a:extLst>
          </p:cNvPr>
          <p:cNvPicPr/>
          <p:nvPr/>
        </p:nvPicPr>
        <p:blipFill rotWithShape="1">
          <a:blip r:embed="rId6">
            <a:alphaModFix amt="21000"/>
          </a:blip>
          <a:srcRect l="88233"/>
          <a:stretch/>
        </p:blipFill>
        <p:spPr bwMode="auto">
          <a:xfrm>
            <a:off x="0" y="1538344"/>
            <a:ext cx="971600" cy="203467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86C7E1A-0E18-4446-A9B7-E7E66FDEFDFD}"/>
              </a:ext>
            </a:extLst>
          </p:cNvPr>
          <p:cNvSpPr>
            <a:spLocks noGrp="1"/>
          </p:cNvSpPr>
          <p:nvPr>
            <p:ph type="title"/>
          </p:nvPr>
        </p:nvSpPr>
        <p:spPr>
          <a:xfrm>
            <a:off x="323528" y="274638"/>
            <a:ext cx="8229600" cy="1143000"/>
          </a:xfrm>
        </p:spPr>
        <p:txBody>
          <a:bodyPr>
            <a:normAutofit fontScale="90000"/>
          </a:bodyPr>
          <a:lstStyle/>
          <a:p>
            <a:r>
              <a:rPr lang="es-ES" b="1" dirty="0">
                <a:solidFill>
                  <a:schemeClr val="tx1">
                    <a:lumMod val="65000"/>
                    <a:lumOff val="35000"/>
                  </a:schemeClr>
                </a:solidFill>
              </a:rPr>
              <a:t/>
            </a:r>
            <a:br>
              <a:rPr lang="es-ES" b="1" dirty="0">
                <a:solidFill>
                  <a:schemeClr val="tx1">
                    <a:lumMod val="65000"/>
                    <a:lumOff val="35000"/>
                  </a:schemeClr>
                </a:solidFill>
              </a:rPr>
            </a:br>
            <a:r>
              <a:rPr lang="es-ES" b="1" dirty="0">
                <a:solidFill>
                  <a:schemeClr val="tx1">
                    <a:lumMod val="65000"/>
                    <a:lumOff val="35000"/>
                  </a:schemeClr>
                </a:solidFill>
              </a:rPr>
              <a:t>Qué es ?</a:t>
            </a:r>
            <a:br>
              <a:rPr lang="es-ES" b="1" dirty="0">
                <a:solidFill>
                  <a:schemeClr val="tx1">
                    <a:lumMod val="65000"/>
                    <a:lumOff val="35000"/>
                  </a:schemeClr>
                </a:solidFill>
              </a:rPr>
            </a:br>
            <a:endParaRPr lang="fr-FR" b="1" dirty="0">
              <a:solidFill>
                <a:schemeClr val="tx1">
                  <a:lumMod val="65000"/>
                  <a:lumOff val="35000"/>
                </a:schemeClr>
              </a:solidFill>
            </a:endParaRPr>
          </a:p>
        </p:txBody>
      </p:sp>
      <p:sp>
        <p:nvSpPr>
          <p:cNvPr id="3" name="Espace réservé du contenu 2">
            <a:extLst>
              <a:ext uri="{FF2B5EF4-FFF2-40B4-BE49-F238E27FC236}">
                <a16:creationId xmlns="" xmlns:a16="http://schemas.microsoft.com/office/drawing/2014/main" id="{83B4C1A9-05DE-444D-8952-F412749BD757}"/>
              </a:ext>
            </a:extLst>
          </p:cNvPr>
          <p:cNvSpPr>
            <a:spLocks noGrp="1"/>
          </p:cNvSpPr>
          <p:nvPr>
            <p:ph idx="1"/>
          </p:nvPr>
        </p:nvSpPr>
        <p:spPr>
          <a:xfrm>
            <a:off x="457200" y="1392210"/>
            <a:ext cx="8229600" cy="4525963"/>
          </a:xfrm>
        </p:spPr>
        <p:txBody>
          <a:bodyPr>
            <a:normAutofit fontScale="92500" lnSpcReduction="10000"/>
          </a:bodyPr>
          <a:lstStyle/>
          <a:p>
            <a:pPr marL="0" indent="0" algn="just">
              <a:buNone/>
            </a:pPr>
            <a:r>
              <a:rPr lang="es-ES" sz="1600" dirty="0">
                <a:solidFill>
                  <a:schemeClr val="tx1">
                    <a:lumMod val="65000"/>
                    <a:lumOff val="35000"/>
                  </a:schemeClr>
                </a:solidFill>
                <a:latin typeface="+mj-lt"/>
                <a:ea typeface="+mj-ea"/>
                <a:cs typeface="+mj-cs"/>
              </a:rPr>
              <a:t>Es una iniciativa liderada por un equipo de académicos, profesionales y emprendedores que promueven espacios de reflexión y debate desde las experiencias de la diáspora colombiana para construir la Colombia </a:t>
            </a:r>
            <a:r>
              <a:rPr lang="es-ES" sz="1600" i="1" dirty="0">
                <a:solidFill>
                  <a:schemeClr val="tx1">
                    <a:lumMod val="65000"/>
                    <a:lumOff val="35000"/>
                  </a:schemeClr>
                </a:solidFill>
                <a:latin typeface="+mj-lt"/>
                <a:ea typeface="+mj-ea"/>
                <a:cs typeface="+mj-cs"/>
              </a:rPr>
              <a:t>Por</a:t>
            </a:r>
            <a:r>
              <a:rPr lang="es-ES" sz="1600" dirty="0">
                <a:solidFill>
                  <a:schemeClr val="tx1">
                    <a:lumMod val="65000"/>
                    <a:lumOff val="35000"/>
                  </a:schemeClr>
                </a:solidFill>
                <a:latin typeface="+mj-lt"/>
                <a:ea typeface="+mj-ea"/>
                <a:cs typeface="+mj-cs"/>
              </a:rPr>
              <a:t> venir. </a:t>
            </a:r>
          </a:p>
          <a:p>
            <a:pPr marL="0" indent="0" algn="just">
              <a:buNone/>
            </a:pPr>
            <a:endParaRPr lang="es-ES" sz="1600" dirty="0">
              <a:solidFill>
                <a:schemeClr val="tx1">
                  <a:lumMod val="65000"/>
                  <a:lumOff val="35000"/>
                </a:schemeClr>
              </a:solidFill>
              <a:latin typeface="+mj-lt"/>
              <a:ea typeface="+mj-ea"/>
              <a:cs typeface="+mj-cs"/>
            </a:endParaRPr>
          </a:p>
          <a:p>
            <a:pPr marL="0" indent="0" algn="just">
              <a:buNone/>
            </a:pPr>
            <a:r>
              <a:rPr lang="es-ES" sz="1600" b="1" dirty="0">
                <a:solidFill>
                  <a:schemeClr val="tx1">
                    <a:lumMod val="65000"/>
                    <a:lumOff val="35000"/>
                  </a:schemeClr>
                </a:solidFill>
                <a:latin typeface="+mj-lt"/>
                <a:ea typeface="+mj-ea"/>
                <a:cs typeface="+mj-cs"/>
              </a:rPr>
              <a:t>Misión</a:t>
            </a:r>
          </a:p>
          <a:p>
            <a:pPr marL="0" indent="0" algn="just">
              <a:buNone/>
            </a:pPr>
            <a:r>
              <a:rPr lang="es-ES" sz="1600" dirty="0">
                <a:solidFill>
                  <a:schemeClr val="tx1">
                    <a:lumMod val="65000"/>
                    <a:lumOff val="35000"/>
                  </a:schemeClr>
                </a:solidFill>
                <a:latin typeface="+mj-lt"/>
                <a:ea typeface="+mj-ea"/>
                <a:cs typeface="+mj-cs"/>
              </a:rPr>
              <a:t>En </a:t>
            </a:r>
            <a:r>
              <a:rPr lang="es-ES" sz="1600" b="1" dirty="0">
                <a:solidFill>
                  <a:schemeClr val="tx1">
                    <a:lumMod val="65000"/>
                    <a:lumOff val="35000"/>
                  </a:schemeClr>
                </a:solidFill>
                <a:latin typeface="+mj-lt"/>
                <a:ea typeface="+mj-ea"/>
                <a:cs typeface="+mj-cs"/>
              </a:rPr>
              <a:t>Colombia </a:t>
            </a:r>
            <a:r>
              <a:rPr lang="es-ES" sz="1600" b="1" i="1" dirty="0">
                <a:solidFill>
                  <a:schemeClr val="tx1">
                    <a:lumMod val="65000"/>
                    <a:lumOff val="35000"/>
                  </a:schemeClr>
                </a:solidFill>
                <a:latin typeface="+mj-lt"/>
                <a:ea typeface="+mj-ea"/>
                <a:cs typeface="+mj-cs"/>
              </a:rPr>
              <a:t>Por</a:t>
            </a:r>
            <a:r>
              <a:rPr lang="es-ES" sz="1600" b="1" dirty="0">
                <a:solidFill>
                  <a:schemeClr val="tx1">
                    <a:lumMod val="65000"/>
                    <a:lumOff val="35000"/>
                  </a:schemeClr>
                </a:solidFill>
                <a:latin typeface="+mj-lt"/>
                <a:ea typeface="+mj-ea"/>
                <a:cs typeface="+mj-cs"/>
              </a:rPr>
              <a:t> venir </a:t>
            </a:r>
            <a:r>
              <a:rPr lang="es-ES" sz="1600" dirty="0">
                <a:solidFill>
                  <a:schemeClr val="tx1">
                    <a:lumMod val="65000"/>
                    <a:lumOff val="35000"/>
                  </a:schemeClr>
                </a:solidFill>
                <a:latin typeface="+mj-lt"/>
                <a:ea typeface="+mj-ea"/>
                <a:cs typeface="+mj-cs"/>
              </a:rPr>
              <a:t>tendemos puentes para que la diáspora colombiana aporte sus experiencias a un dialogo de saberes plural, incluyente e interdisciplinario. Estamos comprometidos con la generación de espacios de reflexión y debate, que favorezcan el desarrollo de acciones conjuntas para construir una nueva sociedad tras la firma de los acuerdos de paz de la Habana.</a:t>
            </a:r>
          </a:p>
          <a:p>
            <a:pPr marL="0" indent="0" algn="just">
              <a:buNone/>
            </a:pPr>
            <a:endParaRPr lang="es-ES" sz="1600" dirty="0">
              <a:solidFill>
                <a:schemeClr val="tx1">
                  <a:lumMod val="65000"/>
                  <a:lumOff val="35000"/>
                </a:schemeClr>
              </a:solidFill>
              <a:latin typeface="+mj-lt"/>
              <a:ea typeface="+mj-ea"/>
              <a:cs typeface="+mj-cs"/>
            </a:endParaRPr>
          </a:p>
          <a:p>
            <a:pPr marL="0" indent="0" algn="just">
              <a:buNone/>
            </a:pPr>
            <a:r>
              <a:rPr lang="es-ES" sz="1600" b="1" dirty="0">
                <a:solidFill>
                  <a:schemeClr val="tx1">
                    <a:lumMod val="65000"/>
                    <a:lumOff val="35000"/>
                  </a:schemeClr>
                </a:solidFill>
                <a:latin typeface="+mj-lt"/>
                <a:ea typeface="+mj-ea"/>
                <a:cs typeface="+mj-cs"/>
              </a:rPr>
              <a:t>Visión</a:t>
            </a:r>
          </a:p>
          <a:p>
            <a:pPr marL="0" indent="0" algn="just">
              <a:buNone/>
            </a:pPr>
            <a:r>
              <a:rPr lang="es-ES" sz="1600" dirty="0">
                <a:solidFill>
                  <a:schemeClr val="tx1">
                    <a:lumMod val="65000"/>
                    <a:lumOff val="35000"/>
                  </a:schemeClr>
                </a:solidFill>
                <a:latin typeface="+mj-lt"/>
                <a:ea typeface="+mj-ea"/>
                <a:cs typeface="+mj-cs"/>
              </a:rPr>
              <a:t>Para 2025 </a:t>
            </a:r>
            <a:r>
              <a:rPr lang="es-ES" sz="1600" b="1" dirty="0">
                <a:solidFill>
                  <a:schemeClr val="tx1">
                    <a:lumMod val="65000"/>
                    <a:lumOff val="35000"/>
                  </a:schemeClr>
                </a:solidFill>
                <a:latin typeface="+mj-lt"/>
                <a:ea typeface="+mj-ea"/>
                <a:cs typeface="+mj-cs"/>
              </a:rPr>
              <a:t>Colombia </a:t>
            </a:r>
            <a:r>
              <a:rPr lang="es-ES" sz="1600" b="1" i="1" dirty="0">
                <a:solidFill>
                  <a:schemeClr val="tx1">
                    <a:lumMod val="65000"/>
                    <a:lumOff val="35000"/>
                  </a:schemeClr>
                </a:solidFill>
                <a:latin typeface="+mj-lt"/>
                <a:ea typeface="+mj-ea"/>
                <a:cs typeface="+mj-cs"/>
              </a:rPr>
              <a:t>Por</a:t>
            </a:r>
            <a:r>
              <a:rPr lang="es-ES" sz="1600" b="1" dirty="0">
                <a:solidFill>
                  <a:schemeClr val="tx1">
                    <a:lumMod val="65000"/>
                    <a:lumOff val="35000"/>
                  </a:schemeClr>
                </a:solidFill>
                <a:latin typeface="+mj-lt"/>
                <a:ea typeface="+mj-ea"/>
                <a:cs typeface="+mj-cs"/>
              </a:rPr>
              <a:t> venir </a:t>
            </a:r>
            <a:r>
              <a:rPr lang="es-ES" sz="1600" dirty="0">
                <a:solidFill>
                  <a:schemeClr val="tx1">
                    <a:lumMod val="65000"/>
                    <a:lumOff val="35000"/>
                  </a:schemeClr>
                </a:solidFill>
                <a:latin typeface="+mj-lt"/>
                <a:ea typeface="+mj-ea"/>
                <a:cs typeface="+mj-cs"/>
              </a:rPr>
              <a:t>será reconocida como una iniciativa solida de </a:t>
            </a:r>
            <a:r>
              <a:rPr lang="es-ES" sz="1600" dirty="0" err="1">
                <a:solidFill>
                  <a:schemeClr val="tx1">
                    <a:lumMod val="65000"/>
                    <a:lumOff val="35000"/>
                  </a:schemeClr>
                </a:solidFill>
                <a:latin typeface="+mj-lt"/>
                <a:ea typeface="+mj-ea"/>
                <a:cs typeface="+mj-cs"/>
              </a:rPr>
              <a:t>visibilzaci</a:t>
            </a:r>
            <a:r>
              <a:rPr lang="es-ES" sz="1600" dirty="0" err="1">
                <a:solidFill>
                  <a:schemeClr val="tx1">
                    <a:lumMod val="65000"/>
                    <a:lumOff val="35000"/>
                  </a:schemeClr>
                </a:solidFill>
              </a:rPr>
              <a:t>ó</a:t>
            </a:r>
            <a:r>
              <a:rPr lang="es-ES" sz="1600" dirty="0" err="1">
                <a:solidFill>
                  <a:schemeClr val="tx1">
                    <a:lumMod val="65000"/>
                    <a:lumOff val="35000"/>
                  </a:schemeClr>
                </a:solidFill>
                <a:latin typeface="+mj-lt"/>
                <a:ea typeface="+mj-ea"/>
                <a:cs typeface="+mj-cs"/>
              </a:rPr>
              <a:t>n</a:t>
            </a:r>
            <a:r>
              <a:rPr lang="es-ES" sz="1600" dirty="0">
                <a:solidFill>
                  <a:schemeClr val="tx1">
                    <a:lumMod val="65000"/>
                    <a:lumOff val="35000"/>
                  </a:schemeClr>
                </a:solidFill>
                <a:latin typeface="+mj-lt"/>
                <a:ea typeface="+mj-ea"/>
                <a:cs typeface="+mj-cs"/>
              </a:rPr>
              <a:t> del trabajo de la diáspora colombiana. La experiencia de la diáspora colombiana podrá ser capitalizada para influir positivamente en los procesos </a:t>
            </a:r>
            <a:r>
              <a:rPr lang="es-ES" sz="1600" dirty="0">
                <a:solidFill>
                  <a:schemeClr val="tx1">
                    <a:lumMod val="65000"/>
                    <a:lumOff val="35000"/>
                  </a:schemeClr>
                </a:solidFill>
              </a:rPr>
              <a:t>de toma de decisiones en los ámbitos de educación, participación ciudadana, medioambiente, seguridad humana y gobernabilidad.</a:t>
            </a:r>
            <a:endParaRPr lang="es-ES" sz="1600" dirty="0">
              <a:solidFill>
                <a:schemeClr val="tx1">
                  <a:lumMod val="65000"/>
                  <a:lumOff val="35000"/>
                </a:schemeClr>
              </a:solidFill>
              <a:latin typeface="+mj-lt"/>
              <a:ea typeface="+mj-ea"/>
              <a:cs typeface="+mj-cs"/>
            </a:endParaRPr>
          </a:p>
          <a:p>
            <a:pPr marL="0" indent="0" algn="just">
              <a:buNone/>
            </a:pPr>
            <a:r>
              <a:rPr lang="es-ES" sz="1600" b="1" dirty="0">
                <a:solidFill>
                  <a:schemeClr val="tx1">
                    <a:lumMod val="65000"/>
                    <a:lumOff val="35000"/>
                  </a:schemeClr>
                </a:solidFill>
                <a:latin typeface="+mj-lt"/>
                <a:ea typeface="+mj-ea"/>
                <a:cs typeface="+mj-cs"/>
              </a:rPr>
              <a:t>Colombia </a:t>
            </a:r>
            <a:r>
              <a:rPr lang="es-ES" sz="1600" b="1" i="1" dirty="0">
                <a:solidFill>
                  <a:schemeClr val="tx1">
                    <a:lumMod val="65000"/>
                    <a:lumOff val="35000"/>
                  </a:schemeClr>
                </a:solidFill>
                <a:latin typeface="+mj-lt"/>
                <a:ea typeface="+mj-ea"/>
                <a:cs typeface="+mj-cs"/>
              </a:rPr>
              <a:t>Por</a:t>
            </a:r>
            <a:r>
              <a:rPr lang="es-ES" sz="1600" b="1" dirty="0">
                <a:solidFill>
                  <a:schemeClr val="tx1">
                    <a:lumMod val="65000"/>
                    <a:lumOff val="35000"/>
                  </a:schemeClr>
                </a:solidFill>
                <a:latin typeface="+mj-lt"/>
                <a:ea typeface="+mj-ea"/>
                <a:cs typeface="+mj-cs"/>
              </a:rPr>
              <a:t> venir </a:t>
            </a:r>
            <a:r>
              <a:rPr lang="es-ES" sz="1600" dirty="0">
                <a:solidFill>
                  <a:schemeClr val="tx1">
                    <a:lumMod val="65000"/>
                    <a:lumOff val="35000"/>
                  </a:schemeClr>
                </a:solidFill>
                <a:latin typeface="+mj-lt"/>
                <a:ea typeface="+mj-ea"/>
                <a:cs typeface="+mj-cs"/>
              </a:rPr>
              <a:t>le apuesta así a una Colombia socialmente más equitativa, fundada en el desarrollo de la virtud ciudadana, teniendo la educación como vector de movilidad social; una Colombia incluyente y respetuosa de sus diversidades, comprometida el desarrollo de una economía sostenible. </a:t>
            </a:r>
          </a:p>
          <a:p>
            <a:endParaRPr lang="fr-FR" sz="1600" dirty="0"/>
          </a:p>
        </p:txBody>
      </p:sp>
    </p:spTree>
    <p:extLst>
      <p:ext uri="{BB962C8B-B14F-4D97-AF65-F5344CB8AC3E}">
        <p14:creationId xmlns:p14="http://schemas.microsoft.com/office/powerpoint/2010/main" val="175613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1979712" y="2564904"/>
            <a:ext cx="5184576" cy="2880320"/>
          </a:xfrm>
          <a:prstGeom prst="roundRect">
            <a:avLst/>
          </a:prstGeom>
          <a:solidFill>
            <a:schemeClr val="bg1"/>
          </a:solid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1 Título"/>
          <p:cNvSpPr>
            <a:spLocks noGrp="1"/>
          </p:cNvSpPr>
          <p:nvPr>
            <p:ph type="title"/>
          </p:nvPr>
        </p:nvSpPr>
        <p:spPr>
          <a:xfrm>
            <a:off x="457200" y="500042"/>
            <a:ext cx="8229600" cy="1143000"/>
          </a:xfrm>
        </p:spPr>
        <p:txBody>
          <a:bodyPr>
            <a:normAutofit/>
          </a:bodyPr>
          <a:lstStyle/>
          <a:p>
            <a:r>
              <a:rPr lang="es-CO" sz="4000" b="1" dirty="0">
                <a:solidFill>
                  <a:schemeClr val="tx1">
                    <a:lumMod val="65000"/>
                    <a:lumOff val="35000"/>
                  </a:schemeClr>
                </a:solidFill>
              </a:rPr>
              <a:t>ANTECEDENTES</a:t>
            </a:r>
          </a:p>
        </p:txBody>
      </p:sp>
      <p:pic>
        <p:nvPicPr>
          <p:cNvPr id="8202" name="Picture 10"/>
          <p:cNvPicPr>
            <a:picLocks noGrp="1" noChangeAspect="1" noChangeArrowheads="1"/>
          </p:cNvPicPr>
          <p:nvPr>
            <p:ph idx="1"/>
          </p:nvPr>
        </p:nvPicPr>
        <p:blipFill>
          <a:blip r:embed="rId3"/>
          <a:srcRect/>
          <a:stretch>
            <a:fillRect/>
          </a:stretch>
        </p:blipFill>
        <p:spPr bwMode="auto">
          <a:xfrm>
            <a:off x="2319822" y="2643752"/>
            <a:ext cx="4421108" cy="2729464"/>
          </a:xfrm>
          <a:prstGeom prst="rect">
            <a:avLst/>
          </a:prstGeom>
          <a:noFill/>
          <a:ln w="9525">
            <a:noFill/>
            <a:miter lim="800000"/>
            <a:headEnd/>
            <a:tailEnd/>
          </a:ln>
          <a:effectLst/>
        </p:spPr>
      </p:pic>
      <p:pic>
        <p:nvPicPr>
          <p:cNvPr id="8201" name="Picture 9"/>
          <p:cNvPicPr>
            <a:picLocks noChangeAspect="1" noChangeArrowheads="1"/>
          </p:cNvPicPr>
          <p:nvPr/>
        </p:nvPicPr>
        <p:blipFill>
          <a:blip r:embed="rId4" cstate="print"/>
          <a:srcRect/>
          <a:stretch>
            <a:fillRect/>
          </a:stretch>
        </p:blipFill>
        <p:spPr bwMode="auto">
          <a:xfrm>
            <a:off x="800924" y="1727472"/>
            <a:ext cx="2089076" cy="1375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210" name="Picture 18"/>
          <p:cNvPicPr>
            <a:picLocks noChangeAspect="1" noChangeArrowheads="1"/>
          </p:cNvPicPr>
          <p:nvPr/>
        </p:nvPicPr>
        <p:blipFill>
          <a:blip r:embed="rId5"/>
          <a:srcRect/>
          <a:stretch>
            <a:fillRect/>
          </a:stretch>
        </p:blipFill>
        <p:spPr bwMode="auto">
          <a:xfrm>
            <a:off x="6413619" y="4594045"/>
            <a:ext cx="1999541" cy="1427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211" name="Picture 19"/>
          <p:cNvPicPr>
            <a:picLocks noChangeAspect="1" noChangeArrowheads="1"/>
          </p:cNvPicPr>
          <p:nvPr/>
        </p:nvPicPr>
        <p:blipFill>
          <a:blip r:embed="rId6"/>
          <a:srcRect/>
          <a:stretch>
            <a:fillRect/>
          </a:stretch>
        </p:blipFill>
        <p:spPr bwMode="auto">
          <a:xfrm>
            <a:off x="800925" y="4594045"/>
            <a:ext cx="2089076" cy="1372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8" name="Conector recto 7"/>
          <p:cNvCxnSpPr/>
          <p:nvPr/>
        </p:nvCxnSpPr>
        <p:spPr>
          <a:xfrm>
            <a:off x="467544" y="1412776"/>
            <a:ext cx="8064896" cy="0"/>
          </a:xfrm>
          <a:prstGeom prst="line">
            <a:avLst/>
          </a:prstGeom>
          <a:ln>
            <a:solidFill>
              <a:srgbClr val="008E80"/>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rotWithShape="1">
          <a:blip r:embed="rId7"/>
          <a:srcRect l="13238" r="17479"/>
          <a:stretch/>
        </p:blipFill>
        <p:spPr>
          <a:xfrm>
            <a:off x="6192832" y="1727471"/>
            <a:ext cx="2388842" cy="1375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3 Imagen">
            <a:extLst>
              <a:ext uri="{FF2B5EF4-FFF2-40B4-BE49-F238E27FC236}">
                <a16:creationId xmlns="" xmlns:a16="http://schemas.microsoft.com/office/drawing/2014/main" id="{37B8A445-2CEE-4DB7-9435-FD70A3D01BE7}"/>
              </a:ext>
            </a:extLst>
          </p:cNvPr>
          <p:cNvPicPr/>
          <p:nvPr/>
        </p:nvPicPr>
        <p:blipFill rotWithShape="1">
          <a:blip r:embed="rId8">
            <a:alphaModFix amt="21000"/>
          </a:blip>
          <a:srcRect l="88233"/>
          <a:stretch/>
        </p:blipFill>
        <p:spPr bwMode="auto">
          <a:xfrm>
            <a:off x="0" y="1970392"/>
            <a:ext cx="971600" cy="20346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201"/>
                                        </p:tgtEl>
                                        <p:attrNameLst>
                                          <p:attrName>style.visibility</p:attrName>
                                        </p:attrNameLst>
                                      </p:cBhvr>
                                      <p:to>
                                        <p:strVal val="visible"/>
                                      </p:to>
                                    </p:set>
                                    <p:animEffect transition="in" filter="fade">
                                      <p:cBhvr>
                                        <p:cTn id="11" dur="1000"/>
                                        <p:tgtEl>
                                          <p:spTgt spid="820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210"/>
                                        </p:tgtEl>
                                        <p:attrNameLst>
                                          <p:attrName>style.visibility</p:attrName>
                                        </p:attrNameLst>
                                      </p:cBhvr>
                                      <p:to>
                                        <p:strVal val="visible"/>
                                      </p:to>
                                    </p:set>
                                    <p:animEffect transition="in" filter="fade">
                                      <p:cBhvr>
                                        <p:cTn id="19" dur="1000"/>
                                        <p:tgtEl>
                                          <p:spTgt spid="821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8211"/>
                                        </p:tgtEl>
                                        <p:attrNameLst>
                                          <p:attrName>style.visibility</p:attrName>
                                        </p:attrNameLst>
                                      </p:cBhvr>
                                      <p:to>
                                        <p:strVal val="visible"/>
                                      </p:to>
                                    </p:set>
                                    <p:animEffect transition="in" filter="fade">
                                      <p:cBhvr>
                                        <p:cTn id="23" dur="1000"/>
                                        <p:tgtEl>
                                          <p:spTgt spid="8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1431783"/>
            <a:ext cx="9144000" cy="5445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p:txBody>
      </p:sp>
      <p:sp>
        <p:nvSpPr>
          <p:cNvPr id="36" name="Rectángulo 35"/>
          <p:cNvSpPr/>
          <p:nvPr/>
        </p:nvSpPr>
        <p:spPr>
          <a:xfrm>
            <a:off x="457200" y="1628801"/>
            <a:ext cx="8075240" cy="48958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p:txBody>
      </p:sp>
      <p:sp>
        <p:nvSpPr>
          <p:cNvPr id="35" name="Rectángulo 34"/>
          <p:cNvSpPr/>
          <p:nvPr/>
        </p:nvSpPr>
        <p:spPr>
          <a:xfrm>
            <a:off x="477736" y="5431337"/>
            <a:ext cx="6266580" cy="3686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Rectángulo 33"/>
          <p:cNvSpPr/>
          <p:nvPr/>
        </p:nvSpPr>
        <p:spPr>
          <a:xfrm>
            <a:off x="1659718" y="5800029"/>
            <a:ext cx="5072521" cy="74170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ángulo 15"/>
          <p:cNvSpPr/>
          <p:nvPr/>
        </p:nvSpPr>
        <p:spPr>
          <a:xfrm>
            <a:off x="1144390" y="3202830"/>
            <a:ext cx="5587850" cy="6622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re 1">
            <a:extLst>
              <a:ext uri="{FF2B5EF4-FFF2-40B4-BE49-F238E27FC236}">
                <a16:creationId xmlns="" xmlns:a16="http://schemas.microsoft.com/office/drawing/2014/main" id="{982E0C9A-8FFB-47C2-BDDD-1716C2636DAB}"/>
              </a:ext>
            </a:extLst>
          </p:cNvPr>
          <p:cNvSpPr>
            <a:spLocks noGrp="1"/>
          </p:cNvSpPr>
          <p:nvPr>
            <p:ph type="title"/>
          </p:nvPr>
        </p:nvSpPr>
        <p:spPr>
          <a:xfrm>
            <a:off x="457200" y="703266"/>
            <a:ext cx="8229600" cy="725470"/>
          </a:xfrm>
        </p:spPr>
        <p:txBody>
          <a:bodyPr>
            <a:normAutofit/>
          </a:bodyPr>
          <a:lstStyle/>
          <a:p>
            <a:r>
              <a:rPr lang="fr-FR" sz="4000" b="1" dirty="0">
                <a:solidFill>
                  <a:schemeClr val="tx1">
                    <a:lumMod val="65000"/>
                    <a:lumOff val="35000"/>
                  </a:schemeClr>
                </a:solidFill>
              </a:rPr>
              <a:t>DIASPORA</a:t>
            </a:r>
          </a:p>
        </p:txBody>
      </p:sp>
      <p:cxnSp>
        <p:nvCxnSpPr>
          <p:cNvPr id="4" name="Conector recto 7"/>
          <p:cNvCxnSpPr/>
          <p:nvPr/>
        </p:nvCxnSpPr>
        <p:spPr>
          <a:xfrm>
            <a:off x="467544" y="1412776"/>
            <a:ext cx="8064896" cy="0"/>
          </a:xfrm>
          <a:prstGeom prst="line">
            <a:avLst/>
          </a:prstGeom>
          <a:ln>
            <a:solidFill>
              <a:srgbClr val="008E80"/>
            </a:solidFill>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457200" y="1628801"/>
            <a:ext cx="2746648" cy="11521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p:cNvSpPr/>
          <p:nvPr/>
        </p:nvSpPr>
        <p:spPr>
          <a:xfrm>
            <a:off x="180882" y="1681412"/>
            <a:ext cx="3299284" cy="969496"/>
          </a:xfrm>
          <a:prstGeom prst="rect">
            <a:avLst/>
          </a:prstGeom>
        </p:spPr>
        <p:txBody>
          <a:bodyPr wrap="square">
            <a:spAutoFit/>
          </a:bodyPr>
          <a:lstStyle/>
          <a:p>
            <a:pPr algn="ctr"/>
            <a:r>
              <a:rPr lang="es-ES" sz="2500" b="1" dirty="0">
                <a:solidFill>
                  <a:schemeClr val="bg1"/>
                </a:solidFill>
              </a:rPr>
              <a:t>US$4.850</a:t>
            </a:r>
            <a:endParaRPr lang="es-ES" sz="2500" dirty="0">
              <a:solidFill>
                <a:schemeClr val="bg1"/>
              </a:solidFill>
            </a:endParaRPr>
          </a:p>
          <a:p>
            <a:pPr algn="ctr"/>
            <a:r>
              <a:rPr lang="es-ES" sz="1500" dirty="0"/>
              <a:t>millones en remesas del exterior</a:t>
            </a:r>
          </a:p>
          <a:p>
            <a:pPr algn="ctr"/>
            <a:r>
              <a:rPr lang="es-ES" sz="1500" b="1" dirty="0"/>
              <a:t>(</a:t>
            </a:r>
            <a:r>
              <a:rPr lang="it-IT" sz="1500" b="1" dirty="0"/>
              <a:t>equivale a + del 1,6% del PIB )</a:t>
            </a:r>
            <a:endParaRPr lang="es-ES" sz="1500" b="1" dirty="0"/>
          </a:p>
        </p:txBody>
      </p:sp>
      <p:sp>
        <p:nvSpPr>
          <p:cNvPr id="8" name="Elipse 7"/>
          <p:cNvSpPr/>
          <p:nvPr/>
        </p:nvSpPr>
        <p:spPr>
          <a:xfrm>
            <a:off x="457200" y="2903584"/>
            <a:ext cx="1259723" cy="1239741"/>
          </a:xfrm>
          <a:prstGeom prst="ellipse">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ángulo 10"/>
          <p:cNvSpPr/>
          <p:nvPr/>
        </p:nvSpPr>
        <p:spPr>
          <a:xfrm>
            <a:off x="3216427" y="1628801"/>
            <a:ext cx="5330931" cy="1152128"/>
          </a:xfrm>
          <a:prstGeom prst="rect">
            <a:avLst/>
          </a:prstGeom>
          <a:solidFill>
            <a:srgbClr val="008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ángulo 8"/>
          <p:cNvSpPr/>
          <p:nvPr/>
        </p:nvSpPr>
        <p:spPr>
          <a:xfrm>
            <a:off x="3347864" y="1693257"/>
            <a:ext cx="5112568" cy="1015663"/>
          </a:xfrm>
          <a:prstGeom prst="rect">
            <a:avLst/>
          </a:prstGeom>
        </p:spPr>
        <p:txBody>
          <a:bodyPr wrap="square">
            <a:spAutoFit/>
          </a:bodyPr>
          <a:lstStyle/>
          <a:p>
            <a:pPr algn="ctr"/>
            <a:r>
              <a:rPr lang="es-ES" sz="1500" dirty="0">
                <a:solidFill>
                  <a:schemeClr val="bg1"/>
                </a:solidFill>
              </a:rPr>
              <a:t>Según la Organización Internacional para las Migraciones </a:t>
            </a:r>
            <a:r>
              <a:rPr lang="es-ES" sz="1500" b="1" dirty="0">
                <a:solidFill>
                  <a:schemeClr val="bg1"/>
                </a:solidFill>
              </a:rPr>
              <a:t>(OIM), </a:t>
            </a:r>
            <a:r>
              <a:rPr lang="es-ES" sz="1500" dirty="0">
                <a:solidFill>
                  <a:schemeClr val="bg1"/>
                </a:solidFill>
              </a:rPr>
              <a:t>a comienzos de este siglo había cerca de </a:t>
            </a:r>
            <a:r>
              <a:rPr lang="es-ES" sz="1500" b="1" dirty="0">
                <a:solidFill>
                  <a:schemeClr val="bg1"/>
                </a:solidFill>
              </a:rPr>
              <a:t>2,1 millones </a:t>
            </a:r>
            <a:r>
              <a:rPr lang="es-ES" sz="1500" dirty="0">
                <a:solidFill>
                  <a:schemeClr val="bg1"/>
                </a:solidFill>
              </a:rPr>
              <a:t>de nacionales que vivían en el exterior.</a:t>
            </a:r>
          </a:p>
          <a:p>
            <a:pPr algn="ctr"/>
            <a:r>
              <a:rPr lang="es-ES" sz="1500" dirty="0">
                <a:solidFill>
                  <a:schemeClr val="bg1"/>
                </a:solidFill>
              </a:rPr>
              <a:t>Para </a:t>
            </a:r>
            <a:r>
              <a:rPr lang="es-ES" sz="1500" b="1" dirty="0">
                <a:solidFill>
                  <a:schemeClr val="bg1"/>
                </a:solidFill>
              </a:rPr>
              <a:t>2016</a:t>
            </a:r>
            <a:r>
              <a:rPr lang="es-ES" sz="1500" dirty="0">
                <a:solidFill>
                  <a:schemeClr val="bg1"/>
                </a:solidFill>
              </a:rPr>
              <a:t>, el número ya alcanzaba los </a:t>
            </a:r>
            <a:r>
              <a:rPr lang="es-ES" sz="1500" b="1" dirty="0">
                <a:solidFill>
                  <a:schemeClr val="bg1"/>
                </a:solidFill>
              </a:rPr>
              <a:t>4,7 millones.</a:t>
            </a:r>
          </a:p>
        </p:txBody>
      </p:sp>
      <p:sp>
        <p:nvSpPr>
          <p:cNvPr id="13" name="Rectángulo 12"/>
          <p:cNvSpPr/>
          <p:nvPr/>
        </p:nvSpPr>
        <p:spPr>
          <a:xfrm>
            <a:off x="690984" y="3501008"/>
            <a:ext cx="856325" cy="553998"/>
          </a:xfrm>
          <a:prstGeom prst="rect">
            <a:avLst/>
          </a:prstGeom>
        </p:spPr>
        <p:txBody>
          <a:bodyPr wrap="none">
            <a:spAutoFit/>
          </a:bodyPr>
          <a:lstStyle/>
          <a:p>
            <a:pPr algn="just"/>
            <a:r>
              <a:rPr lang="es-ES" sz="3000" b="1"/>
              <a:t>10%</a:t>
            </a:r>
            <a:endParaRPr lang="es-ES" sz="3000" b="1" dirty="0"/>
          </a:p>
        </p:txBody>
      </p:sp>
      <p:sp>
        <p:nvSpPr>
          <p:cNvPr id="14" name="Rectángulo 13"/>
          <p:cNvSpPr/>
          <p:nvPr/>
        </p:nvSpPr>
        <p:spPr>
          <a:xfrm>
            <a:off x="1733319" y="3218732"/>
            <a:ext cx="1614545" cy="646331"/>
          </a:xfrm>
          <a:prstGeom prst="rect">
            <a:avLst/>
          </a:prstGeom>
        </p:spPr>
        <p:txBody>
          <a:bodyPr wrap="none">
            <a:spAutoFit/>
          </a:bodyPr>
          <a:lstStyle/>
          <a:p>
            <a:pPr algn="just"/>
            <a:r>
              <a:rPr lang="es-ES"/>
              <a:t>de la población</a:t>
            </a:r>
          </a:p>
          <a:p>
            <a:pPr algn="just"/>
            <a:r>
              <a:rPr lang="es-ES" dirty="0"/>
              <a:t>colombiana</a:t>
            </a:r>
          </a:p>
        </p:txBody>
      </p:sp>
      <p:sp>
        <p:nvSpPr>
          <p:cNvPr id="18" name="Elipse 17"/>
          <p:cNvSpPr/>
          <p:nvPr/>
        </p:nvSpPr>
        <p:spPr>
          <a:xfrm>
            <a:off x="3347864" y="2919544"/>
            <a:ext cx="1259723" cy="1239741"/>
          </a:xfrm>
          <a:prstGeom prst="ellipse">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16"/>
          <p:cNvSpPr/>
          <p:nvPr/>
        </p:nvSpPr>
        <p:spPr>
          <a:xfrm>
            <a:off x="4638151" y="3200288"/>
            <a:ext cx="4572000" cy="646331"/>
          </a:xfrm>
          <a:prstGeom prst="rect">
            <a:avLst/>
          </a:prstGeom>
        </p:spPr>
        <p:txBody>
          <a:bodyPr>
            <a:spAutoFit/>
          </a:bodyPr>
          <a:lstStyle/>
          <a:p>
            <a:pPr algn="just"/>
            <a:r>
              <a:rPr lang="es-ES" dirty="0"/>
              <a:t>colombianos vive</a:t>
            </a:r>
          </a:p>
          <a:p>
            <a:pPr algn="just"/>
            <a:r>
              <a:rPr lang="es-ES" dirty="0"/>
              <a:t>en el exterior (OIM)</a:t>
            </a:r>
          </a:p>
        </p:txBody>
      </p:sp>
      <p:sp>
        <p:nvSpPr>
          <p:cNvPr id="22" name="Rectángulo 21"/>
          <p:cNvSpPr/>
          <p:nvPr/>
        </p:nvSpPr>
        <p:spPr>
          <a:xfrm flipV="1">
            <a:off x="6732240" y="2792770"/>
            <a:ext cx="1800200" cy="37489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ángulo 20"/>
          <p:cNvSpPr/>
          <p:nvPr/>
        </p:nvSpPr>
        <p:spPr>
          <a:xfrm>
            <a:off x="6766566" y="3069083"/>
            <a:ext cx="1753435" cy="2631490"/>
          </a:xfrm>
          <a:prstGeom prst="rect">
            <a:avLst/>
          </a:prstGeom>
        </p:spPr>
        <p:txBody>
          <a:bodyPr wrap="square">
            <a:spAutoFit/>
          </a:bodyPr>
          <a:lstStyle/>
          <a:p>
            <a:pPr algn="ctr"/>
            <a:r>
              <a:rPr lang="es-ES" sz="1500" dirty="0"/>
              <a:t>Según el informe de Balanza de Pagos, a septiembre del año pasado, emitido por el Banco de la República, las remesas de colombianos en el exterior alcanzaron los </a:t>
            </a:r>
            <a:r>
              <a:rPr lang="es-ES" sz="1500" b="1" dirty="0"/>
              <a:t>US$3.400</a:t>
            </a:r>
            <a:r>
              <a:rPr lang="es-ES" sz="1500" dirty="0"/>
              <a:t> millones.</a:t>
            </a:r>
          </a:p>
        </p:txBody>
      </p:sp>
      <p:sp>
        <p:nvSpPr>
          <p:cNvPr id="25" name="Elipse 24"/>
          <p:cNvSpPr/>
          <p:nvPr/>
        </p:nvSpPr>
        <p:spPr>
          <a:xfrm>
            <a:off x="7136757" y="5620870"/>
            <a:ext cx="918382" cy="9038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4" name="Imagen 23"/>
          <p:cNvPicPr>
            <a:picLocks noChangeAspect="1"/>
          </p:cNvPicPr>
          <p:nvPr/>
        </p:nvPicPr>
        <p:blipFill>
          <a:blip r:embed="rId3" cstate="print"/>
          <a:stretch>
            <a:fillRect/>
          </a:stretch>
        </p:blipFill>
        <p:spPr>
          <a:xfrm>
            <a:off x="7224808" y="5701637"/>
            <a:ext cx="742280" cy="742280"/>
          </a:xfrm>
          <a:prstGeom prst="rect">
            <a:avLst/>
          </a:prstGeom>
        </p:spPr>
      </p:pic>
      <p:pic>
        <p:nvPicPr>
          <p:cNvPr id="26" name="Imagen 25"/>
          <p:cNvPicPr>
            <a:picLocks noChangeAspect="1"/>
          </p:cNvPicPr>
          <p:nvPr/>
        </p:nvPicPr>
        <p:blipFill>
          <a:blip r:embed="rId4" cstate="print"/>
          <a:stretch>
            <a:fillRect/>
          </a:stretch>
        </p:blipFill>
        <p:spPr>
          <a:xfrm>
            <a:off x="771961" y="3026318"/>
            <a:ext cx="668199" cy="668199"/>
          </a:xfrm>
          <a:prstGeom prst="rect">
            <a:avLst/>
          </a:prstGeom>
        </p:spPr>
      </p:pic>
      <p:pic>
        <p:nvPicPr>
          <p:cNvPr id="28" name="Imagen 27"/>
          <p:cNvPicPr>
            <a:picLocks noChangeAspect="1"/>
          </p:cNvPicPr>
          <p:nvPr/>
        </p:nvPicPr>
        <p:blipFill>
          <a:blip r:embed="rId5" cstate="print">
            <a:duotone>
              <a:schemeClr val="accent6">
                <a:shade val="45000"/>
                <a:satMod val="135000"/>
              </a:schemeClr>
              <a:prstClr val="white"/>
            </a:duotone>
            <a:alphaModFix amt="35000"/>
          </a:blip>
          <a:stretch>
            <a:fillRect/>
          </a:stretch>
        </p:blipFill>
        <p:spPr>
          <a:xfrm>
            <a:off x="3494358" y="3072805"/>
            <a:ext cx="981541" cy="981541"/>
          </a:xfrm>
          <a:prstGeom prst="rect">
            <a:avLst/>
          </a:prstGeom>
        </p:spPr>
      </p:pic>
      <p:sp>
        <p:nvSpPr>
          <p:cNvPr id="19" name="Rectángulo 18"/>
          <p:cNvSpPr/>
          <p:nvPr/>
        </p:nvSpPr>
        <p:spPr>
          <a:xfrm>
            <a:off x="3563892" y="2892511"/>
            <a:ext cx="842475" cy="1261884"/>
          </a:xfrm>
          <a:prstGeom prst="rect">
            <a:avLst/>
          </a:prstGeom>
        </p:spPr>
        <p:txBody>
          <a:bodyPr wrap="none">
            <a:spAutoFit/>
          </a:bodyPr>
          <a:lstStyle/>
          <a:p>
            <a:pPr algn="ctr"/>
            <a:r>
              <a:rPr lang="es-ES" sz="3000" b="1" dirty="0"/>
              <a:t>1</a:t>
            </a:r>
          </a:p>
          <a:p>
            <a:pPr algn="ctr"/>
            <a:r>
              <a:rPr lang="es-ES" sz="1600" b="1" dirty="0"/>
              <a:t>de cada</a:t>
            </a:r>
          </a:p>
          <a:p>
            <a:pPr algn="ctr"/>
            <a:r>
              <a:rPr lang="es-ES" sz="3000" b="1" dirty="0"/>
              <a:t>10</a:t>
            </a:r>
            <a:endParaRPr lang="es-ES_tradnl" sz="3000" b="1" dirty="0"/>
          </a:p>
        </p:txBody>
      </p:sp>
      <p:sp>
        <p:nvSpPr>
          <p:cNvPr id="29" name="Rectángulo 28"/>
          <p:cNvSpPr/>
          <p:nvPr/>
        </p:nvSpPr>
        <p:spPr>
          <a:xfrm>
            <a:off x="488909" y="4307656"/>
            <a:ext cx="6149965" cy="1077218"/>
          </a:xfrm>
          <a:prstGeom prst="rect">
            <a:avLst/>
          </a:prstGeom>
        </p:spPr>
        <p:txBody>
          <a:bodyPr wrap="square">
            <a:spAutoFit/>
          </a:bodyPr>
          <a:lstStyle/>
          <a:p>
            <a:pPr algn="just"/>
            <a:r>
              <a:rPr lang="es-ES" sz="1600" dirty="0"/>
              <a:t>Las remesas no solo impulsan el comercio, también se están convirtiendo en motor para otros sectores como construcción y turismo. Muchos colombianos en el exterior envían remesas para compra de vivienda y locales.</a:t>
            </a:r>
          </a:p>
        </p:txBody>
      </p:sp>
      <p:sp>
        <p:nvSpPr>
          <p:cNvPr id="30" name="Rectángulo 29"/>
          <p:cNvSpPr/>
          <p:nvPr/>
        </p:nvSpPr>
        <p:spPr>
          <a:xfrm>
            <a:off x="697983" y="5455825"/>
            <a:ext cx="6022180" cy="369332"/>
          </a:xfrm>
          <a:prstGeom prst="rect">
            <a:avLst/>
          </a:prstGeom>
        </p:spPr>
        <p:txBody>
          <a:bodyPr wrap="square">
            <a:spAutoFit/>
          </a:bodyPr>
          <a:lstStyle/>
          <a:p>
            <a:pPr algn="just"/>
            <a:r>
              <a:rPr lang="es-ES" dirty="0"/>
              <a:t>A Risaralda, Antioquia, Cundinamarca y Valle del Cauca llega</a:t>
            </a:r>
            <a:endParaRPr lang="fr-FR" dirty="0"/>
          </a:p>
        </p:txBody>
      </p:sp>
      <p:sp>
        <p:nvSpPr>
          <p:cNvPr id="31" name="Rectángulo 30"/>
          <p:cNvSpPr/>
          <p:nvPr/>
        </p:nvSpPr>
        <p:spPr>
          <a:xfrm>
            <a:off x="400039" y="5679958"/>
            <a:ext cx="1438214" cy="861774"/>
          </a:xfrm>
          <a:prstGeom prst="rect">
            <a:avLst/>
          </a:prstGeom>
        </p:spPr>
        <p:txBody>
          <a:bodyPr wrap="none">
            <a:spAutoFit/>
          </a:bodyPr>
          <a:lstStyle/>
          <a:p>
            <a:r>
              <a:rPr lang="pt-BR" sz="5000" b="1"/>
              <a:t>75% </a:t>
            </a:r>
            <a:endParaRPr lang="es-ES_tradnl" sz="5000" b="1" dirty="0"/>
          </a:p>
        </p:txBody>
      </p:sp>
      <p:sp>
        <p:nvSpPr>
          <p:cNvPr id="32" name="Rectángulo 31"/>
          <p:cNvSpPr/>
          <p:nvPr/>
        </p:nvSpPr>
        <p:spPr>
          <a:xfrm>
            <a:off x="1596134" y="5771319"/>
            <a:ext cx="4981106" cy="784830"/>
          </a:xfrm>
          <a:prstGeom prst="rect">
            <a:avLst/>
          </a:prstGeom>
        </p:spPr>
        <p:txBody>
          <a:bodyPr wrap="square">
            <a:spAutoFit/>
          </a:bodyPr>
          <a:lstStyle/>
          <a:p>
            <a:pPr algn="just"/>
            <a:r>
              <a:rPr lang="es-ES" sz="1500" b="1" dirty="0">
                <a:solidFill>
                  <a:schemeClr val="bg1"/>
                </a:solidFill>
              </a:rPr>
              <a:t>del total de remesas del país, según las cifras del Banco de la República. Serán estas zonas las que sientan el impacto positivo de esta tendencia.</a:t>
            </a:r>
            <a:endParaRPr lang="fr-FR" sz="1500" b="1" dirty="0">
              <a:solidFill>
                <a:schemeClr val="bg1"/>
              </a:solidFill>
            </a:endParaRPr>
          </a:p>
        </p:txBody>
      </p:sp>
      <p:pic>
        <p:nvPicPr>
          <p:cNvPr id="37" name="Imagen 36"/>
          <p:cNvPicPr>
            <a:picLocks noChangeAspect="1"/>
          </p:cNvPicPr>
          <p:nvPr/>
        </p:nvPicPr>
        <p:blipFill>
          <a:blip r:embed="rId6" cstate="print"/>
          <a:stretch>
            <a:fillRect/>
          </a:stretch>
        </p:blipFill>
        <p:spPr>
          <a:xfrm rot="6127063">
            <a:off x="7897848" y="2318958"/>
            <a:ext cx="611945" cy="611945"/>
          </a:xfrm>
          <a:prstGeom prst="rect">
            <a:avLst/>
          </a:prstGeom>
        </p:spPr>
      </p:pic>
      <p:sp>
        <p:nvSpPr>
          <p:cNvPr id="38" name="Arco 37"/>
          <p:cNvSpPr/>
          <p:nvPr/>
        </p:nvSpPr>
        <p:spPr>
          <a:xfrm rot="7263517">
            <a:off x="5752025" y="-188250"/>
            <a:ext cx="3179064" cy="3179064"/>
          </a:xfrm>
          <a:prstGeom prst="arc">
            <a:avLst>
              <a:gd name="adj1" fmla="val 18458086"/>
              <a:gd name="adj2" fmla="val 20245618"/>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pic>
        <p:nvPicPr>
          <p:cNvPr id="33" name="3 Imagen">
            <a:extLst>
              <a:ext uri="{FF2B5EF4-FFF2-40B4-BE49-F238E27FC236}">
                <a16:creationId xmlns="" xmlns:a16="http://schemas.microsoft.com/office/drawing/2014/main" id="{7CBDE1DA-00FF-4951-AD89-DB3782E8C3AA}"/>
              </a:ext>
            </a:extLst>
          </p:cNvPr>
          <p:cNvPicPr/>
          <p:nvPr/>
        </p:nvPicPr>
        <p:blipFill rotWithShape="1">
          <a:blip r:embed="rId7">
            <a:alphaModFix amt="21000"/>
          </a:blip>
          <a:srcRect l="88233"/>
          <a:stretch/>
        </p:blipFill>
        <p:spPr bwMode="auto">
          <a:xfrm>
            <a:off x="0" y="1970392"/>
            <a:ext cx="971600" cy="2034672"/>
          </a:xfrm>
          <a:prstGeom prst="rect">
            <a:avLst/>
          </a:prstGeom>
          <a:noFill/>
          <a:ln w="9525">
            <a:noFill/>
            <a:miter lim="800000"/>
            <a:headEnd/>
            <a:tailEnd/>
          </a:ln>
        </p:spPr>
      </p:pic>
    </p:spTree>
    <p:extLst>
      <p:ext uri="{BB962C8B-B14F-4D97-AF65-F5344CB8AC3E}">
        <p14:creationId xmlns:p14="http://schemas.microsoft.com/office/powerpoint/2010/main" val="121362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34" grpId="0" animBg="1"/>
      <p:bldP spid="16" grpId="0" animBg="1"/>
      <p:bldP spid="5" grpId="0" animBg="1"/>
      <p:bldP spid="6" grpId="0"/>
      <p:bldP spid="8" grpId="0" animBg="1"/>
      <p:bldP spid="11" grpId="0" animBg="1"/>
      <p:bldP spid="9" grpId="0"/>
      <p:bldP spid="13" grpId="0"/>
      <p:bldP spid="14" grpId="0"/>
      <p:bldP spid="18" grpId="0" animBg="1"/>
      <p:bldP spid="17" grpId="0"/>
      <p:bldP spid="22" grpId="0" animBg="1"/>
      <p:bldP spid="21" grpId="0"/>
      <p:bldP spid="25" grpId="0" animBg="1"/>
      <p:bldP spid="19" grpId="0"/>
      <p:bldP spid="29" grpId="0"/>
      <p:bldP spid="30" grpId="0"/>
      <p:bldP spid="31" grpId="0"/>
      <p:bldP spid="32" grpId="0"/>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F3DB1EB-3442-4CE7-BE6C-9BDBC45EA14C}"/>
              </a:ext>
            </a:extLst>
          </p:cNvPr>
          <p:cNvSpPr>
            <a:spLocks noGrp="1"/>
          </p:cNvSpPr>
          <p:nvPr>
            <p:ph type="title"/>
          </p:nvPr>
        </p:nvSpPr>
        <p:spPr>
          <a:xfrm>
            <a:off x="457200" y="714356"/>
            <a:ext cx="8229600" cy="703282"/>
          </a:xfrm>
        </p:spPr>
        <p:txBody>
          <a:bodyPr>
            <a:noAutofit/>
          </a:bodyPr>
          <a:lstStyle/>
          <a:p>
            <a:r>
              <a:rPr lang="fr-FR" sz="3200" b="1" dirty="0">
                <a:solidFill>
                  <a:schemeClr val="tx1">
                    <a:lumMod val="65000"/>
                    <a:lumOff val="35000"/>
                  </a:schemeClr>
                </a:solidFill>
              </a:rPr>
              <a:t>65 % DE COLOMBIANOS EN EL EXTRANJERO</a:t>
            </a:r>
          </a:p>
        </p:txBody>
      </p:sp>
      <p:cxnSp>
        <p:nvCxnSpPr>
          <p:cNvPr id="4" name="Conector recto 7"/>
          <p:cNvCxnSpPr/>
          <p:nvPr/>
        </p:nvCxnSpPr>
        <p:spPr>
          <a:xfrm>
            <a:off x="467544" y="1412776"/>
            <a:ext cx="8064896" cy="0"/>
          </a:xfrm>
          <a:prstGeom prst="line">
            <a:avLst/>
          </a:prstGeom>
          <a:ln>
            <a:solidFill>
              <a:srgbClr val="008E80"/>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 xmlns:a16="http://schemas.microsoft.com/office/drawing/2014/main" id="{5FD268C1-0230-44DB-A288-F6E489080E57}"/>
              </a:ext>
            </a:extLst>
          </p:cNvPr>
          <p:cNvPicPr>
            <a:picLocks noChangeAspect="1"/>
          </p:cNvPicPr>
          <p:nvPr/>
        </p:nvPicPr>
        <p:blipFill>
          <a:blip r:embed="rId3"/>
          <a:stretch>
            <a:fillRect/>
          </a:stretch>
        </p:blipFill>
        <p:spPr>
          <a:xfrm>
            <a:off x="526073" y="1970392"/>
            <a:ext cx="8338507" cy="3762864"/>
          </a:xfrm>
          <a:prstGeom prst="rect">
            <a:avLst/>
          </a:prstGeom>
        </p:spPr>
      </p:pic>
      <p:pic>
        <p:nvPicPr>
          <p:cNvPr id="6" name="3 Imagen">
            <a:extLst>
              <a:ext uri="{FF2B5EF4-FFF2-40B4-BE49-F238E27FC236}">
                <a16:creationId xmlns="" xmlns:a16="http://schemas.microsoft.com/office/drawing/2014/main" id="{1BDF63C0-B63B-4374-9312-3CF18BCE7D26}"/>
              </a:ext>
            </a:extLst>
          </p:cNvPr>
          <p:cNvPicPr/>
          <p:nvPr/>
        </p:nvPicPr>
        <p:blipFill rotWithShape="1">
          <a:blip r:embed="rId4">
            <a:alphaModFix amt="21000"/>
          </a:blip>
          <a:srcRect l="88233"/>
          <a:stretch/>
        </p:blipFill>
        <p:spPr bwMode="auto">
          <a:xfrm>
            <a:off x="0" y="1970392"/>
            <a:ext cx="971600" cy="2034672"/>
          </a:xfrm>
          <a:prstGeom prst="rect">
            <a:avLst/>
          </a:prstGeom>
          <a:noFill/>
          <a:ln w="9525">
            <a:noFill/>
            <a:miter lim="800000"/>
            <a:headEnd/>
            <a:tailEnd/>
          </a:ln>
        </p:spPr>
      </p:pic>
    </p:spTree>
    <p:extLst>
      <p:ext uri="{BB962C8B-B14F-4D97-AF65-F5344CB8AC3E}">
        <p14:creationId xmlns:p14="http://schemas.microsoft.com/office/powerpoint/2010/main" val="2037525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7A49B2A6-67E8-41BE-B796-6C230001D94E}"/>
              </a:ext>
            </a:extLst>
          </p:cNvPr>
          <p:cNvPicPr>
            <a:picLocks noChangeAspect="1"/>
          </p:cNvPicPr>
          <p:nvPr/>
        </p:nvPicPr>
        <p:blipFill rotWithShape="1">
          <a:blip r:embed="rId3"/>
          <a:srcRect t="24242"/>
          <a:stretch/>
        </p:blipFill>
        <p:spPr>
          <a:xfrm>
            <a:off x="671311" y="1903147"/>
            <a:ext cx="4044705" cy="3600400"/>
          </a:xfrm>
          <a:prstGeom prst="rect">
            <a:avLst/>
          </a:prstGeom>
        </p:spPr>
      </p:pic>
      <p:graphicFrame>
        <p:nvGraphicFramePr>
          <p:cNvPr id="9" name="Diagramme 8">
            <a:extLst>
              <a:ext uri="{FF2B5EF4-FFF2-40B4-BE49-F238E27FC236}">
                <a16:creationId xmlns="" xmlns:a16="http://schemas.microsoft.com/office/drawing/2014/main" id="{E705E325-07C1-4FAF-98A8-0021C9656849}"/>
              </a:ext>
            </a:extLst>
          </p:cNvPr>
          <p:cNvGraphicFramePr/>
          <p:nvPr>
            <p:extLst>
              <p:ext uri="{D42A27DB-BD31-4B8C-83A1-F6EECF244321}">
                <p14:modId xmlns:p14="http://schemas.microsoft.com/office/powerpoint/2010/main" val="2824223777"/>
              </p:ext>
            </p:extLst>
          </p:nvPr>
        </p:nvGraphicFramePr>
        <p:xfrm>
          <a:off x="4804849" y="1872423"/>
          <a:ext cx="4092447" cy="33794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 3">
            <a:extLst>
              <a:ext uri="{FF2B5EF4-FFF2-40B4-BE49-F238E27FC236}">
                <a16:creationId xmlns="" xmlns:a16="http://schemas.microsoft.com/office/drawing/2014/main" id="{7A49B2A6-67E8-41BE-B796-6C230001D94E}"/>
              </a:ext>
            </a:extLst>
          </p:cNvPr>
          <p:cNvPicPr>
            <a:picLocks noChangeAspect="1"/>
          </p:cNvPicPr>
          <p:nvPr/>
        </p:nvPicPr>
        <p:blipFill rotWithShape="1">
          <a:blip r:embed="rId3"/>
          <a:srcRect r="69942" b="76652"/>
          <a:stretch/>
        </p:blipFill>
        <p:spPr>
          <a:xfrm>
            <a:off x="323528" y="879260"/>
            <a:ext cx="900160" cy="821548"/>
          </a:xfrm>
          <a:prstGeom prst="rect">
            <a:avLst/>
          </a:prstGeom>
          <a:solidFill>
            <a:schemeClr val="accent2"/>
          </a:solidFill>
        </p:spPr>
      </p:pic>
      <p:sp>
        <p:nvSpPr>
          <p:cNvPr id="6" name="1 Título"/>
          <p:cNvSpPr txBox="1">
            <a:spLocks/>
          </p:cNvSpPr>
          <p:nvPr/>
        </p:nvSpPr>
        <p:spPr>
          <a:xfrm>
            <a:off x="720080" y="854326"/>
            <a:ext cx="4716016" cy="10238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a:solidFill>
                  <a:schemeClr val="tx1">
                    <a:lumMod val="65000"/>
                    <a:lumOff val="35000"/>
                  </a:schemeClr>
                </a:solidFill>
              </a:rPr>
              <a:t>REMESAS EN CIFRAS*</a:t>
            </a:r>
          </a:p>
        </p:txBody>
      </p:sp>
      <p:sp>
        <p:nvSpPr>
          <p:cNvPr id="3" name="Rectángulo redondeado 2"/>
          <p:cNvSpPr/>
          <p:nvPr/>
        </p:nvSpPr>
        <p:spPr>
          <a:xfrm>
            <a:off x="467544" y="1844824"/>
            <a:ext cx="4337305" cy="3744416"/>
          </a:xfrm>
          <a:prstGeom prst="roundRect">
            <a:avLst>
              <a:gd name="adj" fmla="val 6249"/>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 name="3 Imagen">
            <a:extLst>
              <a:ext uri="{FF2B5EF4-FFF2-40B4-BE49-F238E27FC236}">
                <a16:creationId xmlns="" xmlns:a16="http://schemas.microsoft.com/office/drawing/2014/main" id="{72CBA9B3-F789-44BC-BBA7-B1FAA60F866C}"/>
              </a:ext>
            </a:extLst>
          </p:cNvPr>
          <p:cNvPicPr/>
          <p:nvPr/>
        </p:nvPicPr>
        <p:blipFill rotWithShape="1">
          <a:blip r:embed="rId9">
            <a:alphaModFix amt="21000"/>
          </a:blip>
          <a:srcRect l="88233"/>
          <a:stretch/>
        </p:blipFill>
        <p:spPr bwMode="auto">
          <a:xfrm>
            <a:off x="0" y="1970392"/>
            <a:ext cx="971600" cy="2034672"/>
          </a:xfrm>
          <a:prstGeom prst="rect">
            <a:avLst/>
          </a:prstGeom>
          <a:noFill/>
          <a:ln w="9525">
            <a:noFill/>
            <a:miter lim="800000"/>
            <a:headEnd/>
            <a:tailEnd/>
          </a:ln>
        </p:spPr>
      </p:pic>
      <p:sp>
        <p:nvSpPr>
          <p:cNvPr id="2" name="ZoneTexte 1">
            <a:extLst>
              <a:ext uri="{FF2B5EF4-FFF2-40B4-BE49-F238E27FC236}">
                <a16:creationId xmlns="" xmlns:a16="http://schemas.microsoft.com/office/drawing/2014/main" id="{06085049-2462-4E6F-99F8-B9675A8C9EF6}"/>
              </a:ext>
            </a:extLst>
          </p:cNvPr>
          <p:cNvSpPr txBox="1"/>
          <p:nvPr/>
        </p:nvSpPr>
        <p:spPr>
          <a:xfrm>
            <a:off x="547964" y="5677398"/>
            <a:ext cx="4176464" cy="276999"/>
          </a:xfrm>
          <a:prstGeom prst="rect">
            <a:avLst/>
          </a:prstGeom>
          <a:noFill/>
        </p:spPr>
        <p:txBody>
          <a:bodyPr wrap="square" rtlCol="0">
            <a:spAutoFit/>
          </a:bodyPr>
          <a:lstStyle/>
          <a:p>
            <a:r>
              <a:rPr lang="es-ES" sz="1200" b="1" i="1" dirty="0"/>
              <a:t>*Las remesas que entre 2014 y 2015</a:t>
            </a:r>
            <a:r>
              <a:rPr lang="es-ES" sz="1200" i="1" dirty="0"/>
              <a:t>, Banco de la Republica</a:t>
            </a:r>
            <a:endParaRPr lang="fr-FR" sz="1200" i="1" dirty="0"/>
          </a:p>
        </p:txBody>
      </p:sp>
    </p:spTree>
    <p:extLst>
      <p:ext uri="{BB962C8B-B14F-4D97-AF65-F5344CB8AC3E}">
        <p14:creationId xmlns:p14="http://schemas.microsoft.com/office/powerpoint/2010/main" val="1847948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par>
                          <p:cTn id="13" fill="hold">
                            <p:stCondLst>
                              <p:cond delay="1000"/>
                            </p:stCondLst>
                            <p:childTnLst>
                              <p:par>
                                <p:cTn id="14" presetID="18" presetClass="entr" presetSubtype="1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6"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 xmlns:a16="http://schemas.microsoft.com/office/drawing/2014/main" id="{34B8CD16-E0A6-40AA-A09C-E2362DBB3F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875218"/>
            <a:ext cx="5052237" cy="4525963"/>
          </a:xfrm>
        </p:spPr>
      </p:pic>
      <p:graphicFrame>
        <p:nvGraphicFramePr>
          <p:cNvPr id="6" name="Diagramme 5">
            <a:extLst>
              <a:ext uri="{FF2B5EF4-FFF2-40B4-BE49-F238E27FC236}">
                <a16:creationId xmlns="" xmlns:a16="http://schemas.microsoft.com/office/drawing/2014/main" id="{2E7DCDAE-A74A-4546-B5A3-7A64B1275C1C}"/>
              </a:ext>
            </a:extLst>
          </p:cNvPr>
          <p:cNvGraphicFramePr/>
          <p:nvPr>
            <p:extLst>
              <p:ext uri="{D42A27DB-BD31-4B8C-83A1-F6EECF244321}">
                <p14:modId xmlns:p14="http://schemas.microsoft.com/office/powerpoint/2010/main" val="3305671932"/>
              </p:ext>
            </p:extLst>
          </p:nvPr>
        </p:nvGraphicFramePr>
        <p:xfrm>
          <a:off x="5724128" y="2049525"/>
          <a:ext cx="3151527" cy="27589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1 Título">
            <a:extLst>
              <a:ext uri="{FF2B5EF4-FFF2-40B4-BE49-F238E27FC236}">
                <a16:creationId xmlns="" xmlns:a16="http://schemas.microsoft.com/office/drawing/2014/main" id="{5A0DB128-EE4B-480E-BA86-EAAC1AF1C0A3}"/>
              </a:ext>
            </a:extLst>
          </p:cNvPr>
          <p:cNvSpPr txBox="1">
            <a:spLocks/>
          </p:cNvSpPr>
          <p:nvPr/>
        </p:nvSpPr>
        <p:spPr>
          <a:xfrm>
            <a:off x="720080" y="854326"/>
            <a:ext cx="4716016" cy="10238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a:solidFill>
                  <a:schemeClr val="tx1">
                    <a:lumMod val="65000"/>
                    <a:lumOff val="35000"/>
                  </a:schemeClr>
                </a:solidFill>
              </a:rPr>
              <a:t>REMESAS EN CIFRAS*</a:t>
            </a:r>
          </a:p>
        </p:txBody>
      </p:sp>
      <p:pic>
        <p:nvPicPr>
          <p:cNvPr id="8" name="Image 3">
            <a:extLst>
              <a:ext uri="{FF2B5EF4-FFF2-40B4-BE49-F238E27FC236}">
                <a16:creationId xmlns="" xmlns:a16="http://schemas.microsoft.com/office/drawing/2014/main" id="{EB2234CD-BC03-44D4-B0C3-228C71B4ECC1}"/>
              </a:ext>
            </a:extLst>
          </p:cNvPr>
          <p:cNvPicPr>
            <a:picLocks noChangeAspect="1"/>
          </p:cNvPicPr>
          <p:nvPr/>
        </p:nvPicPr>
        <p:blipFill rotWithShape="1">
          <a:blip r:embed="rId9"/>
          <a:srcRect r="69942" b="76652"/>
          <a:stretch/>
        </p:blipFill>
        <p:spPr>
          <a:xfrm>
            <a:off x="323528" y="879260"/>
            <a:ext cx="900160" cy="821548"/>
          </a:xfrm>
          <a:prstGeom prst="rect">
            <a:avLst/>
          </a:prstGeom>
          <a:solidFill>
            <a:schemeClr val="accent2"/>
          </a:solidFill>
        </p:spPr>
      </p:pic>
      <p:sp>
        <p:nvSpPr>
          <p:cNvPr id="9" name="Espace réservé du contenu 2">
            <a:extLst>
              <a:ext uri="{FF2B5EF4-FFF2-40B4-BE49-F238E27FC236}">
                <a16:creationId xmlns="" xmlns:a16="http://schemas.microsoft.com/office/drawing/2014/main" id="{82960374-CFC8-45A9-87C9-593EDE79CB95}"/>
              </a:ext>
            </a:extLst>
          </p:cNvPr>
          <p:cNvSpPr txBox="1">
            <a:spLocks/>
          </p:cNvSpPr>
          <p:nvPr/>
        </p:nvSpPr>
        <p:spPr>
          <a:xfrm>
            <a:off x="697309" y="6451042"/>
            <a:ext cx="7283152" cy="24889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sz="1100" b="1" dirty="0"/>
              <a:t>* </a:t>
            </a:r>
            <a:r>
              <a:rPr lang="es-ES" sz="1200" b="1" i="1" dirty="0"/>
              <a:t>US$ 6.000 millones este año 2018</a:t>
            </a:r>
            <a:r>
              <a:rPr lang="es-ES" sz="1200" i="1" dirty="0"/>
              <a:t>, , Banco de la Republica</a:t>
            </a:r>
          </a:p>
        </p:txBody>
      </p:sp>
      <p:pic>
        <p:nvPicPr>
          <p:cNvPr id="10" name="3 Imagen">
            <a:extLst>
              <a:ext uri="{FF2B5EF4-FFF2-40B4-BE49-F238E27FC236}">
                <a16:creationId xmlns="" xmlns:a16="http://schemas.microsoft.com/office/drawing/2014/main" id="{CC04DCCE-8646-4CB2-B04B-F01EC467BD16}"/>
              </a:ext>
            </a:extLst>
          </p:cNvPr>
          <p:cNvPicPr/>
          <p:nvPr/>
        </p:nvPicPr>
        <p:blipFill rotWithShape="1">
          <a:blip r:embed="rId10">
            <a:alphaModFix amt="21000"/>
          </a:blip>
          <a:srcRect l="88233"/>
          <a:stretch/>
        </p:blipFill>
        <p:spPr bwMode="auto">
          <a:xfrm>
            <a:off x="0" y="1970392"/>
            <a:ext cx="971600" cy="2034672"/>
          </a:xfrm>
          <a:prstGeom prst="rect">
            <a:avLst/>
          </a:prstGeom>
          <a:noFill/>
          <a:ln w="9525">
            <a:noFill/>
            <a:miter lim="800000"/>
            <a:headEnd/>
            <a:tailEnd/>
          </a:ln>
        </p:spPr>
      </p:pic>
    </p:spTree>
    <p:extLst>
      <p:ext uri="{BB962C8B-B14F-4D97-AF65-F5344CB8AC3E}">
        <p14:creationId xmlns:p14="http://schemas.microsoft.com/office/powerpoint/2010/main" val="289969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C502C1F8-CA8E-4914-9FEC-DFA7790A4998}"/>
              </a:ext>
            </a:extLst>
          </p:cNvPr>
          <p:cNvSpPr>
            <a:spLocks noGrp="1"/>
          </p:cNvSpPr>
          <p:nvPr>
            <p:ph idx="1"/>
          </p:nvPr>
        </p:nvSpPr>
        <p:spPr>
          <a:xfrm>
            <a:off x="467544" y="5879228"/>
            <a:ext cx="7283152" cy="248891"/>
          </a:xfrm>
        </p:spPr>
        <p:txBody>
          <a:bodyPr>
            <a:normAutofit fontScale="92500" lnSpcReduction="10000"/>
          </a:bodyPr>
          <a:lstStyle/>
          <a:p>
            <a:pPr marL="0" indent="0">
              <a:buNone/>
            </a:pPr>
            <a:r>
              <a:rPr lang="es-ES" sz="1100" b="1" dirty="0"/>
              <a:t>* </a:t>
            </a:r>
            <a:r>
              <a:rPr lang="es-ES" sz="1200" i="1" dirty="0"/>
              <a:t>US$ 6.000 millones este año 2018, , Banco de la Republica</a:t>
            </a:r>
          </a:p>
        </p:txBody>
      </p:sp>
      <p:pic>
        <p:nvPicPr>
          <p:cNvPr id="4" name="Image 3">
            <a:extLst>
              <a:ext uri="{FF2B5EF4-FFF2-40B4-BE49-F238E27FC236}">
                <a16:creationId xmlns="" xmlns:a16="http://schemas.microsoft.com/office/drawing/2014/main" id="{BBD061F9-90B1-47AF-9632-6A7C94602EED}"/>
              </a:ext>
            </a:extLst>
          </p:cNvPr>
          <p:cNvPicPr>
            <a:picLocks noChangeAspect="1"/>
          </p:cNvPicPr>
          <p:nvPr/>
        </p:nvPicPr>
        <p:blipFill>
          <a:blip r:embed="rId2"/>
          <a:stretch>
            <a:fillRect/>
          </a:stretch>
        </p:blipFill>
        <p:spPr>
          <a:xfrm>
            <a:off x="1223688" y="2531900"/>
            <a:ext cx="7621846" cy="2337260"/>
          </a:xfrm>
          <a:prstGeom prst="rect">
            <a:avLst/>
          </a:prstGeom>
        </p:spPr>
      </p:pic>
      <p:sp>
        <p:nvSpPr>
          <p:cNvPr id="5" name="1 Título">
            <a:extLst>
              <a:ext uri="{FF2B5EF4-FFF2-40B4-BE49-F238E27FC236}">
                <a16:creationId xmlns="" xmlns:a16="http://schemas.microsoft.com/office/drawing/2014/main" id="{B39BA126-59B8-4AFF-A53D-DEEDA16D80E1}"/>
              </a:ext>
            </a:extLst>
          </p:cNvPr>
          <p:cNvSpPr txBox="1">
            <a:spLocks/>
          </p:cNvSpPr>
          <p:nvPr/>
        </p:nvSpPr>
        <p:spPr>
          <a:xfrm>
            <a:off x="683568" y="854326"/>
            <a:ext cx="4716016" cy="10238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a:solidFill>
                  <a:schemeClr val="tx1">
                    <a:lumMod val="65000"/>
                    <a:lumOff val="35000"/>
                  </a:schemeClr>
                </a:solidFill>
              </a:rPr>
              <a:t>REMESAS EN CIFRAS*</a:t>
            </a:r>
          </a:p>
        </p:txBody>
      </p:sp>
      <p:pic>
        <p:nvPicPr>
          <p:cNvPr id="6" name="Image 3">
            <a:extLst>
              <a:ext uri="{FF2B5EF4-FFF2-40B4-BE49-F238E27FC236}">
                <a16:creationId xmlns="" xmlns:a16="http://schemas.microsoft.com/office/drawing/2014/main" id="{6E6989C1-9FEE-45B4-B6E9-C03C9C22110A}"/>
              </a:ext>
            </a:extLst>
          </p:cNvPr>
          <p:cNvPicPr>
            <a:picLocks noChangeAspect="1"/>
          </p:cNvPicPr>
          <p:nvPr/>
        </p:nvPicPr>
        <p:blipFill rotWithShape="1">
          <a:blip r:embed="rId3"/>
          <a:srcRect r="69942" b="76652"/>
          <a:stretch/>
        </p:blipFill>
        <p:spPr>
          <a:xfrm>
            <a:off x="323528" y="879260"/>
            <a:ext cx="900160" cy="821548"/>
          </a:xfrm>
          <a:prstGeom prst="rect">
            <a:avLst/>
          </a:prstGeom>
          <a:solidFill>
            <a:schemeClr val="accent2"/>
          </a:solidFill>
        </p:spPr>
      </p:pic>
      <p:pic>
        <p:nvPicPr>
          <p:cNvPr id="7" name="3 Imagen">
            <a:extLst>
              <a:ext uri="{FF2B5EF4-FFF2-40B4-BE49-F238E27FC236}">
                <a16:creationId xmlns="" xmlns:a16="http://schemas.microsoft.com/office/drawing/2014/main" id="{61ED09C3-EEB1-4874-ABA4-A4E9E1BDB8C2}"/>
              </a:ext>
            </a:extLst>
          </p:cNvPr>
          <p:cNvPicPr/>
          <p:nvPr/>
        </p:nvPicPr>
        <p:blipFill rotWithShape="1">
          <a:blip r:embed="rId4">
            <a:alphaModFix amt="21000"/>
          </a:blip>
          <a:srcRect l="88233"/>
          <a:stretch/>
        </p:blipFill>
        <p:spPr bwMode="auto">
          <a:xfrm>
            <a:off x="0" y="1970392"/>
            <a:ext cx="971600" cy="2034672"/>
          </a:xfrm>
          <a:prstGeom prst="rect">
            <a:avLst/>
          </a:prstGeom>
          <a:noFill/>
          <a:ln w="9525">
            <a:noFill/>
            <a:miter lim="800000"/>
            <a:headEnd/>
            <a:tailEnd/>
          </a:ln>
        </p:spPr>
      </p:pic>
    </p:spTree>
    <p:extLst>
      <p:ext uri="{BB962C8B-B14F-4D97-AF65-F5344CB8AC3E}">
        <p14:creationId xmlns:p14="http://schemas.microsoft.com/office/powerpoint/2010/main" val="364110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dondear rectángulo de esquina del mismo lado 23"/>
          <p:cNvSpPr/>
          <p:nvPr/>
        </p:nvSpPr>
        <p:spPr>
          <a:xfrm rot="10800000">
            <a:off x="5065712" y="2418368"/>
            <a:ext cx="3466728" cy="3458904"/>
          </a:xfrm>
          <a:prstGeom prst="round2SameRect">
            <a:avLst>
              <a:gd name="adj1" fmla="val 547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dondear rectángulo de esquina del mismo lado 22"/>
          <p:cNvSpPr/>
          <p:nvPr/>
        </p:nvSpPr>
        <p:spPr>
          <a:xfrm rot="10800000">
            <a:off x="827584" y="2348880"/>
            <a:ext cx="3466728" cy="3458904"/>
          </a:xfrm>
          <a:prstGeom prst="round2SameRect">
            <a:avLst>
              <a:gd name="adj1" fmla="val 547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dondear rectángulo de esquina del mismo lado 17"/>
          <p:cNvSpPr/>
          <p:nvPr/>
        </p:nvSpPr>
        <p:spPr>
          <a:xfrm>
            <a:off x="5065712" y="1782912"/>
            <a:ext cx="3466728" cy="639762"/>
          </a:xfrm>
          <a:prstGeom prst="round2SameRect">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9" name="Conector recto 18"/>
          <p:cNvCxnSpPr>
            <a:cxnSpLocks/>
          </p:cNvCxnSpPr>
          <p:nvPr/>
        </p:nvCxnSpPr>
        <p:spPr>
          <a:xfrm>
            <a:off x="5065712" y="2425833"/>
            <a:ext cx="346672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dondear rectángulo de esquina del mismo lado 12"/>
          <p:cNvSpPr/>
          <p:nvPr/>
        </p:nvSpPr>
        <p:spPr>
          <a:xfrm>
            <a:off x="827584" y="1781126"/>
            <a:ext cx="3466728" cy="63976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4 Marcador de contenido"/>
          <p:cNvSpPr>
            <a:spLocks noGrp="1"/>
          </p:cNvSpPr>
          <p:nvPr>
            <p:ph sz="half" idx="2"/>
          </p:nvPr>
        </p:nvSpPr>
        <p:spPr>
          <a:xfrm>
            <a:off x="827584" y="2561990"/>
            <a:ext cx="3466728" cy="3951288"/>
          </a:xfrm>
        </p:spPr>
        <p:txBody>
          <a:bodyPr>
            <a:normAutofit/>
          </a:bodyPr>
          <a:lstStyle/>
          <a:p>
            <a:pPr marL="0" indent="0" algn="just">
              <a:buNone/>
            </a:pPr>
            <a:r>
              <a:rPr lang="es-CO" sz="1500" dirty="0">
                <a:latin typeface="Calibri" charset="0"/>
                <a:ea typeface="Calibri" charset="0"/>
                <a:cs typeface="Calibri" charset="0"/>
              </a:rPr>
              <a:t>Es </a:t>
            </a:r>
            <a:r>
              <a:rPr lang="es-ES_tradnl" sz="1500" dirty="0">
                <a:latin typeface="Calibri" charset="0"/>
                <a:ea typeface="Calibri" charset="0"/>
                <a:cs typeface="Calibri" charset="0"/>
              </a:rPr>
              <a:t>un equipo de investigadores  comprometidos  con el abordaje científico  de las problemáticas educativas de la región Caribe en sus múltiples dimensiones  y contextos  desde una perspectiva plural,  global, humanista inter – </a:t>
            </a:r>
            <a:r>
              <a:rPr lang="es-ES_tradnl" sz="1500" dirty="0" err="1">
                <a:latin typeface="Calibri" charset="0"/>
                <a:ea typeface="Calibri" charset="0"/>
                <a:cs typeface="Calibri" charset="0"/>
              </a:rPr>
              <a:t>transdisciplinar</a:t>
            </a:r>
            <a:r>
              <a:rPr lang="es-ES_tradnl" sz="1500" dirty="0">
                <a:latin typeface="Calibri" charset="0"/>
                <a:ea typeface="Calibri" charset="0"/>
                <a:cs typeface="Calibri" charset="0"/>
              </a:rPr>
              <a:t> e interinstitucional para generar conocimientos y tecnologías creativas e innovadoras   que permitan contribuir con  su tratamiento y/o soluciones e  incidir en la toma de decisiones en nuestro ámbito de desempeño científico.</a:t>
            </a:r>
            <a:endParaRPr lang="es-CO" sz="1500" dirty="0">
              <a:latin typeface="Calibri" charset="0"/>
              <a:ea typeface="Calibri" charset="0"/>
              <a:cs typeface="Calibri" charset="0"/>
            </a:endParaRPr>
          </a:p>
          <a:p>
            <a:pPr marL="0" indent="0">
              <a:buNone/>
            </a:pPr>
            <a:endParaRPr lang="es-CO" sz="1500" dirty="0">
              <a:latin typeface="Calibri" charset="0"/>
              <a:ea typeface="Calibri" charset="0"/>
              <a:cs typeface="Calibri" charset="0"/>
            </a:endParaRPr>
          </a:p>
        </p:txBody>
      </p:sp>
      <p:sp>
        <p:nvSpPr>
          <p:cNvPr id="6" name="5 Marcador de texto"/>
          <p:cNvSpPr>
            <a:spLocks noGrp="1"/>
          </p:cNvSpPr>
          <p:nvPr>
            <p:ph type="body" sz="quarter" idx="3"/>
          </p:nvPr>
        </p:nvSpPr>
        <p:spPr>
          <a:xfrm>
            <a:off x="4860032" y="1685749"/>
            <a:ext cx="4041775" cy="639762"/>
          </a:xfrm>
        </p:spPr>
        <p:txBody>
          <a:bodyPr/>
          <a:lstStyle/>
          <a:p>
            <a:pPr algn="ctr"/>
            <a:r>
              <a:rPr lang="es-CO" dirty="0">
                <a:solidFill>
                  <a:srgbClr val="008E80"/>
                </a:solidFill>
              </a:rPr>
              <a:t>GRECOL</a:t>
            </a:r>
          </a:p>
        </p:txBody>
      </p:sp>
      <p:pic>
        <p:nvPicPr>
          <p:cNvPr id="7171" name="Picture 3"/>
          <p:cNvPicPr>
            <a:picLocks noChangeAspect="1" noChangeArrowheads="1"/>
          </p:cNvPicPr>
          <p:nvPr/>
        </p:nvPicPr>
        <p:blipFill>
          <a:blip r:embed="rId3"/>
          <a:srcRect/>
          <a:stretch>
            <a:fillRect/>
          </a:stretch>
        </p:blipFill>
        <p:spPr bwMode="auto">
          <a:xfrm>
            <a:off x="3646957" y="5342868"/>
            <a:ext cx="1706070" cy="950924"/>
          </a:xfrm>
          <a:prstGeom prst="roundRect">
            <a:avLst>
              <a:gd name="adj" fmla="val 8594"/>
            </a:avLst>
          </a:prstGeom>
          <a:solidFill>
            <a:srgbClr val="FFFFFF">
              <a:shade val="85000"/>
            </a:srgbClr>
          </a:solidFill>
          <a:ln>
            <a:noFill/>
          </a:ln>
          <a:effectLst/>
        </p:spPr>
      </p:pic>
      <p:sp>
        <p:nvSpPr>
          <p:cNvPr id="9" name="1 Título"/>
          <p:cNvSpPr txBox="1">
            <a:spLocks/>
          </p:cNvSpPr>
          <p:nvPr/>
        </p:nvSpPr>
        <p:spPr>
          <a:xfrm>
            <a:off x="457200" y="50004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000" b="1" dirty="0">
                <a:solidFill>
                  <a:schemeClr val="tx1">
                    <a:lumMod val="65000"/>
                    <a:lumOff val="35000"/>
                  </a:schemeClr>
                </a:solidFill>
              </a:rPr>
              <a:t>AL ORIGEN </a:t>
            </a:r>
          </a:p>
        </p:txBody>
      </p:sp>
      <p:cxnSp>
        <p:nvCxnSpPr>
          <p:cNvPr id="10" name="Conector recto 9"/>
          <p:cNvCxnSpPr/>
          <p:nvPr/>
        </p:nvCxnSpPr>
        <p:spPr>
          <a:xfrm>
            <a:off x="467544" y="1412776"/>
            <a:ext cx="8064896" cy="0"/>
          </a:xfrm>
          <a:prstGeom prst="line">
            <a:avLst/>
          </a:prstGeom>
          <a:ln>
            <a:solidFill>
              <a:srgbClr val="008E8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a:cxnSpLocks/>
          </p:cNvCxnSpPr>
          <p:nvPr/>
        </p:nvCxnSpPr>
        <p:spPr>
          <a:xfrm>
            <a:off x="827583" y="2418368"/>
            <a:ext cx="3466729"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6 Marcador de contenido"/>
          <p:cNvSpPr>
            <a:spLocks noGrp="1"/>
          </p:cNvSpPr>
          <p:nvPr>
            <p:ph sz="quarter" idx="4"/>
          </p:nvPr>
        </p:nvSpPr>
        <p:spPr>
          <a:xfrm>
            <a:off x="5052528" y="2376129"/>
            <a:ext cx="3466728" cy="3951288"/>
          </a:xfrm>
        </p:spPr>
        <p:txBody>
          <a:bodyPr>
            <a:normAutofit/>
          </a:bodyPr>
          <a:lstStyle/>
          <a:p>
            <a:pPr algn="just">
              <a:buNone/>
            </a:pPr>
            <a:r>
              <a:rPr lang="es-CO" sz="1500" dirty="0">
                <a:latin typeface="Calibri" charset="0"/>
                <a:ea typeface="Calibri" charset="0"/>
                <a:cs typeface="Calibri" charset="0"/>
              </a:rPr>
              <a:t>       GRECOL es un </a:t>
            </a:r>
            <a:r>
              <a:rPr lang="es-ES" sz="1500" dirty="0">
                <a:latin typeface="Calibri" charset="0"/>
                <a:ea typeface="Calibri" charset="0"/>
                <a:cs typeface="Calibri" charset="0"/>
              </a:rPr>
              <a:t>un centro de pensamiento</a:t>
            </a:r>
            <a:r>
              <a:rPr lang="es-CO" sz="1500" dirty="0">
                <a:latin typeface="Calibri" charset="0"/>
                <a:ea typeface="Calibri" charset="0"/>
                <a:cs typeface="Calibri" charset="0"/>
              </a:rPr>
              <a:t> para investigadores, profesores y profesionales latinoamericanos y franceses que les permite compartir trabajos de investigación con la comunidad académica y profesional de Francia. Actuamos en pro de la cooperación interuniversitaria en Francia con Latinoamérica . </a:t>
            </a:r>
            <a:br>
              <a:rPr lang="es-CO" sz="1500" dirty="0">
                <a:latin typeface="Calibri" charset="0"/>
                <a:ea typeface="Calibri" charset="0"/>
                <a:cs typeface="Calibri" charset="0"/>
              </a:rPr>
            </a:br>
            <a:r>
              <a:rPr lang="es-CO" sz="1500" dirty="0">
                <a:latin typeface="Calibri" charset="0"/>
                <a:ea typeface="Calibri" charset="0"/>
                <a:cs typeface="Calibri" charset="0"/>
              </a:rPr>
              <a:t>GRECOL es más ampliamente una red de reflexión e intercambio entre investigadores experimentados, jóvenes investigadores, profesores, estudiantes y profesionales de diferentes disciplinas e instituciones.</a:t>
            </a:r>
          </a:p>
        </p:txBody>
      </p:sp>
      <p:sp>
        <p:nvSpPr>
          <p:cNvPr id="22" name="3 Marcador de texto"/>
          <p:cNvSpPr>
            <a:spLocks noGrp="1"/>
          </p:cNvSpPr>
          <p:nvPr>
            <p:ph type="body" idx="1"/>
          </p:nvPr>
        </p:nvSpPr>
        <p:spPr>
          <a:xfrm>
            <a:off x="827584" y="1768060"/>
            <a:ext cx="3466728" cy="639762"/>
          </a:xfrm>
        </p:spPr>
        <p:txBody>
          <a:bodyPr>
            <a:normAutofit fontScale="77500" lnSpcReduction="20000"/>
          </a:bodyPr>
          <a:lstStyle/>
          <a:p>
            <a:pPr marL="457200" indent="-457200" algn="ctr"/>
            <a:r>
              <a:rPr lang="es-CO" dirty="0">
                <a:solidFill>
                  <a:schemeClr val="bg1"/>
                </a:solidFill>
              </a:rPr>
              <a:t>EDUCACIÓN, CIENCIAS SOCIALES Y HUMANAS (ESCH)</a:t>
            </a:r>
          </a:p>
        </p:txBody>
      </p:sp>
      <p:pic>
        <p:nvPicPr>
          <p:cNvPr id="16" name="3 Imagen">
            <a:extLst>
              <a:ext uri="{FF2B5EF4-FFF2-40B4-BE49-F238E27FC236}">
                <a16:creationId xmlns="" xmlns:a16="http://schemas.microsoft.com/office/drawing/2014/main" id="{FD29C713-341E-41D1-B002-AD18542D04D7}"/>
              </a:ext>
            </a:extLst>
          </p:cNvPr>
          <p:cNvPicPr/>
          <p:nvPr/>
        </p:nvPicPr>
        <p:blipFill rotWithShape="1">
          <a:blip r:embed="rId4">
            <a:alphaModFix amt="21000"/>
          </a:blip>
          <a:srcRect l="88233"/>
          <a:stretch/>
        </p:blipFill>
        <p:spPr bwMode="auto">
          <a:xfrm>
            <a:off x="0" y="1970392"/>
            <a:ext cx="971600" cy="20346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fade">
                                      <p:cBhvr>
                                        <p:cTn id="39" dur="500"/>
                                        <p:tgtEl>
                                          <p:spTgt spid="7">
                                            <p:txEl>
                                              <p:pRg st="0" end="0"/>
                                            </p:txEl>
                                          </p:spTgt>
                                        </p:tgtEl>
                                      </p:cBhvr>
                                    </p:animEffect>
                                  </p:childTnLst>
                                </p:cTn>
                              </p:par>
                            </p:childTnLst>
                          </p:cTn>
                        </p:par>
                        <p:par>
                          <p:cTn id="40" fill="hold">
                            <p:stCondLst>
                              <p:cond delay="3000"/>
                            </p:stCondLst>
                            <p:childTnLst>
                              <p:par>
                                <p:cTn id="41" presetID="2" presetClass="entr" presetSubtype="4" fill="hold" nodeType="afterEffect">
                                  <p:stCondLst>
                                    <p:cond delay="0"/>
                                  </p:stCondLst>
                                  <p:childTnLst>
                                    <p:set>
                                      <p:cBhvr>
                                        <p:cTn id="42" dur="1" fill="hold">
                                          <p:stCondLst>
                                            <p:cond delay="0"/>
                                          </p:stCondLst>
                                        </p:cTn>
                                        <p:tgtEl>
                                          <p:spTgt spid="7171"/>
                                        </p:tgtEl>
                                        <p:attrNameLst>
                                          <p:attrName>style.visibility</p:attrName>
                                        </p:attrNameLst>
                                      </p:cBhvr>
                                      <p:to>
                                        <p:strVal val="visible"/>
                                      </p:to>
                                    </p:set>
                                    <p:anim calcmode="lin" valueType="num">
                                      <p:cBhvr additive="base">
                                        <p:cTn id="43" dur="500" fill="hold"/>
                                        <p:tgtEl>
                                          <p:spTgt spid="7171"/>
                                        </p:tgtEl>
                                        <p:attrNameLst>
                                          <p:attrName>ppt_x</p:attrName>
                                        </p:attrNameLst>
                                      </p:cBhvr>
                                      <p:tavLst>
                                        <p:tav tm="0">
                                          <p:val>
                                            <p:strVal val="#ppt_x"/>
                                          </p:val>
                                        </p:tav>
                                        <p:tav tm="100000">
                                          <p:val>
                                            <p:strVal val="#ppt_x"/>
                                          </p:val>
                                        </p:tav>
                                      </p:tavLst>
                                    </p:anim>
                                    <p:anim calcmode="lin" valueType="num">
                                      <p:cBhvr additive="base">
                                        <p:cTn id="4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8" grpId="0" animBg="1"/>
      <p:bldP spid="13" grpId="0" animBg="1"/>
      <p:bldP spid="5" grpId="0" build="p"/>
      <p:bldP spid="6" grpId="0" build="p"/>
      <p:bldP spid="7" grpId="0" build="p"/>
      <p:bldP spid="22"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1409</Words>
  <Application>Microsoft Office PowerPoint</Application>
  <PresentationFormat>Presentación en pantalla (4:3)</PresentationFormat>
  <Paragraphs>137</Paragraphs>
  <Slides>14</Slides>
  <Notes>12</Notes>
  <HiddenSlides>1</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Arial Narrow</vt:lpstr>
      <vt:lpstr>Calibri</vt:lpstr>
      <vt:lpstr>Trebuchet MS</vt:lpstr>
      <vt:lpstr>Tema de Office</vt:lpstr>
      <vt:lpstr>Presentación de PowerPoint</vt:lpstr>
      <vt:lpstr> Qué es ? </vt:lpstr>
      <vt:lpstr>ANTECEDENTES</vt:lpstr>
      <vt:lpstr>DIASPORA</vt:lpstr>
      <vt:lpstr>65 % DE COLOMBIANOS EN EL EXTRANJERO</vt:lpstr>
      <vt:lpstr>Presentación de PowerPoint</vt:lpstr>
      <vt:lpstr>Presentación de PowerPoint</vt:lpstr>
      <vt:lpstr>Presentación de PowerPoint</vt:lpstr>
      <vt:lpstr>Presentación de PowerPoint</vt:lpstr>
      <vt:lpstr>TALLERES DE PENSAMIENTO COLOMBIA POR VENIR  un espacio de reflexión-acción para repensar Colombia.  </vt:lpstr>
      <vt:lpstr>¿QUÉ REPRESENTAN LOS TALLERES DE PENSAMIENTO COLOMBIA POR VENIR?</vt:lpstr>
      <vt:lpstr>¿QUÉ REPRESENTAN LOS TALLERES DE PENSAMIENTO COLOMBIA POR VENIR?</vt:lpstr>
      <vt:lpstr>VISIÓN TALLERES DE PENSAMIENTO COLOMBIA POR VENIR*</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DB2ADMIN</dc:creator>
  <cp:lastModifiedBy>Jacob Gutierrez</cp:lastModifiedBy>
  <cp:revision>88</cp:revision>
  <dcterms:created xsi:type="dcterms:W3CDTF">2017-10-04T12:25:37Z</dcterms:created>
  <dcterms:modified xsi:type="dcterms:W3CDTF">2018-10-23T16:56:08Z</dcterms:modified>
</cp:coreProperties>
</file>