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61" r:id="rId6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B9D8D9-F6B7-46CA-8A91-1D5966877B49}" type="doc">
      <dgm:prSet loTypeId="urn:microsoft.com/office/officeart/2005/8/layout/cycle6" loCatId="relationship" qsTypeId="urn:microsoft.com/office/officeart/2005/8/quickstyle/simple3" qsCatId="simple" csTypeId="urn:microsoft.com/office/officeart/2005/8/colors/accent4_1" csCatId="accent4" phldr="1"/>
      <dgm:spPr/>
      <dgm:t>
        <a:bodyPr/>
        <a:lstStyle/>
        <a:p>
          <a:endParaRPr lang="es-ES"/>
        </a:p>
      </dgm:t>
    </dgm:pt>
    <dgm:pt modelId="{0B248D0C-9E73-4132-9E83-5CEB39BAAB38}">
      <dgm:prSet custT="1"/>
      <dgm:spPr>
        <a:ln>
          <a:solidFill>
            <a:schemeClr val="accent5"/>
          </a:solidFill>
        </a:ln>
      </dgm:spPr>
      <dgm:t>
        <a:bodyPr/>
        <a:lstStyle/>
        <a:p>
          <a:r>
            <a:rPr lang="es-CO" sz="1200" b="1" dirty="0"/>
            <a:t>Educación</a:t>
          </a:r>
          <a:r>
            <a:rPr lang="es-CO" sz="1200" dirty="0"/>
            <a:t> </a:t>
          </a:r>
        </a:p>
      </dgm:t>
    </dgm:pt>
    <dgm:pt modelId="{DEA71FD9-F769-4108-ABE9-B434C3C23F7B}" type="parTrans" cxnId="{9F46B433-C64D-470D-8035-240B07662018}">
      <dgm:prSet/>
      <dgm:spPr/>
      <dgm:t>
        <a:bodyPr/>
        <a:lstStyle/>
        <a:p>
          <a:endParaRPr lang="es-ES"/>
        </a:p>
      </dgm:t>
    </dgm:pt>
    <dgm:pt modelId="{341D313F-25BB-4C7A-A228-87AC7DE13AA7}" type="sibTrans" cxnId="{9F46B433-C64D-470D-8035-240B07662018}">
      <dgm:prSet/>
      <dgm:spPr/>
      <dgm:t>
        <a:bodyPr/>
        <a:lstStyle/>
        <a:p>
          <a:endParaRPr lang="es-ES"/>
        </a:p>
      </dgm:t>
    </dgm:pt>
    <dgm:pt modelId="{CBDCFC3A-3FE5-4C1E-B204-3ED901C4137A}">
      <dgm:prSet custT="1"/>
      <dgm:spPr>
        <a:ln>
          <a:solidFill>
            <a:schemeClr val="accent5"/>
          </a:solidFill>
        </a:ln>
      </dgm:spPr>
      <dgm:t>
        <a:bodyPr/>
        <a:lstStyle/>
        <a:p>
          <a:r>
            <a:rPr lang="es-CO" sz="1200" b="1" dirty="0"/>
            <a:t>Pertinencia</a:t>
          </a:r>
        </a:p>
      </dgm:t>
    </dgm:pt>
    <dgm:pt modelId="{A8EE5A04-E40C-4E26-AA83-CAD8AB56FBCF}" type="parTrans" cxnId="{2FEF730B-BE6E-41B7-8A43-522463DFF9A6}">
      <dgm:prSet/>
      <dgm:spPr/>
      <dgm:t>
        <a:bodyPr/>
        <a:lstStyle/>
        <a:p>
          <a:endParaRPr lang="es-ES"/>
        </a:p>
      </dgm:t>
    </dgm:pt>
    <dgm:pt modelId="{D31D241C-A7EA-42D6-9C78-65B4B168DF2F}" type="sibTrans" cxnId="{2FEF730B-BE6E-41B7-8A43-522463DFF9A6}">
      <dgm:prSet/>
      <dgm:spPr/>
      <dgm:t>
        <a:bodyPr/>
        <a:lstStyle/>
        <a:p>
          <a:endParaRPr lang="es-ES"/>
        </a:p>
      </dgm:t>
    </dgm:pt>
    <dgm:pt modelId="{145DFE9E-6E33-4BFA-9E6C-1A55DD13E2E0}">
      <dgm:prSet custT="1"/>
      <dgm:spPr>
        <a:ln>
          <a:solidFill>
            <a:schemeClr val="accent5"/>
          </a:solidFill>
        </a:ln>
      </dgm:spPr>
      <dgm:t>
        <a:bodyPr/>
        <a:lstStyle/>
        <a:p>
          <a:r>
            <a:rPr lang="es-CO" sz="1200" b="1" dirty="0"/>
            <a:t>Territorio</a:t>
          </a:r>
        </a:p>
      </dgm:t>
    </dgm:pt>
    <dgm:pt modelId="{7BA15AF5-96A4-48A0-8A86-7201A68B6CF3}" type="parTrans" cxnId="{E9FB2BD4-6553-474C-AA11-37E4AE24A1CA}">
      <dgm:prSet/>
      <dgm:spPr/>
      <dgm:t>
        <a:bodyPr/>
        <a:lstStyle/>
        <a:p>
          <a:endParaRPr lang="es-ES"/>
        </a:p>
      </dgm:t>
    </dgm:pt>
    <dgm:pt modelId="{CC721BA9-77BE-4AB3-A6DB-A44455B1DB53}" type="sibTrans" cxnId="{E9FB2BD4-6553-474C-AA11-37E4AE24A1CA}">
      <dgm:prSet/>
      <dgm:spPr/>
      <dgm:t>
        <a:bodyPr/>
        <a:lstStyle/>
        <a:p>
          <a:endParaRPr lang="es-ES"/>
        </a:p>
      </dgm:t>
    </dgm:pt>
    <dgm:pt modelId="{82925216-D977-413D-B21F-F3C9937896EB}">
      <dgm:prSet custT="1"/>
      <dgm:spPr>
        <a:ln>
          <a:solidFill>
            <a:schemeClr val="accent5"/>
          </a:solidFill>
        </a:ln>
      </dgm:spPr>
      <dgm:t>
        <a:bodyPr/>
        <a:lstStyle/>
        <a:p>
          <a:r>
            <a:rPr lang="es-CO" sz="1200" b="1" dirty="0"/>
            <a:t>Aprender</a:t>
          </a:r>
          <a:r>
            <a:rPr lang="es-CO" sz="1000" b="1" dirty="0"/>
            <a:t> y </a:t>
          </a:r>
          <a:r>
            <a:rPr lang="es-CO" sz="1200" b="1" dirty="0"/>
            <a:t>des-aprender</a:t>
          </a:r>
        </a:p>
      </dgm:t>
    </dgm:pt>
    <dgm:pt modelId="{1EA42DE1-6A14-4D5F-83C0-9419E39CC6C0}" type="parTrans" cxnId="{CC47B9B8-34F2-4558-9D98-6EF5CC11F398}">
      <dgm:prSet/>
      <dgm:spPr/>
      <dgm:t>
        <a:bodyPr/>
        <a:lstStyle/>
        <a:p>
          <a:endParaRPr lang="es-ES"/>
        </a:p>
      </dgm:t>
    </dgm:pt>
    <dgm:pt modelId="{54127E6C-3498-4E0C-9227-3B1D9ED3582D}" type="sibTrans" cxnId="{CC47B9B8-34F2-4558-9D98-6EF5CC11F398}">
      <dgm:prSet/>
      <dgm:spPr/>
      <dgm:t>
        <a:bodyPr/>
        <a:lstStyle/>
        <a:p>
          <a:endParaRPr lang="es-ES"/>
        </a:p>
      </dgm:t>
    </dgm:pt>
    <dgm:pt modelId="{1807AD1B-0C8B-458B-B1CF-55C90FD537C8}">
      <dgm:prSet custT="1"/>
      <dgm:spPr>
        <a:ln>
          <a:solidFill>
            <a:schemeClr val="accent5"/>
          </a:solidFill>
        </a:ln>
      </dgm:spPr>
      <dgm:t>
        <a:bodyPr/>
        <a:lstStyle/>
        <a:p>
          <a:r>
            <a:rPr lang="es-CO" sz="1200" b="1" dirty="0"/>
            <a:t>Experiencias</a:t>
          </a:r>
        </a:p>
      </dgm:t>
    </dgm:pt>
    <dgm:pt modelId="{3684A17C-CE20-4577-8648-28ED391E1BA2}" type="parTrans" cxnId="{BEBA8E61-42C6-4635-B8B9-BA0D96E408D9}">
      <dgm:prSet/>
      <dgm:spPr/>
      <dgm:t>
        <a:bodyPr/>
        <a:lstStyle/>
        <a:p>
          <a:endParaRPr lang="es-ES"/>
        </a:p>
      </dgm:t>
    </dgm:pt>
    <dgm:pt modelId="{D4796FF8-4362-47AA-9197-1BE16F2192C5}" type="sibTrans" cxnId="{BEBA8E61-42C6-4635-B8B9-BA0D96E408D9}">
      <dgm:prSet/>
      <dgm:spPr/>
      <dgm:t>
        <a:bodyPr/>
        <a:lstStyle/>
        <a:p>
          <a:endParaRPr lang="es-ES"/>
        </a:p>
      </dgm:t>
    </dgm:pt>
    <dgm:pt modelId="{BD60F714-FE92-448F-960F-58A3C6F4F1BA}">
      <dgm:prSet custT="1"/>
      <dgm:spPr>
        <a:ln>
          <a:solidFill>
            <a:schemeClr val="accent5"/>
          </a:solidFill>
        </a:ln>
      </dgm:spPr>
      <dgm:t>
        <a:bodyPr/>
        <a:lstStyle/>
        <a:p>
          <a:r>
            <a:rPr lang="es-CO" sz="1200" b="1" dirty="0"/>
            <a:t>Matriz cultural</a:t>
          </a:r>
        </a:p>
      </dgm:t>
    </dgm:pt>
    <dgm:pt modelId="{942D7FBD-12C7-48D9-86B9-5A113CE9C997}" type="parTrans" cxnId="{AEFF67EB-6ED4-4B9D-B0E2-8E2488295E86}">
      <dgm:prSet/>
      <dgm:spPr/>
      <dgm:t>
        <a:bodyPr/>
        <a:lstStyle/>
        <a:p>
          <a:endParaRPr lang="es-ES"/>
        </a:p>
      </dgm:t>
    </dgm:pt>
    <dgm:pt modelId="{ADD24DF4-3EFF-4C20-8014-A484202806FB}" type="sibTrans" cxnId="{AEFF67EB-6ED4-4B9D-B0E2-8E2488295E86}">
      <dgm:prSet/>
      <dgm:spPr/>
      <dgm:t>
        <a:bodyPr/>
        <a:lstStyle/>
        <a:p>
          <a:endParaRPr lang="es-ES"/>
        </a:p>
      </dgm:t>
    </dgm:pt>
    <dgm:pt modelId="{488F54D1-EF0E-4BD3-A180-8254803303BD}">
      <dgm:prSet custT="1"/>
      <dgm:spPr>
        <a:ln>
          <a:solidFill>
            <a:schemeClr val="accent5"/>
          </a:solidFill>
        </a:ln>
      </dgm:spPr>
      <dgm:t>
        <a:bodyPr/>
        <a:lstStyle/>
        <a:p>
          <a:r>
            <a:rPr lang="es-CO" sz="1200" b="1" dirty="0"/>
            <a:t>Tejido de Alianzas</a:t>
          </a:r>
        </a:p>
      </dgm:t>
    </dgm:pt>
    <dgm:pt modelId="{7BBE4100-77EB-4E6C-AF98-D21F8A4867B3}" type="parTrans" cxnId="{7062864F-5350-476A-9E21-14D8FDA883D2}">
      <dgm:prSet/>
      <dgm:spPr/>
      <dgm:t>
        <a:bodyPr/>
        <a:lstStyle/>
        <a:p>
          <a:endParaRPr lang="es-ES"/>
        </a:p>
      </dgm:t>
    </dgm:pt>
    <dgm:pt modelId="{A335174F-D228-4136-B550-88E04DD3605E}" type="sibTrans" cxnId="{7062864F-5350-476A-9E21-14D8FDA883D2}">
      <dgm:prSet/>
      <dgm:spPr/>
      <dgm:t>
        <a:bodyPr/>
        <a:lstStyle/>
        <a:p>
          <a:endParaRPr lang="es-ES"/>
        </a:p>
      </dgm:t>
    </dgm:pt>
    <dgm:pt modelId="{CE3D2867-7095-473C-913B-A9EF6530CBD3}">
      <dgm:prSet custT="1"/>
      <dgm:spPr>
        <a:ln>
          <a:solidFill>
            <a:schemeClr val="accent5"/>
          </a:solidFill>
        </a:ln>
      </dgm:spPr>
      <dgm:t>
        <a:bodyPr/>
        <a:lstStyle/>
        <a:p>
          <a:r>
            <a:rPr lang="es-CO" sz="1200" b="1" dirty="0"/>
            <a:t>Trabajo, disciplina, pasión </a:t>
          </a:r>
        </a:p>
      </dgm:t>
    </dgm:pt>
    <dgm:pt modelId="{54065879-247B-4174-9229-CCC8F70AC17A}" type="parTrans" cxnId="{F1089520-D49F-4B67-A5E9-999EB5BB1D8D}">
      <dgm:prSet/>
      <dgm:spPr/>
      <dgm:t>
        <a:bodyPr/>
        <a:lstStyle/>
        <a:p>
          <a:endParaRPr lang="es-ES"/>
        </a:p>
      </dgm:t>
    </dgm:pt>
    <dgm:pt modelId="{AEDC4B8E-9486-4AFE-BE97-E72838818812}" type="sibTrans" cxnId="{F1089520-D49F-4B67-A5E9-999EB5BB1D8D}">
      <dgm:prSet/>
      <dgm:spPr/>
      <dgm:t>
        <a:bodyPr/>
        <a:lstStyle/>
        <a:p>
          <a:endParaRPr lang="es-ES"/>
        </a:p>
      </dgm:t>
    </dgm:pt>
    <dgm:pt modelId="{95258533-B995-499B-8451-BA8074F25958}">
      <dgm:prSet custT="1"/>
      <dgm:spPr>
        <a:ln>
          <a:solidFill>
            <a:schemeClr val="accent5"/>
          </a:solidFill>
        </a:ln>
      </dgm:spPr>
      <dgm:t>
        <a:bodyPr/>
        <a:lstStyle/>
        <a:p>
          <a:r>
            <a:rPr lang="es-CO" sz="1200" b="1" dirty="0"/>
            <a:t>Empatía</a:t>
          </a:r>
        </a:p>
      </dgm:t>
    </dgm:pt>
    <dgm:pt modelId="{FBA11E22-3D8B-4D51-A78B-59293BBDA021}" type="parTrans" cxnId="{A69CDF50-4EE9-4939-84F9-571AA35680F2}">
      <dgm:prSet/>
      <dgm:spPr/>
      <dgm:t>
        <a:bodyPr/>
        <a:lstStyle/>
        <a:p>
          <a:endParaRPr lang="es-ES"/>
        </a:p>
      </dgm:t>
    </dgm:pt>
    <dgm:pt modelId="{6365D677-F020-4D46-99A4-3422E93E8B9C}" type="sibTrans" cxnId="{A69CDF50-4EE9-4939-84F9-571AA35680F2}">
      <dgm:prSet/>
      <dgm:spPr/>
      <dgm:t>
        <a:bodyPr/>
        <a:lstStyle/>
        <a:p>
          <a:endParaRPr lang="es-ES"/>
        </a:p>
      </dgm:t>
    </dgm:pt>
    <dgm:pt modelId="{283F9810-BF0F-40E4-82A7-376672854EBD}">
      <dgm:prSet custT="1"/>
      <dgm:spPr>
        <a:ln>
          <a:solidFill>
            <a:schemeClr val="accent5"/>
          </a:solidFill>
        </a:ln>
      </dgm:spPr>
      <dgm:t>
        <a:bodyPr/>
        <a:lstStyle/>
        <a:p>
          <a:r>
            <a:rPr lang="es-CO" sz="1200" b="1" dirty="0"/>
            <a:t>Vínculos</a:t>
          </a:r>
        </a:p>
      </dgm:t>
    </dgm:pt>
    <dgm:pt modelId="{C91AB7B2-874C-493E-86DA-33F76886B995}" type="parTrans" cxnId="{2A58310D-E6FD-4587-9DE3-BDF9D9D28706}">
      <dgm:prSet/>
      <dgm:spPr/>
      <dgm:t>
        <a:bodyPr/>
        <a:lstStyle/>
        <a:p>
          <a:endParaRPr lang="es-ES"/>
        </a:p>
      </dgm:t>
    </dgm:pt>
    <dgm:pt modelId="{AF8D60A8-B7DD-4F8D-A928-FED07B4D61A2}" type="sibTrans" cxnId="{2A58310D-E6FD-4587-9DE3-BDF9D9D28706}">
      <dgm:prSet/>
      <dgm:spPr/>
      <dgm:t>
        <a:bodyPr/>
        <a:lstStyle/>
        <a:p>
          <a:endParaRPr lang="es-ES"/>
        </a:p>
      </dgm:t>
    </dgm:pt>
    <dgm:pt modelId="{DCF5CE23-22EB-4413-9522-A17FF3E7ACBD}" type="pres">
      <dgm:prSet presAssocID="{5FB9D8D9-F6B7-46CA-8A91-1D5966877B4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538D3B85-C9C1-4F50-ACFC-F8BE7B346EAB}" type="pres">
      <dgm:prSet presAssocID="{0B248D0C-9E73-4132-9E83-5CEB39BAAB38}" presName="node" presStyleLbl="node1" presStyleIdx="0" presStyleCnt="10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38F8C420-DC11-44E5-9C24-5C3E923116F2}" type="pres">
      <dgm:prSet presAssocID="{0B248D0C-9E73-4132-9E83-5CEB39BAAB38}" presName="spNode" presStyleCnt="0"/>
      <dgm:spPr/>
    </dgm:pt>
    <dgm:pt modelId="{386215B1-23CC-4042-BA8D-C78AFAFFEB5C}" type="pres">
      <dgm:prSet presAssocID="{341D313F-25BB-4C7A-A228-87AC7DE13AA7}" presName="sibTrans" presStyleLbl="sibTrans1D1" presStyleIdx="0" presStyleCnt="10"/>
      <dgm:spPr/>
      <dgm:t>
        <a:bodyPr/>
        <a:lstStyle/>
        <a:p>
          <a:endParaRPr lang="es-CO"/>
        </a:p>
      </dgm:t>
    </dgm:pt>
    <dgm:pt modelId="{2D242596-F95D-4BA6-A3EE-16436E7314E3}" type="pres">
      <dgm:prSet presAssocID="{CBDCFC3A-3FE5-4C1E-B204-3ED901C4137A}" presName="node" presStyleLbl="node1" presStyleIdx="1" presStyleCnt="10" custScaleX="117325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B0620B07-0ADE-4505-90AB-165B22FD66D9}" type="pres">
      <dgm:prSet presAssocID="{CBDCFC3A-3FE5-4C1E-B204-3ED901C4137A}" presName="spNode" presStyleCnt="0"/>
      <dgm:spPr/>
    </dgm:pt>
    <dgm:pt modelId="{95672C94-950D-43B1-A4BB-B9FE3EFF40B8}" type="pres">
      <dgm:prSet presAssocID="{D31D241C-A7EA-42D6-9C78-65B4B168DF2F}" presName="sibTrans" presStyleLbl="sibTrans1D1" presStyleIdx="1" presStyleCnt="10"/>
      <dgm:spPr/>
      <dgm:t>
        <a:bodyPr/>
        <a:lstStyle/>
        <a:p>
          <a:endParaRPr lang="es-CO"/>
        </a:p>
      </dgm:t>
    </dgm:pt>
    <dgm:pt modelId="{4E592868-BAF8-42C8-BFAC-758A856817A6}" type="pres">
      <dgm:prSet presAssocID="{145DFE9E-6E33-4BFA-9E6C-1A55DD13E2E0}" presName="node" presStyleLbl="node1" presStyleIdx="2" presStyleCnt="10" custRadScaleRad="98372" custRadScaleInc="15875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66958390-A60E-46A4-BD6A-3701928FD991}" type="pres">
      <dgm:prSet presAssocID="{145DFE9E-6E33-4BFA-9E6C-1A55DD13E2E0}" presName="spNode" presStyleCnt="0"/>
      <dgm:spPr/>
    </dgm:pt>
    <dgm:pt modelId="{1980673B-FCB0-4182-9023-634552993E1F}" type="pres">
      <dgm:prSet presAssocID="{CC721BA9-77BE-4AB3-A6DB-A44455B1DB53}" presName="sibTrans" presStyleLbl="sibTrans1D1" presStyleIdx="2" presStyleCnt="10"/>
      <dgm:spPr/>
      <dgm:t>
        <a:bodyPr/>
        <a:lstStyle/>
        <a:p>
          <a:endParaRPr lang="es-CO"/>
        </a:p>
      </dgm:t>
    </dgm:pt>
    <dgm:pt modelId="{F361A4DD-8AFF-4C0E-A8A9-893594FB48AB}" type="pres">
      <dgm:prSet presAssocID="{82925216-D977-413D-B21F-F3C9937896EB}" presName="node" presStyleLbl="node1" presStyleIdx="3" presStyleCnt="10" custScaleX="126470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E8E52308-FA44-4E0F-A05D-966A2A87549D}" type="pres">
      <dgm:prSet presAssocID="{82925216-D977-413D-B21F-F3C9937896EB}" presName="spNode" presStyleCnt="0"/>
      <dgm:spPr/>
    </dgm:pt>
    <dgm:pt modelId="{6FCCA495-D59A-4E4C-AEE5-FBF07FDEC98C}" type="pres">
      <dgm:prSet presAssocID="{54127E6C-3498-4E0C-9227-3B1D9ED3582D}" presName="sibTrans" presStyleLbl="sibTrans1D1" presStyleIdx="3" presStyleCnt="10"/>
      <dgm:spPr/>
      <dgm:t>
        <a:bodyPr/>
        <a:lstStyle/>
        <a:p>
          <a:endParaRPr lang="es-CO"/>
        </a:p>
      </dgm:t>
    </dgm:pt>
    <dgm:pt modelId="{BC4FC56E-6151-4A0C-AD24-2A356E284517}" type="pres">
      <dgm:prSet presAssocID="{1807AD1B-0C8B-458B-B1CF-55C90FD537C8}" presName="node" presStyleLbl="node1" presStyleIdx="4" presStyleCnt="10" custScaleX="126837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5D69D7DC-CC6E-4D55-B5ED-4F1EBFB5141B}" type="pres">
      <dgm:prSet presAssocID="{1807AD1B-0C8B-458B-B1CF-55C90FD537C8}" presName="spNode" presStyleCnt="0"/>
      <dgm:spPr/>
    </dgm:pt>
    <dgm:pt modelId="{1CFB6D61-C503-4D2C-B3A4-FD4DBCF7A6CD}" type="pres">
      <dgm:prSet presAssocID="{D4796FF8-4362-47AA-9197-1BE16F2192C5}" presName="sibTrans" presStyleLbl="sibTrans1D1" presStyleIdx="4" presStyleCnt="10"/>
      <dgm:spPr/>
      <dgm:t>
        <a:bodyPr/>
        <a:lstStyle/>
        <a:p>
          <a:endParaRPr lang="es-CO"/>
        </a:p>
      </dgm:t>
    </dgm:pt>
    <dgm:pt modelId="{BFDA3F7C-83C1-4CA4-8141-100B3DAB4F36}" type="pres">
      <dgm:prSet presAssocID="{BD60F714-FE92-448F-960F-58A3C6F4F1BA}" presName="node" presStyleLbl="node1" presStyleIdx="5" presStyleCnt="10" custRadScaleRad="100008" custRadScaleInc="-5851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A0B4F77C-A9E5-4738-B4C3-7B251F3DFB89}" type="pres">
      <dgm:prSet presAssocID="{BD60F714-FE92-448F-960F-58A3C6F4F1BA}" presName="spNode" presStyleCnt="0"/>
      <dgm:spPr/>
    </dgm:pt>
    <dgm:pt modelId="{D60607E8-AA43-43F6-B5C5-F0C053C222BE}" type="pres">
      <dgm:prSet presAssocID="{ADD24DF4-3EFF-4C20-8014-A484202806FB}" presName="sibTrans" presStyleLbl="sibTrans1D1" presStyleIdx="5" presStyleCnt="10"/>
      <dgm:spPr/>
      <dgm:t>
        <a:bodyPr/>
        <a:lstStyle/>
        <a:p>
          <a:endParaRPr lang="es-CO"/>
        </a:p>
      </dgm:t>
    </dgm:pt>
    <dgm:pt modelId="{E2D25D45-6295-4BD7-825E-4E8EBCB872E6}" type="pres">
      <dgm:prSet presAssocID="{488F54D1-EF0E-4BD3-A180-8254803303BD}" presName="node" presStyleLbl="node1" presStyleIdx="6" presStyleCnt="10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803F8D83-2C4D-4CF4-9727-17CE46E5342A}" type="pres">
      <dgm:prSet presAssocID="{488F54D1-EF0E-4BD3-A180-8254803303BD}" presName="spNode" presStyleCnt="0"/>
      <dgm:spPr/>
    </dgm:pt>
    <dgm:pt modelId="{323EE7E1-A6C6-43F1-8057-98E6FA75ED5B}" type="pres">
      <dgm:prSet presAssocID="{A335174F-D228-4136-B550-88E04DD3605E}" presName="sibTrans" presStyleLbl="sibTrans1D1" presStyleIdx="6" presStyleCnt="10"/>
      <dgm:spPr/>
      <dgm:t>
        <a:bodyPr/>
        <a:lstStyle/>
        <a:p>
          <a:endParaRPr lang="es-CO"/>
        </a:p>
      </dgm:t>
    </dgm:pt>
    <dgm:pt modelId="{45DA622D-2A33-4D7B-94A2-B84FA21914B0}" type="pres">
      <dgm:prSet presAssocID="{CE3D2867-7095-473C-913B-A9EF6530CBD3}" presName="node" presStyleLbl="node1" presStyleIdx="7" presStyleCnt="10" custScaleX="109865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FB927533-5886-4130-AD18-DC9CBDB2BB9E}" type="pres">
      <dgm:prSet presAssocID="{CE3D2867-7095-473C-913B-A9EF6530CBD3}" presName="spNode" presStyleCnt="0"/>
      <dgm:spPr/>
    </dgm:pt>
    <dgm:pt modelId="{3A232C81-3829-4A46-9A8B-0A42AA8DA911}" type="pres">
      <dgm:prSet presAssocID="{AEDC4B8E-9486-4AFE-BE97-E72838818812}" presName="sibTrans" presStyleLbl="sibTrans1D1" presStyleIdx="7" presStyleCnt="10"/>
      <dgm:spPr/>
      <dgm:t>
        <a:bodyPr/>
        <a:lstStyle/>
        <a:p>
          <a:endParaRPr lang="es-CO"/>
        </a:p>
      </dgm:t>
    </dgm:pt>
    <dgm:pt modelId="{2854F822-23D1-4511-BE25-18ED8B9C3671}" type="pres">
      <dgm:prSet presAssocID="{95258533-B995-499B-8451-BA8074F25958}" presName="node" presStyleLbl="node1" presStyleIdx="8" presStyleCnt="10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D6801ABF-550F-4FC9-AB32-DCE0931ECDA7}" type="pres">
      <dgm:prSet presAssocID="{95258533-B995-499B-8451-BA8074F25958}" presName="spNode" presStyleCnt="0"/>
      <dgm:spPr/>
    </dgm:pt>
    <dgm:pt modelId="{96E80567-B8F0-4825-AE3E-43895D0CD975}" type="pres">
      <dgm:prSet presAssocID="{6365D677-F020-4D46-99A4-3422E93E8B9C}" presName="sibTrans" presStyleLbl="sibTrans1D1" presStyleIdx="8" presStyleCnt="10"/>
      <dgm:spPr/>
      <dgm:t>
        <a:bodyPr/>
        <a:lstStyle/>
        <a:p>
          <a:endParaRPr lang="es-CO"/>
        </a:p>
      </dgm:t>
    </dgm:pt>
    <dgm:pt modelId="{B18C200B-823D-4057-AB02-9B0BC9203A32}" type="pres">
      <dgm:prSet presAssocID="{283F9810-BF0F-40E4-82A7-376672854EBD}" presName="node" presStyleLbl="node1" presStyleIdx="9" presStyleCnt="10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81A2F5E2-813B-4B57-A56A-F1CB73368842}" type="pres">
      <dgm:prSet presAssocID="{283F9810-BF0F-40E4-82A7-376672854EBD}" presName="spNode" presStyleCnt="0"/>
      <dgm:spPr/>
    </dgm:pt>
    <dgm:pt modelId="{998AEAFF-F5AC-4339-BEF3-0FB2887B82DB}" type="pres">
      <dgm:prSet presAssocID="{AF8D60A8-B7DD-4F8D-A928-FED07B4D61A2}" presName="sibTrans" presStyleLbl="sibTrans1D1" presStyleIdx="9" presStyleCnt="10"/>
      <dgm:spPr/>
      <dgm:t>
        <a:bodyPr/>
        <a:lstStyle/>
        <a:p>
          <a:endParaRPr lang="es-CO"/>
        </a:p>
      </dgm:t>
    </dgm:pt>
  </dgm:ptLst>
  <dgm:cxnLst>
    <dgm:cxn modelId="{B8C3B867-46A4-49A0-917F-1566F91BD198}" type="presOf" srcId="{A335174F-D228-4136-B550-88E04DD3605E}" destId="{323EE7E1-A6C6-43F1-8057-98E6FA75ED5B}" srcOrd="0" destOrd="0" presId="urn:microsoft.com/office/officeart/2005/8/layout/cycle6"/>
    <dgm:cxn modelId="{2BFC4A6A-A37D-40CF-AABE-055094FF0FB8}" type="presOf" srcId="{5FB9D8D9-F6B7-46CA-8A91-1D5966877B49}" destId="{DCF5CE23-22EB-4413-9522-A17FF3E7ACBD}" srcOrd="0" destOrd="0" presId="urn:microsoft.com/office/officeart/2005/8/layout/cycle6"/>
    <dgm:cxn modelId="{A69CDF50-4EE9-4939-84F9-571AA35680F2}" srcId="{5FB9D8D9-F6B7-46CA-8A91-1D5966877B49}" destId="{95258533-B995-499B-8451-BA8074F25958}" srcOrd="8" destOrd="0" parTransId="{FBA11E22-3D8B-4D51-A78B-59293BBDA021}" sibTransId="{6365D677-F020-4D46-99A4-3422E93E8B9C}"/>
    <dgm:cxn modelId="{F1089520-D49F-4B67-A5E9-999EB5BB1D8D}" srcId="{5FB9D8D9-F6B7-46CA-8A91-1D5966877B49}" destId="{CE3D2867-7095-473C-913B-A9EF6530CBD3}" srcOrd="7" destOrd="0" parTransId="{54065879-247B-4174-9229-CCC8F70AC17A}" sibTransId="{AEDC4B8E-9486-4AFE-BE97-E72838818812}"/>
    <dgm:cxn modelId="{CC47B9B8-34F2-4558-9D98-6EF5CC11F398}" srcId="{5FB9D8D9-F6B7-46CA-8A91-1D5966877B49}" destId="{82925216-D977-413D-B21F-F3C9937896EB}" srcOrd="3" destOrd="0" parTransId="{1EA42DE1-6A14-4D5F-83C0-9419E39CC6C0}" sibTransId="{54127E6C-3498-4E0C-9227-3B1D9ED3582D}"/>
    <dgm:cxn modelId="{76EB0372-061F-4B76-90F2-4464CE227199}" type="presOf" srcId="{D4796FF8-4362-47AA-9197-1BE16F2192C5}" destId="{1CFB6D61-C503-4D2C-B3A4-FD4DBCF7A6CD}" srcOrd="0" destOrd="0" presId="urn:microsoft.com/office/officeart/2005/8/layout/cycle6"/>
    <dgm:cxn modelId="{AEFF67EB-6ED4-4B9D-B0E2-8E2488295E86}" srcId="{5FB9D8D9-F6B7-46CA-8A91-1D5966877B49}" destId="{BD60F714-FE92-448F-960F-58A3C6F4F1BA}" srcOrd="5" destOrd="0" parTransId="{942D7FBD-12C7-48D9-86B9-5A113CE9C997}" sibTransId="{ADD24DF4-3EFF-4C20-8014-A484202806FB}"/>
    <dgm:cxn modelId="{7062864F-5350-476A-9E21-14D8FDA883D2}" srcId="{5FB9D8D9-F6B7-46CA-8A91-1D5966877B49}" destId="{488F54D1-EF0E-4BD3-A180-8254803303BD}" srcOrd="6" destOrd="0" parTransId="{7BBE4100-77EB-4E6C-AF98-D21F8A4867B3}" sibTransId="{A335174F-D228-4136-B550-88E04DD3605E}"/>
    <dgm:cxn modelId="{332AB76C-C385-41C0-B26E-D0FB1BC5BC7D}" type="presOf" srcId="{145DFE9E-6E33-4BFA-9E6C-1A55DD13E2E0}" destId="{4E592868-BAF8-42C8-BFAC-758A856817A6}" srcOrd="0" destOrd="0" presId="urn:microsoft.com/office/officeart/2005/8/layout/cycle6"/>
    <dgm:cxn modelId="{F522DF8A-00D7-444B-9625-2464C2E957AC}" type="presOf" srcId="{0B248D0C-9E73-4132-9E83-5CEB39BAAB38}" destId="{538D3B85-C9C1-4F50-ACFC-F8BE7B346EAB}" srcOrd="0" destOrd="0" presId="urn:microsoft.com/office/officeart/2005/8/layout/cycle6"/>
    <dgm:cxn modelId="{60DC7721-1687-424E-926D-455CB3956583}" type="presOf" srcId="{BD60F714-FE92-448F-960F-58A3C6F4F1BA}" destId="{BFDA3F7C-83C1-4CA4-8141-100B3DAB4F36}" srcOrd="0" destOrd="0" presId="urn:microsoft.com/office/officeart/2005/8/layout/cycle6"/>
    <dgm:cxn modelId="{C846B521-96C2-469F-A202-15F0AEBFB75B}" type="presOf" srcId="{1807AD1B-0C8B-458B-B1CF-55C90FD537C8}" destId="{BC4FC56E-6151-4A0C-AD24-2A356E284517}" srcOrd="0" destOrd="0" presId="urn:microsoft.com/office/officeart/2005/8/layout/cycle6"/>
    <dgm:cxn modelId="{3CDD26A5-4744-4C47-AC22-A31D682909D9}" type="presOf" srcId="{82925216-D977-413D-B21F-F3C9937896EB}" destId="{F361A4DD-8AFF-4C0E-A8A9-893594FB48AB}" srcOrd="0" destOrd="0" presId="urn:microsoft.com/office/officeart/2005/8/layout/cycle6"/>
    <dgm:cxn modelId="{C83FB6B3-3936-49A1-A07B-C750B91A70FE}" type="presOf" srcId="{488F54D1-EF0E-4BD3-A180-8254803303BD}" destId="{E2D25D45-6295-4BD7-825E-4E8EBCB872E6}" srcOrd="0" destOrd="0" presId="urn:microsoft.com/office/officeart/2005/8/layout/cycle6"/>
    <dgm:cxn modelId="{FBB8A754-0D10-45F4-8716-A1A003C9E08A}" type="presOf" srcId="{283F9810-BF0F-40E4-82A7-376672854EBD}" destId="{B18C200B-823D-4057-AB02-9B0BC9203A32}" srcOrd="0" destOrd="0" presId="urn:microsoft.com/office/officeart/2005/8/layout/cycle6"/>
    <dgm:cxn modelId="{CA01162A-E380-41DE-AE4B-F04742B6FCEC}" type="presOf" srcId="{CBDCFC3A-3FE5-4C1E-B204-3ED901C4137A}" destId="{2D242596-F95D-4BA6-A3EE-16436E7314E3}" srcOrd="0" destOrd="0" presId="urn:microsoft.com/office/officeart/2005/8/layout/cycle6"/>
    <dgm:cxn modelId="{2FEF730B-BE6E-41B7-8A43-522463DFF9A6}" srcId="{5FB9D8D9-F6B7-46CA-8A91-1D5966877B49}" destId="{CBDCFC3A-3FE5-4C1E-B204-3ED901C4137A}" srcOrd="1" destOrd="0" parTransId="{A8EE5A04-E40C-4E26-AA83-CAD8AB56FBCF}" sibTransId="{D31D241C-A7EA-42D6-9C78-65B4B168DF2F}"/>
    <dgm:cxn modelId="{9F46B433-C64D-470D-8035-240B07662018}" srcId="{5FB9D8D9-F6B7-46CA-8A91-1D5966877B49}" destId="{0B248D0C-9E73-4132-9E83-5CEB39BAAB38}" srcOrd="0" destOrd="0" parTransId="{DEA71FD9-F769-4108-ABE9-B434C3C23F7B}" sibTransId="{341D313F-25BB-4C7A-A228-87AC7DE13AA7}"/>
    <dgm:cxn modelId="{2A58310D-E6FD-4587-9DE3-BDF9D9D28706}" srcId="{5FB9D8D9-F6B7-46CA-8A91-1D5966877B49}" destId="{283F9810-BF0F-40E4-82A7-376672854EBD}" srcOrd="9" destOrd="0" parTransId="{C91AB7B2-874C-493E-86DA-33F76886B995}" sibTransId="{AF8D60A8-B7DD-4F8D-A928-FED07B4D61A2}"/>
    <dgm:cxn modelId="{BEBA8E61-42C6-4635-B8B9-BA0D96E408D9}" srcId="{5FB9D8D9-F6B7-46CA-8A91-1D5966877B49}" destId="{1807AD1B-0C8B-458B-B1CF-55C90FD537C8}" srcOrd="4" destOrd="0" parTransId="{3684A17C-CE20-4577-8648-28ED391E1BA2}" sibTransId="{D4796FF8-4362-47AA-9197-1BE16F2192C5}"/>
    <dgm:cxn modelId="{E9FB2BD4-6553-474C-AA11-37E4AE24A1CA}" srcId="{5FB9D8D9-F6B7-46CA-8A91-1D5966877B49}" destId="{145DFE9E-6E33-4BFA-9E6C-1A55DD13E2E0}" srcOrd="2" destOrd="0" parTransId="{7BA15AF5-96A4-48A0-8A86-7201A68B6CF3}" sibTransId="{CC721BA9-77BE-4AB3-A6DB-A44455B1DB53}"/>
    <dgm:cxn modelId="{470CEE61-631F-4D14-9AB8-21FADBDB8DE1}" type="presOf" srcId="{341D313F-25BB-4C7A-A228-87AC7DE13AA7}" destId="{386215B1-23CC-4042-BA8D-C78AFAFFEB5C}" srcOrd="0" destOrd="0" presId="urn:microsoft.com/office/officeart/2005/8/layout/cycle6"/>
    <dgm:cxn modelId="{3B97FAA4-E6F0-4ABF-9055-1F08FB680167}" type="presOf" srcId="{CC721BA9-77BE-4AB3-A6DB-A44455B1DB53}" destId="{1980673B-FCB0-4182-9023-634552993E1F}" srcOrd="0" destOrd="0" presId="urn:microsoft.com/office/officeart/2005/8/layout/cycle6"/>
    <dgm:cxn modelId="{6834C1F9-5279-44F3-88E3-E3D1391AFD70}" type="presOf" srcId="{95258533-B995-499B-8451-BA8074F25958}" destId="{2854F822-23D1-4511-BE25-18ED8B9C3671}" srcOrd="0" destOrd="0" presId="urn:microsoft.com/office/officeart/2005/8/layout/cycle6"/>
    <dgm:cxn modelId="{8457A282-0D8D-48EE-B9BB-11B1AFB54905}" type="presOf" srcId="{AF8D60A8-B7DD-4F8D-A928-FED07B4D61A2}" destId="{998AEAFF-F5AC-4339-BEF3-0FB2887B82DB}" srcOrd="0" destOrd="0" presId="urn:microsoft.com/office/officeart/2005/8/layout/cycle6"/>
    <dgm:cxn modelId="{74AB4119-A130-4160-A832-6176BEAF7F43}" type="presOf" srcId="{CE3D2867-7095-473C-913B-A9EF6530CBD3}" destId="{45DA622D-2A33-4D7B-94A2-B84FA21914B0}" srcOrd="0" destOrd="0" presId="urn:microsoft.com/office/officeart/2005/8/layout/cycle6"/>
    <dgm:cxn modelId="{15953237-D334-4825-ADBB-455ACA32BDD2}" type="presOf" srcId="{ADD24DF4-3EFF-4C20-8014-A484202806FB}" destId="{D60607E8-AA43-43F6-B5C5-F0C053C222BE}" srcOrd="0" destOrd="0" presId="urn:microsoft.com/office/officeart/2005/8/layout/cycle6"/>
    <dgm:cxn modelId="{C8930344-D263-4238-A838-215CD3AB3E09}" type="presOf" srcId="{6365D677-F020-4D46-99A4-3422E93E8B9C}" destId="{96E80567-B8F0-4825-AE3E-43895D0CD975}" srcOrd="0" destOrd="0" presId="urn:microsoft.com/office/officeart/2005/8/layout/cycle6"/>
    <dgm:cxn modelId="{5771185E-082C-4EE6-AE81-CAD0A775C395}" type="presOf" srcId="{54127E6C-3498-4E0C-9227-3B1D9ED3582D}" destId="{6FCCA495-D59A-4E4C-AEE5-FBF07FDEC98C}" srcOrd="0" destOrd="0" presId="urn:microsoft.com/office/officeart/2005/8/layout/cycle6"/>
    <dgm:cxn modelId="{D93FA9E3-8157-4676-860E-523ABC99DF7C}" type="presOf" srcId="{D31D241C-A7EA-42D6-9C78-65B4B168DF2F}" destId="{95672C94-950D-43B1-A4BB-B9FE3EFF40B8}" srcOrd="0" destOrd="0" presId="urn:microsoft.com/office/officeart/2005/8/layout/cycle6"/>
    <dgm:cxn modelId="{035CAC87-445C-404B-8FBC-2F068F20C18B}" type="presOf" srcId="{AEDC4B8E-9486-4AFE-BE97-E72838818812}" destId="{3A232C81-3829-4A46-9A8B-0A42AA8DA911}" srcOrd="0" destOrd="0" presId="urn:microsoft.com/office/officeart/2005/8/layout/cycle6"/>
    <dgm:cxn modelId="{AD5832F9-0303-403E-AA30-8CD159B769F8}" type="presParOf" srcId="{DCF5CE23-22EB-4413-9522-A17FF3E7ACBD}" destId="{538D3B85-C9C1-4F50-ACFC-F8BE7B346EAB}" srcOrd="0" destOrd="0" presId="urn:microsoft.com/office/officeart/2005/8/layout/cycle6"/>
    <dgm:cxn modelId="{AEF6527D-ACC0-4C72-B794-9DF54B2E602D}" type="presParOf" srcId="{DCF5CE23-22EB-4413-9522-A17FF3E7ACBD}" destId="{38F8C420-DC11-44E5-9C24-5C3E923116F2}" srcOrd="1" destOrd="0" presId="urn:microsoft.com/office/officeart/2005/8/layout/cycle6"/>
    <dgm:cxn modelId="{986D3CFF-0712-409D-AC95-A693A4EFEF22}" type="presParOf" srcId="{DCF5CE23-22EB-4413-9522-A17FF3E7ACBD}" destId="{386215B1-23CC-4042-BA8D-C78AFAFFEB5C}" srcOrd="2" destOrd="0" presId="urn:microsoft.com/office/officeart/2005/8/layout/cycle6"/>
    <dgm:cxn modelId="{F94A09D9-58AD-4C0C-BCCB-A09B5D133A71}" type="presParOf" srcId="{DCF5CE23-22EB-4413-9522-A17FF3E7ACBD}" destId="{2D242596-F95D-4BA6-A3EE-16436E7314E3}" srcOrd="3" destOrd="0" presId="urn:microsoft.com/office/officeart/2005/8/layout/cycle6"/>
    <dgm:cxn modelId="{09A4630E-C155-4F2F-A14B-7AC9E0C5D49B}" type="presParOf" srcId="{DCF5CE23-22EB-4413-9522-A17FF3E7ACBD}" destId="{B0620B07-0ADE-4505-90AB-165B22FD66D9}" srcOrd="4" destOrd="0" presId="urn:microsoft.com/office/officeart/2005/8/layout/cycle6"/>
    <dgm:cxn modelId="{3D3469AE-7083-4D35-B239-7BD0881FB57A}" type="presParOf" srcId="{DCF5CE23-22EB-4413-9522-A17FF3E7ACBD}" destId="{95672C94-950D-43B1-A4BB-B9FE3EFF40B8}" srcOrd="5" destOrd="0" presId="urn:microsoft.com/office/officeart/2005/8/layout/cycle6"/>
    <dgm:cxn modelId="{EBB61D14-75B6-41E3-AEC7-2D7EF04283AD}" type="presParOf" srcId="{DCF5CE23-22EB-4413-9522-A17FF3E7ACBD}" destId="{4E592868-BAF8-42C8-BFAC-758A856817A6}" srcOrd="6" destOrd="0" presId="urn:microsoft.com/office/officeart/2005/8/layout/cycle6"/>
    <dgm:cxn modelId="{A291CAC9-0462-4DE5-88EB-2130DF83E85D}" type="presParOf" srcId="{DCF5CE23-22EB-4413-9522-A17FF3E7ACBD}" destId="{66958390-A60E-46A4-BD6A-3701928FD991}" srcOrd="7" destOrd="0" presId="urn:microsoft.com/office/officeart/2005/8/layout/cycle6"/>
    <dgm:cxn modelId="{AECCF278-FD08-4560-BA5F-2D676D5C79FD}" type="presParOf" srcId="{DCF5CE23-22EB-4413-9522-A17FF3E7ACBD}" destId="{1980673B-FCB0-4182-9023-634552993E1F}" srcOrd="8" destOrd="0" presId="urn:microsoft.com/office/officeart/2005/8/layout/cycle6"/>
    <dgm:cxn modelId="{3F168901-024D-45C1-9E92-1E37B93A6A56}" type="presParOf" srcId="{DCF5CE23-22EB-4413-9522-A17FF3E7ACBD}" destId="{F361A4DD-8AFF-4C0E-A8A9-893594FB48AB}" srcOrd="9" destOrd="0" presId="urn:microsoft.com/office/officeart/2005/8/layout/cycle6"/>
    <dgm:cxn modelId="{0E9AEB19-E337-4CD4-867B-E4B86D34BFF5}" type="presParOf" srcId="{DCF5CE23-22EB-4413-9522-A17FF3E7ACBD}" destId="{E8E52308-FA44-4E0F-A05D-966A2A87549D}" srcOrd="10" destOrd="0" presId="urn:microsoft.com/office/officeart/2005/8/layout/cycle6"/>
    <dgm:cxn modelId="{7B3EE665-46FE-4FF7-A156-89A56581408B}" type="presParOf" srcId="{DCF5CE23-22EB-4413-9522-A17FF3E7ACBD}" destId="{6FCCA495-D59A-4E4C-AEE5-FBF07FDEC98C}" srcOrd="11" destOrd="0" presId="urn:microsoft.com/office/officeart/2005/8/layout/cycle6"/>
    <dgm:cxn modelId="{D56124C0-94AF-4AFC-BB30-2DAAF36F5B4E}" type="presParOf" srcId="{DCF5CE23-22EB-4413-9522-A17FF3E7ACBD}" destId="{BC4FC56E-6151-4A0C-AD24-2A356E284517}" srcOrd="12" destOrd="0" presId="urn:microsoft.com/office/officeart/2005/8/layout/cycle6"/>
    <dgm:cxn modelId="{8E6B9A21-872A-4B36-9874-B3E82AACF5CC}" type="presParOf" srcId="{DCF5CE23-22EB-4413-9522-A17FF3E7ACBD}" destId="{5D69D7DC-CC6E-4D55-B5ED-4F1EBFB5141B}" srcOrd="13" destOrd="0" presId="urn:microsoft.com/office/officeart/2005/8/layout/cycle6"/>
    <dgm:cxn modelId="{66058A27-8475-4C85-A30C-37D5CCF6CBEF}" type="presParOf" srcId="{DCF5CE23-22EB-4413-9522-A17FF3E7ACBD}" destId="{1CFB6D61-C503-4D2C-B3A4-FD4DBCF7A6CD}" srcOrd="14" destOrd="0" presId="urn:microsoft.com/office/officeart/2005/8/layout/cycle6"/>
    <dgm:cxn modelId="{183C90E0-DF41-48D7-9737-6BF59EC46B2E}" type="presParOf" srcId="{DCF5CE23-22EB-4413-9522-A17FF3E7ACBD}" destId="{BFDA3F7C-83C1-4CA4-8141-100B3DAB4F36}" srcOrd="15" destOrd="0" presId="urn:microsoft.com/office/officeart/2005/8/layout/cycle6"/>
    <dgm:cxn modelId="{439E1D5C-8ECC-48BE-B25D-CD5DA76D7980}" type="presParOf" srcId="{DCF5CE23-22EB-4413-9522-A17FF3E7ACBD}" destId="{A0B4F77C-A9E5-4738-B4C3-7B251F3DFB89}" srcOrd="16" destOrd="0" presId="urn:microsoft.com/office/officeart/2005/8/layout/cycle6"/>
    <dgm:cxn modelId="{6B02F66E-62B2-4D23-BF0C-298B0C873427}" type="presParOf" srcId="{DCF5CE23-22EB-4413-9522-A17FF3E7ACBD}" destId="{D60607E8-AA43-43F6-B5C5-F0C053C222BE}" srcOrd="17" destOrd="0" presId="urn:microsoft.com/office/officeart/2005/8/layout/cycle6"/>
    <dgm:cxn modelId="{A1305072-491F-47D4-8F20-FB2B53FCD169}" type="presParOf" srcId="{DCF5CE23-22EB-4413-9522-A17FF3E7ACBD}" destId="{E2D25D45-6295-4BD7-825E-4E8EBCB872E6}" srcOrd="18" destOrd="0" presId="urn:microsoft.com/office/officeart/2005/8/layout/cycle6"/>
    <dgm:cxn modelId="{421A74D5-2F4D-4280-9683-85A5C732FA4E}" type="presParOf" srcId="{DCF5CE23-22EB-4413-9522-A17FF3E7ACBD}" destId="{803F8D83-2C4D-4CF4-9727-17CE46E5342A}" srcOrd="19" destOrd="0" presId="urn:microsoft.com/office/officeart/2005/8/layout/cycle6"/>
    <dgm:cxn modelId="{EEE89EF3-9EFF-475A-A1C7-96272AE8F242}" type="presParOf" srcId="{DCF5CE23-22EB-4413-9522-A17FF3E7ACBD}" destId="{323EE7E1-A6C6-43F1-8057-98E6FA75ED5B}" srcOrd="20" destOrd="0" presId="urn:microsoft.com/office/officeart/2005/8/layout/cycle6"/>
    <dgm:cxn modelId="{8593D7F5-0B6B-446A-902C-AC948412BE9C}" type="presParOf" srcId="{DCF5CE23-22EB-4413-9522-A17FF3E7ACBD}" destId="{45DA622D-2A33-4D7B-94A2-B84FA21914B0}" srcOrd="21" destOrd="0" presId="urn:microsoft.com/office/officeart/2005/8/layout/cycle6"/>
    <dgm:cxn modelId="{815B8AF4-D107-4F80-86B0-02C54E039D10}" type="presParOf" srcId="{DCF5CE23-22EB-4413-9522-A17FF3E7ACBD}" destId="{FB927533-5886-4130-AD18-DC9CBDB2BB9E}" srcOrd="22" destOrd="0" presId="urn:microsoft.com/office/officeart/2005/8/layout/cycle6"/>
    <dgm:cxn modelId="{D572538D-8BDE-4190-B159-01D1A8C8EB5D}" type="presParOf" srcId="{DCF5CE23-22EB-4413-9522-A17FF3E7ACBD}" destId="{3A232C81-3829-4A46-9A8B-0A42AA8DA911}" srcOrd="23" destOrd="0" presId="urn:microsoft.com/office/officeart/2005/8/layout/cycle6"/>
    <dgm:cxn modelId="{61D037FD-324D-43D6-9FF3-42A72CDAC56D}" type="presParOf" srcId="{DCF5CE23-22EB-4413-9522-A17FF3E7ACBD}" destId="{2854F822-23D1-4511-BE25-18ED8B9C3671}" srcOrd="24" destOrd="0" presId="urn:microsoft.com/office/officeart/2005/8/layout/cycle6"/>
    <dgm:cxn modelId="{DA72DE73-F279-4D3F-AB89-9DD3F077E93A}" type="presParOf" srcId="{DCF5CE23-22EB-4413-9522-A17FF3E7ACBD}" destId="{D6801ABF-550F-4FC9-AB32-DCE0931ECDA7}" srcOrd="25" destOrd="0" presId="urn:microsoft.com/office/officeart/2005/8/layout/cycle6"/>
    <dgm:cxn modelId="{B6913832-CED8-4796-BF89-89E4DAE5A619}" type="presParOf" srcId="{DCF5CE23-22EB-4413-9522-A17FF3E7ACBD}" destId="{96E80567-B8F0-4825-AE3E-43895D0CD975}" srcOrd="26" destOrd="0" presId="urn:microsoft.com/office/officeart/2005/8/layout/cycle6"/>
    <dgm:cxn modelId="{B5919F0F-1C63-46C3-B5BB-5A17B17619EB}" type="presParOf" srcId="{DCF5CE23-22EB-4413-9522-A17FF3E7ACBD}" destId="{B18C200B-823D-4057-AB02-9B0BC9203A32}" srcOrd="27" destOrd="0" presId="urn:microsoft.com/office/officeart/2005/8/layout/cycle6"/>
    <dgm:cxn modelId="{971829DC-694C-4249-A610-0E110AD3B763}" type="presParOf" srcId="{DCF5CE23-22EB-4413-9522-A17FF3E7ACBD}" destId="{81A2F5E2-813B-4B57-A56A-F1CB73368842}" srcOrd="28" destOrd="0" presId="urn:microsoft.com/office/officeart/2005/8/layout/cycle6"/>
    <dgm:cxn modelId="{39C155C2-DDED-4610-895C-D37A93AC8B42}" type="presParOf" srcId="{DCF5CE23-22EB-4413-9522-A17FF3E7ACBD}" destId="{998AEAFF-F5AC-4339-BEF3-0FB2887B82DB}" srcOrd="29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56AD125-CC71-4899-8B52-4FA742A906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852A61C7-AE53-45AF-A526-0D42AD716D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C3975AE2-7A22-4059-BEC9-6E8C5EA9D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55CD6-6491-445F-8A00-88AB258CA071}" type="datetimeFigureOut">
              <a:rPr lang="es-CO" smtClean="0"/>
              <a:t>23/10/2018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443CBF15-DE45-455A-8B5B-382EEB5A2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4B56CC19-1BD5-4D5F-BA29-1A18CF1B4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177BA-B160-4010-8D13-C1445B2E30A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25908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36A8AF8-3633-4DFC-BDDD-0009390E8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AE11DA18-307A-453F-AA78-8A79FA6FB4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71A77A02-8846-402D-A4ED-4DA3B2810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55CD6-6491-445F-8A00-88AB258CA071}" type="datetimeFigureOut">
              <a:rPr lang="es-CO" smtClean="0"/>
              <a:t>23/10/2018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4BE19069-BE99-4301-8A0B-FB8A26FFD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2697A6BC-72F8-4233-BA10-80B5FB2F3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177BA-B160-4010-8D13-C1445B2E30A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61772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AD1C6F62-0492-4B1A-BCAA-30F158DA56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61A60518-F129-4837-B114-567C5194F7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595C68BF-C120-4C14-A45A-8D8F901A9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55CD6-6491-445F-8A00-88AB258CA071}" type="datetimeFigureOut">
              <a:rPr lang="es-CO" smtClean="0"/>
              <a:t>23/10/2018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8CA37C80-D793-4C59-A6A1-BEB150B96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3221C591-68F7-4FFE-B582-153F123F1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177BA-B160-4010-8D13-C1445B2E30A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97726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A5B82AE-8C61-43D4-9FF4-7788661CA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23964420-7B76-4187-B9D5-93EC713B38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9B76409F-DCFB-4D5F-8A9F-B2F5CA646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55CD6-6491-445F-8A00-88AB258CA071}" type="datetimeFigureOut">
              <a:rPr lang="es-CO" smtClean="0"/>
              <a:t>23/10/2018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093F7428-4530-4469-AB2B-C65F88E2A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14BB0A4A-09AD-44A1-81B7-FFFFE0C7F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177BA-B160-4010-8D13-C1445B2E30A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90823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9BE2DC1-3ADC-47E8-9AD1-607821FB0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51595E27-6DED-49C6-A0CB-237F3680C6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FFF2EE14-636B-4345-B14E-65D0529AA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55CD6-6491-445F-8A00-88AB258CA071}" type="datetimeFigureOut">
              <a:rPr lang="es-CO" smtClean="0"/>
              <a:t>23/10/2018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D641169E-9B20-43B1-A7F2-F5CDB2719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768FC20D-6B51-4E2C-9E25-291699BD7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177BA-B160-4010-8D13-C1445B2E30A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5195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48DEEE5-9EA4-4E4B-92D6-D5A38A587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01D160AC-9AC4-40B5-99E0-4E8C6C780D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EC47853D-4D1E-4309-A4B7-B6C9982E78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5A4BC1A8-337C-4989-9B47-B33B33CC8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55CD6-6491-445F-8A00-88AB258CA071}" type="datetimeFigureOut">
              <a:rPr lang="es-CO" smtClean="0"/>
              <a:t>23/10/2018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0A805DC9-7214-4D1B-9E88-B868B921D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BDBD9A11-5C48-4CA2-B2CC-5571A5AF7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177BA-B160-4010-8D13-C1445B2E30A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75579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0CD5FF9-CFB0-41A0-A0F3-A20FA3B04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76B787C4-3952-4078-8D76-B325E6A552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70B83C3B-6831-4CEB-A3AF-8900C7FEE0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AECE2D3B-D7CA-49FC-BFF2-6AB8A64D99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EBEB5566-7B56-4FAC-B341-24266AC074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63482B56-A2C1-41FF-B6D5-6F3894BFF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55CD6-6491-445F-8A00-88AB258CA071}" type="datetimeFigureOut">
              <a:rPr lang="es-CO" smtClean="0"/>
              <a:t>23/10/2018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37435A3E-9428-4746-9A8B-BD438EF59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2DE2237C-4A23-4897-835A-FC48FA24E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177BA-B160-4010-8D13-C1445B2E30A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28953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3869F2E-14FC-4EFD-A2F9-D72207CB5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60BA5A56-39AF-41CB-9039-3A2C67753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55CD6-6491-445F-8A00-88AB258CA071}" type="datetimeFigureOut">
              <a:rPr lang="es-CO" smtClean="0"/>
              <a:t>23/10/2018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2B7930DC-3617-43E9-A5BF-18BF57529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A130B3E4-ABDC-414F-9CDA-069F07072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177BA-B160-4010-8D13-C1445B2E30A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21295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B4AB3BC9-F129-431A-803D-875313E3D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55CD6-6491-445F-8A00-88AB258CA071}" type="datetimeFigureOut">
              <a:rPr lang="es-CO" smtClean="0"/>
              <a:t>23/10/2018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0248523F-1C21-4CCB-8CEB-5B0F75245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AC66992B-1F72-40D6-8357-09381010A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177BA-B160-4010-8D13-C1445B2E30A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78417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E8368F6-4F62-4E8C-A5B1-1DE993E85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85D4A295-42D0-4D3E-8FC1-78BBD5CC72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3177804A-6416-48AE-8A18-93EAAA79CC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8584CA8E-8C86-4651-80C3-51CB5CBFB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55CD6-6491-445F-8A00-88AB258CA071}" type="datetimeFigureOut">
              <a:rPr lang="es-CO" smtClean="0"/>
              <a:t>23/10/2018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6543DAB7-B8B6-426C-8B8A-03A84688B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71AC45EC-02A1-4C46-A813-FAF0BEDB2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177BA-B160-4010-8D13-C1445B2E30A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4887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7E32B11-52F5-4BE9-BD96-8DF4555A1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06D5C286-31A3-4303-9029-06E6244BA3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33678C94-DA2C-4F4A-A469-4292DB6660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33D9FDF7-965B-4F07-9404-F7025DE96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55CD6-6491-445F-8A00-88AB258CA071}" type="datetimeFigureOut">
              <a:rPr lang="es-CO" smtClean="0"/>
              <a:t>23/10/2018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8AB86AB4-FDA5-4927-B0B3-8C52B72F4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A9EB2EF4-26F6-4E14-AB56-FA98196B3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177BA-B160-4010-8D13-C1445B2E30A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40131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7BDE1B67-F192-4928-BE1F-ED42A4A86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C201A066-1D4D-495E-8D5C-08DE83C817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9D5619D1-6397-48B1-8BC5-3D87D37DDF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E55CD6-6491-445F-8A00-88AB258CA071}" type="datetimeFigureOut">
              <a:rPr lang="es-CO" smtClean="0"/>
              <a:t>23/10/2018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780A4E96-1B9F-432B-86B1-C3F18CA30A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563CF51C-8B67-40D6-854E-3BC04E3020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6177BA-B160-4010-8D13-C1445B2E30A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40831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4D81173-576B-4DC8-9C61-3F0510FFE9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079E089C-4CB2-4487-94A5-255B49709A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2201724"/>
          </a:xfrm>
        </p:spPr>
        <p:txBody>
          <a:bodyPr>
            <a:noAutofit/>
          </a:bodyPr>
          <a:lstStyle/>
          <a:p>
            <a:endParaRPr lang="es-CO" sz="2900" b="1" u="sng" dirty="0"/>
          </a:p>
          <a:p>
            <a:r>
              <a:rPr lang="es-CO" sz="2900" b="1" u="sng" dirty="0"/>
              <a:t>Mochila de herramientas para caminar</a:t>
            </a:r>
            <a:endParaRPr lang="es-CO" sz="2900" dirty="0"/>
          </a:p>
          <a:p>
            <a:r>
              <a:rPr lang="es-CO" sz="2000" dirty="0"/>
              <a:t>Educación y Movilidad Social</a:t>
            </a:r>
            <a:r>
              <a:rPr lang="es-CO" sz="1600" dirty="0"/>
              <a:t> 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endParaRPr lang="es-CO" sz="1600" dirty="0"/>
          </a:p>
          <a:p>
            <a:pPr algn="r">
              <a:lnSpc>
                <a:spcPct val="100000"/>
              </a:lnSpc>
              <a:spcBef>
                <a:spcPts val="0"/>
              </a:spcBef>
            </a:pPr>
            <a:endParaRPr lang="es-CO" sz="1600" dirty="0"/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es-CO" sz="1600" dirty="0"/>
              <a:t>María Isabel Franco Mejía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es-CO" sz="1600" dirty="0"/>
              <a:t>Universidad Simón Bolívar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es-CO" sz="1600" dirty="0"/>
              <a:t>Barranquilla, Colombia, septiembre 2018.</a:t>
            </a:r>
          </a:p>
        </p:txBody>
      </p:sp>
      <p:pic>
        <p:nvPicPr>
          <p:cNvPr id="4" name="image2.jpeg">
            <a:extLst>
              <a:ext uri="{FF2B5EF4-FFF2-40B4-BE49-F238E27FC236}">
                <a16:creationId xmlns:a16="http://schemas.microsoft.com/office/drawing/2014/main" xmlns="" id="{AECC8607-8421-4D64-AD20-F53BACC8EDC8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74054" y="1122363"/>
            <a:ext cx="8993945" cy="238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209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811A27A-2FAE-4EA8-B622-78B26BC39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¿Por qué Colombia por Venir?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2A9D7A5D-C305-4399-95F3-5929929ECA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0912"/>
            <a:ext cx="10515600" cy="3727036"/>
          </a:xfrm>
        </p:spPr>
        <p:txBody>
          <a:bodyPr>
            <a:normAutofit/>
          </a:bodyPr>
          <a:lstStyle/>
          <a:p>
            <a:pPr algn="just"/>
            <a:r>
              <a:rPr lang="es-CO" sz="2000" b="1" dirty="0"/>
              <a:t>Colombia </a:t>
            </a:r>
            <a:r>
              <a:rPr lang="es-CO" sz="2000" b="1" i="1" dirty="0"/>
              <a:t>Por</a:t>
            </a:r>
            <a:r>
              <a:rPr lang="es-CO" sz="2000" b="1" dirty="0"/>
              <a:t> venir </a:t>
            </a:r>
            <a:r>
              <a:rPr lang="es-CO" sz="2000" dirty="0"/>
              <a:t>es una iniciativa liderada por un equipo de </a:t>
            </a:r>
            <a:r>
              <a:rPr lang="es-CO" sz="2000" dirty="0" err="1"/>
              <a:t>acdemic@s</a:t>
            </a:r>
            <a:r>
              <a:rPr lang="es-CO" sz="2000" dirty="0"/>
              <a:t>, profesionales y emprendedores que promueven espacios de reflexión y debate desde las experiencias de la diáspora colombiana para construir la Colombia </a:t>
            </a:r>
            <a:r>
              <a:rPr lang="es-CO" sz="2000" i="1" dirty="0"/>
              <a:t>Por</a:t>
            </a:r>
            <a:r>
              <a:rPr lang="es-CO" sz="2000" dirty="0"/>
              <a:t> Venir, tras la firma de los acuerdos de paz.</a:t>
            </a:r>
          </a:p>
          <a:p>
            <a:pPr algn="just"/>
            <a:endParaRPr lang="es-CO" sz="2000" dirty="0"/>
          </a:p>
          <a:p>
            <a:pPr algn="just"/>
            <a:endParaRPr lang="es-CO" sz="2000" dirty="0"/>
          </a:p>
          <a:p>
            <a:pPr marL="0" indent="0" algn="just">
              <a:buNone/>
            </a:pPr>
            <a:endParaRPr lang="es-CO" sz="2000" dirty="0"/>
          </a:p>
          <a:p>
            <a:pPr algn="just"/>
            <a:r>
              <a:rPr lang="es-CO" sz="2000" dirty="0"/>
              <a:t> </a:t>
            </a:r>
            <a:r>
              <a:rPr lang="es-CO" sz="2000" b="1" dirty="0"/>
              <a:t>Colombia </a:t>
            </a:r>
            <a:r>
              <a:rPr lang="es-CO" sz="2000" b="1" i="1" dirty="0"/>
              <a:t>Por </a:t>
            </a:r>
            <a:r>
              <a:rPr lang="es-CO" sz="2000" b="1" dirty="0"/>
              <a:t>venir </a:t>
            </a:r>
            <a:r>
              <a:rPr lang="es-CO" sz="2000" dirty="0"/>
              <a:t>le apuesta a una Colombia socialmente mas equitativa, fundada en el desarrollo de la virtud ciudadana, teniendo la educación como vector de movilidad social; una Colombia incluyente y respetuosa de sus diversidades, comprometida con el desarrollo de una economía sostenible.</a:t>
            </a:r>
          </a:p>
          <a:p>
            <a:pPr marL="0" indent="0" algn="just">
              <a:buNone/>
            </a:pPr>
            <a:endParaRPr lang="es-CO" sz="1800" dirty="0"/>
          </a:p>
        </p:txBody>
      </p:sp>
      <p:pic>
        <p:nvPicPr>
          <p:cNvPr id="4" name="image3.jpeg">
            <a:extLst>
              <a:ext uri="{FF2B5EF4-FFF2-40B4-BE49-F238E27FC236}">
                <a16:creationId xmlns:a16="http://schemas.microsoft.com/office/drawing/2014/main" xmlns="" id="{2B5BCF60-82A1-48BD-A4FB-4D3523BA70F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75480" y="420847"/>
            <a:ext cx="2665730" cy="891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9637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52435" y="1372172"/>
            <a:ext cx="9144000" cy="5427345"/>
          </a:xfrm>
          <a:custGeom>
            <a:avLst/>
            <a:gdLst/>
            <a:ahLst/>
            <a:cxnLst/>
            <a:rect l="l" t="t" r="r" b="b"/>
            <a:pathLst>
              <a:path w="9144000" h="5427345">
                <a:moveTo>
                  <a:pt x="9144000" y="5426962"/>
                </a:moveTo>
                <a:lnTo>
                  <a:pt x="9144000" y="0"/>
                </a:lnTo>
                <a:lnTo>
                  <a:pt x="0" y="0"/>
                </a:lnTo>
                <a:lnTo>
                  <a:pt x="0" y="5426962"/>
                </a:lnTo>
                <a:lnTo>
                  <a:pt x="9144000" y="5426962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001013" y="5431536"/>
            <a:ext cx="6266815" cy="368935"/>
          </a:xfrm>
          <a:custGeom>
            <a:avLst/>
            <a:gdLst/>
            <a:ahLst/>
            <a:cxnLst/>
            <a:rect l="l" t="t" r="r" b="b"/>
            <a:pathLst>
              <a:path w="6266815" h="368935">
                <a:moveTo>
                  <a:pt x="0" y="368807"/>
                </a:moveTo>
                <a:lnTo>
                  <a:pt x="6266688" y="368807"/>
                </a:lnTo>
                <a:lnTo>
                  <a:pt x="6266688" y="0"/>
                </a:lnTo>
                <a:lnTo>
                  <a:pt x="0" y="0"/>
                </a:lnTo>
                <a:lnTo>
                  <a:pt x="0" y="368807"/>
                </a:lnTo>
                <a:close/>
              </a:path>
            </a:pathLst>
          </a:custGeom>
          <a:solidFill>
            <a:srgbClr val="4AAC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183635" y="5800345"/>
            <a:ext cx="5072380" cy="741045"/>
          </a:xfrm>
          <a:custGeom>
            <a:avLst/>
            <a:gdLst/>
            <a:ahLst/>
            <a:cxnLst/>
            <a:rect l="l" t="t" r="r" b="b"/>
            <a:pathLst>
              <a:path w="5072380" h="741045">
                <a:moveTo>
                  <a:pt x="0" y="740663"/>
                </a:moveTo>
                <a:lnTo>
                  <a:pt x="5071871" y="740663"/>
                </a:lnTo>
                <a:lnTo>
                  <a:pt x="5071871" y="0"/>
                </a:lnTo>
                <a:lnTo>
                  <a:pt x="0" y="0"/>
                </a:lnTo>
                <a:lnTo>
                  <a:pt x="0" y="740663"/>
                </a:lnTo>
                <a:close/>
              </a:path>
            </a:pathLst>
          </a:custGeom>
          <a:solidFill>
            <a:srgbClr val="3085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668525" y="3203448"/>
            <a:ext cx="5587365" cy="661670"/>
          </a:xfrm>
          <a:custGeom>
            <a:avLst/>
            <a:gdLst/>
            <a:ahLst/>
            <a:cxnLst/>
            <a:rect l="l" t="t" r="r" b="b"/>
            <a:pathLst>
              <a:path w="5587365" h="661670">
                <a:moveTo>
                  <a:pt x="0" y="661415"/>
                </a:moveTo>
                <a:lnTo>
                  <a:pt x="5586983" y="661415"/>
                </a:lnTo>
                <a:lnTo>
                  <a:pt x="5586983" y="0"/>
                </a:lnTo>
                <a:lnTo>
                  <a:pt x="0" y="0"/>
                </a:lnTo>
                <a:lnTo>
                  <a:pt x="0" y="661415"/>
                </a:lnTo>
                <a:close/>
              </a:path>
            </a:pathLst>
          </a:custGeom>
          <a:solidFill>
            <a:srgbClr val="4AAC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991868" y="1412747"/>
            <a:ext cx="8065134" cy="0"/>
          </a:xfrm>
          <a:custGeom>
            <a:avLst/>
            <a:gdLst/>
            <a:ahLst/>
            <a:cxnLst/>
            <a:rect l="l" t="t" r="r" b="b"/>
            <a:pathLst>
              <a:path w="8065134">
                <a:moveTo>
                  <a:pt x="0" y="0"/>
                </a:moveTo>
                <a:lnTo>
                  <a:pt x="8064881" y="0"/>
                </a:lnTo>
              </a:path>
            </a:pathLst>
          </a:custGeom>
          <a:ln w="9144">
            <a:solidFill>
              <a:srgbClr val="008E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981201" y="1629156"/>
            <a:ext cx="2746375" cy="1152525"/>
          </a:xfrm>
          <a:custGeom>
            <a:avLst/>
            <a:gdLst/>
            <a:ahLst/>
            <a:cxnLst/>
            <a:rect l="l" t="t" r="r" b="b"/>
            <a:pathLst>
              <a:path w="2746375" h="1152525">
                <a:moveTo>
                  <a:pt x="0" y="1152144"/>
                </a:moveTo>
                <a:lnTo>
                  <a:pt x="2746248" y="1152144"/>
                </a:lnTo>
                <a:lnTo>
                  <a:pt x="2746248" y="0"/>
                </a:lnTo>
                <a:lnTo>
                  <a:pt x="0" y="0"/>
                </a:lnTo>
                <a:lnTo>
                  <a:pt x="0" y="1152144"/>
                </a:lnTo>
                <a:close/>
              </a:path>
            </a:pathLst>
          </a:custGeom>
          <a:solidFill>
            <a:srgbClr val="4AAC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082495" y="1695069"/>
            <a:ext cx="2543810" cy="8718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40" algn="ctr">
              <a:spcBef>
                <a:spcPts val="95"/>
              </a:spcBef>
            </a:pPr>
            <a:r>
              <a:rPr sz="2500" b="1" spc="-170" dirty="0">
                <a:solidFill>
                  <a:srgbClr val="FFFFFF"/>
                </a:solidFill>
                <a:latin typeface="Arial"/>
                <a:cs typeface="Arial"/>
              </a:rPr>
              <a:t>US$4.850</a:t>
            </a:r>
            <a:endParaRPr sz="2500" dirty="0">
              <a:latin typeface="Arial"/>
              <a:cs typeface="Arial"/>
            </a:endParaRPr>
          </a:p>
          <a:p>
            <a:pPr algn="ctr">
              <a:spcBef>
                <a:spcPts val="65"/>
              </a:spcBef>
            </a:pPr>
            <a:r>
              <a:rPr sz="1500" spc="-45" dirty="0">
                <a:latin typeface="Arial"/>
                <a:cs typeface="Arial"/>
              </a:rPr>
              <a:t>millones </a:t>
            </a:r>
            <a:r>
              <a:rPr sz="1500" spc="-70" dirty="0">
                <a:latin typeface="Arial"/>
                <a:cs typeface="Arial"/>
              </a:rPr>
              <a:t>en </a:t>
            </a:r>
            <a:r>
              <a:rPr sz="1500" spc="-100" dirty="0">
                <a:latin typeface="Arial"/>
                <a:cs typeface="Arial"/>
              </a:rPr>
              <a:t>remesas </a:t>
            </a:r>
            <a:r>
              <a:rPr sz="1500" spc="-45" dirty="0">
                <a:latin typeface="Arial"/>
                <a:cs typeface="Arial"/>
              </a:rPr>
              <a:t>del</a:t>
            </a:r>
            <a:r>
              <a:rPr sz="1500" spc="-130" dirty="0">
                <a:latin typeface="Arial"/>
                <a:cs typeface="Arial"/>
              </a:rPr>
              <a:t> </a:t>
            </a:r>
            <a:r>
              <a:rPr sz="1500" spc="-30" dirty="0">
                <a:latin typeface="Arial"/>
                <a:cs typeface="Arial"/>
              </a:rPr>
              <a:t>exterior</a:t>
            </a:r>
            <a:endParaRPr sz="1500" dirty="0">
              <a:latin typeface="Arial"/>
              <a:cs typeface="Arial"/>
            </a:endParaRPr>
          </a:p>
          <a:p>
            <a:pPr marL="635" algn="ctr"/>
            <a:r>
              <a:rPr sz="1500" b="1" spc="-90" dirty="0">
                <a:latin typeface="Arial"/>
                <a:cs typeface="Arial"/>
              </a:rPr>
              <a:t>(equivale </a:t>
            </a:r>
            <a:r>
              <a:rPr sz="1500" b="1" spc="-95" dirty="0">
                <a:latin typeface="Arial"/>
                <a:cs typeface="Arial"/>
              </a:rPr>
              <a:t>a </a:t>
            </a:r>
            <a:r>
              <a:rPr sz="1500" b="1" spc="-130" dirty="0">
                <a:latin typeface="Arial"/>
                <a:cs typeface="Arial"/>
              </a:rPr>
              <a:t>+ </a:t>
            </a:r>
            <a:r>
              <a:rPr sz="1500" b="1" spc="-80" dirty="0">
                <a:latin typeface="Arial"/>
                <a:cs typeface="Arial"/>
              </a:rPr>
              <a:t>del </a:t>
            </a:r>
            <a:r>
              <a:rPr sz="1500" b="1" spc="-110" dirty="0">
                <a:latin typeface="Arial"/>
                <a:cs typeface="Arial"/>
              </a:rPr>
              <a:t>1,6% </a:t>
            </a:r>
            <a:r>
              <a:rPr sz="1500" b="1" spc="-80" dirty="0">
                <a:latin typeface="Arial"/>
                <a:cs typeface="Arial"/>
              </a:rPr>
              <a:t>del </a:t>
            </a:r>
            <a:r>
              <a:rPr sz="1500" b="1" spc="-155" dirty="0">
                <a:latin typeface="Arial"/>
                <a:cs typeface="Arial"/>
              </a:rPr>
              <a:t>PIB</a:t>
            </a:r>
            <a:r>
              <a:rPr sz="1500" b="1" spc="-90" dirty="0">
                <a:latin typeface="Arial"/>
                <a:cs typeface="Arial"/>
              </a:rPr>
              <a:t> </a:t>
            </a:r>
            <a:r>
              <a:rPr sz="1500" b="1" spc="-35" dirty="0">
                <a:latin typeface="Arial"/>
                <a:cs typeface="Arial"/>
              </a:rPr>
              <a:t>)</a:t>
            </a:r>
            <a:endParaRPr sz="1500" dirty="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981201" y="2903220"/>
            <a:ext cx="1260475" cy="1240790"/>
          </a:xfrm>
          <a:custGeom>
            <a:avLst/>
            <a:gdLst/>
            <a:ahLst/>
            <a:cxnLst/>
            <a:rect l="l" t="t" r="r" b="b"/>
            <a:pathLst>
              <a:path w="1260475" h="1240789">
                <a:moveTo>
                  <a:pt x="630174" y="0"/>
                </a:moveTo>
                <a:lnTo>
                  <a:pt x="580926" y="1866"/>
                </a:lnTo>
                <a:lnTo>
                  <a:pt x="532716" y="7373"/>
                </a:lnTo>
                <a:lnTo>
                  <a:pt x="485682" y="16384"/>
                </a:lnTo>
                <a:lnTo>
                  <a:pt x="439965" y="28759"/>
                </a:lnTo>
                <a:lnTo>
                  <a:pt x="395704" y="44361"/>
                </a:lnTo>
                <a:lnTo>
                  <a:pt x="353041" y="63052"/>
                </a:lnTo>
                <a:lnTo>
                  <a:pt x="312115" y="84694"/>
                </a:lnTo>
                <a:lnTo>
                  <a:pt x="273066" y="109150"/>
                </a:lnTo>
                <a:lnTo>
                  <a:pt x="236034" y="136280"/>
                </a:lnTo>
                <a:lnTo>
                  <a:pt x="201159" y="165947"/>
                </a:lnTo>
                <a:lnTo>
                  <a:pt x="168582" y="198013"/>
                </a:lnTo>
                <a:lnTo>
                  <a:pt x="138443" y="232341"/>
                </a:lnTo>
                <a:lnTo>
                  <a:pt x="110882" y="268791"/>
                </a:lnTo>
                <a:lnTo>
                  <a:pt x="86038" y="307227"/>
                </a:lnTo>
                <a:lnTo>
                  <a:pt x="64052" y="347509"/>
                </a:lnTo>
                <a:lnTo>
                  <a:pt x="45064" y="389501"/>
                </a:lnTo>
                <a:lnTo>
                  <a:pt x="29214" y="433064"/>
                </a:lnTo>
                <a:lnTo>
                  <a:pt x="16643" y="478060"/>
                </a:lnTo>
                <a:lnTo>
                  <a:pt x="7490" y="524351"/>
                </a:lnTo>
                <a:lnTo>
                  <a:pt x="1895" y="571800"/>
                </a:lnTo>
                <a:lnTo>
                  <a:pt x="0" y="620267"/>
                </a:lnTo>
                <a:lnTo>
                  <a:pt x="1895" y="668735"/>
                </a:lnTo>
                <a:lnTo>
                  <a:pt x="7490" y="716184"/>
                </a:lnTo>
                <a:lnTo>
                  <a:pt x="16643" y="762475"/>
                </a:lnTo>
                <a:lnTo>
                  <a:pt x="29214" y="807471"/>
                </a:lnTo>
                <a:lnTo>
                  <a:pt x="45064" y="851034"/>
                </a:lnTo>
                <a:lnTo>
                  <a:pt x="64052" y="893026"/>
                </a:lnTo>
                <a:lnTo>
                  <a:pt x="86038" y="933308"/>
                </a:lnTo>
                <a:lnTo>
                  <a:pt x="110882" y="971744"/>
                </a:lnTo>
                <a:lnTo>
                  <a:pt x="138443" y="1008194"/>
                </a:lnTo>
                <a:lnTo>
                  <a:pt x="168582" y="1042522"/>
                </a:lnTo>
                <a:lnTo>
                  <a:pt x="201159" y="1074588"/>
                </a:lnTo>
                <a:lnTo>
                  <a:pt x="236034" y="1104255"/>
                </a:lnTo>
                <a:lnTo>
                  <a:pt x="273066" y="1131385"/>
                </a:lnTo>
                <a:lnTo>
                  <a:pt x="312115" y="1155841"/>
                </a:lnTo>
                <a:lnTo>
                  <a:pt x="353041" y="1177483"/>
                </a:lnTo>
                <a:lnTo>
                  <a:pt x="395704" y="1196174"/>
                </a:lnTo>
                <a:lnTo>
                  <a:pt x="439965" y="1211776"/>
                </a:lnTo>
                <a:lnTo>
                  <a:pt x="485682" y="1224151"/>
                </a:lnTo>
                <a:lnTo>
                  <a:pt x="532716" y="1233162"/>
                </a:lnTo>
                <a:lnTo>
                  <a:pt x="580926" y="1238669"/>
                </a:lnTo>
                <a:lnTo>
                  <a:pt x="630174" y="1240535"/>
                </a:lnTo>
                <a:lnTo>
                  <a:pt x="679414" y="1238669"/>
                </a:lnTo>
                <a:lnTo>
                  <a:pt x="727619" y="1233162"/>
                </a:lnTo>
                <a:lnTo>
                  <a:pt x="774649" y="1224151"/>
                </a:lnTo>
                <a:lnTo>
                  <a:pt x="820363" y="1211776"/>
                </a:lnTo>
                <a:lnTo>
                  <a:pt x="864622" y="1196174"/>
                </a:lnTo>
                <a:lnTo>
                  <a:pt x="907284" y="1177483"/>
                </a:lnTo>
                <a:lnTo>
                  <a:pt x="948210" y="1155841"/>
                </a:lnTo>
                <a:lnTo>
                  <a:pt x="987259" y="1131385"/>
                </a:lnTo>
                <a:lnTo>
                  <a:pt x="1024292" y="1104255"/>
                </a:lnTo>
                <a:lnTo>
                  <a:pt x="1059168" y="1074588"/>
                </a:lnTo>
                <a:lnTo>
                  <a:pt x="1091746" y="1042522"/>
                </a:lnTo>
                <a:lnTo>
                  <a:pt x="1121888" y="1008194"/>
                </a:lnTo>
                <a:lnTo>
                  <a:pt x="1149452" y="971744"/>
                </a:lnTo>
                <a:lnTo>
                  <a:pt x="1174298" y="933308"/>
                </a:lnTo>
                <a:lnTo>
                  <a:pt x="1196286" y="893026"/>
                </a:lnTo>
                <a:lnTo>
                  <a:pt x="1215276" y="851034"/>
                </a:lnTo>
                <a:lnTo>
                  <a:pt x="1231128" y="807471"/>
                </a:lnTo>
                <a:lnTo>
                  <a:pt x="1243701" y="762475"/>
                </a:lnTo>
                <a:lnTo>
                  <a:pt x="1252856" y="716184"/>
                </a:lnTo>
                <a:lnTo>
                  <a:pt x="1258451" y="668735"/>
                </a:lnTo>
                <a:lnTo>
                  <a:pt x="1260348" y="620267"/>
                </a:lnTo>
                <a:lnTo>
                  <a:pt x="1258451" y="571800"/>
                </a:lnTo>
                <a:lnTo>
                  <a:pt x="1252856" y="524351"/>
                </a:lnTo>
                <a:lnTo>
                  <a:pt x="1243701" y="478060"/>
                </a:lnTo>
                <a:lnTo>
                  <a:pt x="1231128" y="433064"/>
                </a:lnTo>
                <a:lnTo>
                  <a:pt x="1215276" y="389501"/>
                </a:lnTo>
                <a:lnTo>
                  <a:pt x="1196286" y="347509"/>
                </a:lnTo>
                <a:lnTo>
                  <a:pt x="1174298" y="307227"/>
                </a:lnTo>
                <a:lnTo>
                  <a:pt x="1149452" y="268791"/>
                </a:lnTo>
                <a:lnTo>
                  <a:pt x="1121888" y="232341"/>
                </a:lnTo>
                <a:lnTo>
                  <a:pt x="1091746" y="198013"/>
                </a:lnTo>
                <a:lnTo>
                  <a:pt x="1059168" y="165947"/>
                </a:lnTo>
                <a:lnTo>
                  <a:pt x="1024292" y="136280"/>
                </a:lnTo>
                <a:lnTo>
                  <a:pt x="987259" y="109150"/>
                </a:lnTo>
                <a:lnTo>
                  <a:pt x="948210" y="84694"/>
                </a:lnTo>
                <a:lnTo>
                  <a:pt x="907284" y="63052"/>
                </a:lnTo>
                <a:lnTo>
                  <a:pt x="864622" y="44361"/>
                </a:lnTo>
                <a:lnTo>
                  <a:pt x="820363" y="28759"/>
                </a:lnTo>
                <a:lnTo>
                  <a:pt x="774649" y="16384"/>
                </a:lnTo>
                <a:lnTo>
                  <a:pt x="727619" y="7373"/>
                </a:lnTo>
                <a:lnTo>
                  <a:pt x="679414" y="1866"/>
                </a:lnTo>
                <a:lnTo>
                  <a:pt x="630174" y="0"/>
                </a:lnTo>
                <a:close/>
              </a:path>
            </a:pathLst>
          </a:custGeom>
          <a:solidFill>
            <a:srgbClr val="FFDA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744438" y="1629156"/>
            <a:ext cx="5331460" cy="1152525"/>
          </a:xfrm>
          <a:custGeom>
            <a:avLst/>
            <a:gdLst/>
            <a:ahLst/>
            <a:cxnLst/>
            <a:rect l="l" t="t" r="r" b="b"/>
            <a:pathLst>
              <a:path w="5331459" h="1152525">
                <a:moveTo>
                  <a:pt x="0" y="1152144"/>
                </a:moveTo>
                <a:lnTo>
                  <a:pt x="5330951" y="1152144"/>
                </a:lnTo>
                <a:lnTo>
                  <a:pt x="5330951" y="0"/>
                </a:lnTo>
                <a:lnTo>
                  <a:pt x="0" y="0"/>
                </a:lnTo>
                <a:lnTo>
                  <a:pt x="0" y="1152144"/>
                </a:lnTo>
                <a:close/>
              </a:path>
            </a:pathLst>
          </a:custGeom>
          <a:solidFill>
            <a:srgbClr val="008E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4963795" y="1714628"/>
            <a:ext cx="4928870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1905" algn="ctr">
              <a:spcBef>
                <a:spcPts val="100"/>
              </a:spcBef>
            </a:pPr>
            <a:r>
              <a:rPr sz="1500" spc="-130" dirty="0">
                <a:solidFill>
                  <a:srgbClr val="FFFFFF"/>
                </a:solidFill>
                <a:cs typeface="Arial"/>
              </a:rPr>
              <a:t>Según</a:t>
            </a:r>
            <a:r>
              <a:rPr sz="1500" spc="-1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spc="-55" dirty="0">
                <a:solidFill>
                  <a:srgbClr val="FFFFFF"/>
                </a:solidFill>
                <a:latin typeface="Arial"/>
                <a:cs typeface="Arial"/>
              </a:rPr>
              <a:t>la </a:t>
            </a:r>
            <a:r>
              <a:rPr sz="1500" spc="-85" dirty="0">
                <a:solidFill>
                  <a:srgbClr val="FFFFFF"/>
                </a:solidFill>
                <a:latin typeface="Arial"/>
                <a:cs typeface="Arial"/>
              </a:rPr>
              <a:t>Organización </a:t>
            </a:r>
            <a:r>
              <a:rPr sz="1500" spc="-45" dirty="0">
                <a:solidFill>
                  <a:srgbClr val="FFFFFF"/>
                </a:solidFill>
                <a:latin typeface="Arial"/>
                <a:cs typeface="Arial"/>
              </a:rPr>
              <a:t>Internacional </a:t>
            </a:r>
            <a:r>
              <a:rPr sz="1500" spc="-75" dirty="0">
                <a:solidFill>
                  <a:srgbClr val="FFFFFF"/>
                </a:solidFill>
                <a:latin typeface="Arial"/>
                <a:cs typeface="Arial"/>
              </a:rPr>
              <a:t>para </a:t>
            </a:r>
            <a:r>
              <a:rPr sz="1500" spc="-90" dirty="0">
                <a:solidFill>
                  <a:srgbClr val="FFFFFF"/>
                </a:solidFill>
                <a:latin typeface="Arial"/>
                <a:cs typeface="Arial"/>
              </a:rPr>
              <a:t>las </a:t>
            </a:r>
            <a:r>
              <a:rPr sz="1500" spc="-65" dirty="0">
                <a:solidFill>
                  <a:srgbClr val="FFFFFF"/>
                </a:solidFill>
                <a:latin typeface="Arial"/>
                <a:cs typeface="Arial"/>
              </a:rPr>
              <a:t>Migraciones  </a:t>
            </a:r>
            <a:r>
              <a:rPr sz="1500" b="1" spc="-35" dirty="0">
                <a:solidFill>
                  <a:srgbClr val="FFFFFF"/>
                </a:solidFill>
                <a:latin typeface="Arial"/>
                <a:cs typeface="Arial"/>
              </a:rPr>
              <a:t>(OIM), </a:t>
            </a:r>
            <a:r>
              <a:rPr sz="1500" spc="-120" dirty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1500" spc="-90" dirty="0">
                <a:solidFill>
                  <a:srgbClr val="FFFFFF"/>
                </a:solidFill>
                <a:latin typeface="Arial"/>
                <a:cs typeface="Arial"/>
              </a:rPr>
              <a:t>comienzos </a:t>
            </a:r>
            <a:r>
              <a:rPr sz="1500" spc="-70" dirty="0">
                <a:solidFill>
                  <a:srgbClr val="FFFFFF"/>
                </a:solidFill>
                <a:latin typeface="Arial"/>
                <a:cs typeface="Arial"/>
              </a:rPr>
              <a:t>de </a:t>
            </a:r>
            <a:r>
              <a:rPr sz="1500" spc="-75" dirty="0">
                <a:solidFill>
                  <a:srgbClr val="FFFFFF"/>
                </a:solidFill>
                <a:latin typeface="Arial"/>
                <a:cs typeface="Arial"/>
              </a:rPr>
              <a:t>este </a:t>
            </a:r>
            <a:r>
              <a:rPr sz="1500" spc="-65" dirty="0">
                <a:solidFill>
                  <a:srgbClr val="FFFFFF"/>
                </a:solidFill>
                <a:latin typeface="Arial"/>
                <a:cs typeface="Arial"/>
              </a:rPr>
              <a:t>siglo </a:t>
            </a:r>
            <a:r>
              <a:rPr sz="1500" spc="-85" dirty="0">
                <a:solidFill>
                  <a:srgbClr val="FFFFFF"/>
                </a:solidFill>
                <a:latin typeface="Arial"/>
                <a:cs typeface="Arial"/>
              </a:rPr>
              <a:t>había </a:t>
            </a:r>
            <a:r>
              <a:rPr sz="1500" spc="-95" dirty="0">
                <a:solidFill>
                  <a:srgbClr val="FFFFFF"/>
                </a:solidFill>
                <a:latin typeface="Arial"/>
                <a:cs typeface="Arial"/>
              </a:rPr>
              <a:t>cerca </a:t>
            </a:r>
            <a:r>
              <a:rPr sz="1500" spc="-70" dirty="0">
                <a:solidFill>
                  <a:srgbClr val="FFFFFF"/>
                </a:solidFill>
                <a:latin typeface="Arial"/>
                <a:cs typeface="Arial"/>
              </a:rPr>
              <a:t>de </a:t>
            </a:r>
            <a:r>
              <a:rPr sz="1500" b="1" spc="-65" dirty="0">
                <a:solidFill>
                  <a:srgbClr val="FFFFFF"/>
                </a:solidFill>
                <a:latin typeface="Arial"/>
                <a:cs typeface="Arial"/>
              </a:rPr>
              <a:t>2,1 </a:t>
            </a:r>
            <a:r>
              <a:rPr sz="1500" b="1" spc="-100" dirty="0">
                <a:solidFill>
                  <a:srgbClr val="FFFFFF"/>
                </a:solidFill>
                <a:latin typeface="Arial"/>
                <a:cs typeface="Arial"/>
              </a:rPr>
              <a:t>millones </a:t>
            </a:r>
            <a:r>
              <a:rPr sz="1500" spc="-70" dirty="0">
                <a:solidFill>
                  <a:srgbClr val="FFFFFF"/>
                </a:solidFill>
                <a:latin typeface="Arial"/>
                <a:cs typeface="Arial"/>
              </a:rPr>
              <a:t>de  </a:t>
            </a:r>
            <a:r>
              <a:rPr sz="1500" spc="-75" dirty="0">
                <a:solidFill>
                  <a:srgbClr val="FFFFFF"/>
                </a:solidFill>
                <a:latin typeface="Arial"/>
                <a:cs typeface="Arial"/>
              </a:rPr>
              <a:t>nacionales </a:t>
            </a:r>
            <a:r>
              <a:rPr sz="1500" spc="-65" dirty="0">
                <a:solidFill>
                  <a:srgbClr val="FFFFFF"/>
                </a:solidFill>
                <a:latin typeface="Arial"/>
                <a:cs typeface="Arial"/>
              </a:rPr>
              <a:t>que vivían </a:t>
            </a:r>
            <a:r>
              <a:rPr sz="1500" spc="-75" dirty="0">
                <a:solidFill>
                  <a:srgbClr val="FFFFFF"/>
                </a:solidFill>
                <a:latin typeface="Arial"/>
                <a:cs typeface="Arial"/>
              </a:rPr>
              <a:t>en </a:t>
            </a:r>
            <a:r>
              <a:rPr sz="1500" spc="-45" dirty="0">
                <a:solidFill>
                  <a:srgbClr val="FFFFFF"/>
                </a:solidFill>
                <a:latin typeface="Arial"/>
                <a:cs typeface="Arial"/>
              </a:rPr>
              <a:t>el</a:t>
            </a:r>
            <a:r>
              <a:rPr sz="1500" spc="-1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spc="-50" dirty="0">
                <a:solidFill>
                  <a:srgbClr val="FFFFFF"/>
                </a:solidFill>
                <a:latin typeface="Arial"/>
                <a:cs typeface="Arial"/>
              </a:rPr>
              <a:t>exterior.</a:t>
            </a:r>
            <a:endParaRPr sz="1500" dirty="0">
              <a:latin typeface="Arial"/>
              <a:cs typeface="Arial"/>
            </a:endParaRPr>
          </a:p>
          <a:p>
            <a:pPr marL="2540" algn="ctr"/>
            <a:r>
              <a:rPr sz="1500" spc="-125" dirty="0">
                <a:solidFill>
                  <a:srgbClr val="FFFFFF"/>
                </a:solidFill>
                <a:latin typeface="Arial"/>
                <a:cs typeface="Arial"/>
              </a:rPr>
              <a:t>Para </a:t>
            </a:r>
            <a:r>
              <a:rPr sz="1500" b="1" spc="-75" dirty="0">
                <a:solidFill>
                  <a:srgbClr val="FFFFFF"/>
                </a:solidFill>
                <a:latin typeface="Arial"/>
                <a:cs typeface="Arial"/>
              </a:rPr>
              <a:t>2016</a:t>
            </a:r>
            <a:r>
              <a:rPr sz="1500" spc="-75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sz="1500" spc="-40" dirty="0">
                <a:solidFill>
                  <a:srgbClr val="FFFFFF"/>
                </a:solidFill>
                <a:latin typeface="Arial"/>
                <a:cs typeface="Arial"/>
              </a:rPr>
              <a:t>el </a:t>
            </a:r>
            <a:r>
              <a:rPr sz="1500" spc="-50" dirty="0">
                <a:solidFill>
                  <a:srgbClr val="FFFFFF"/>
                </a:solidFill>
                <a:latin typeface="Arial"/>
                <a:cs typeface="Arial"/>
              </a:rPr>
              <a:t>número </a:t>
            </a:r>
            <a:r>
              <a:rPr sz="1500" spc="-105" dirty="0">
                <a:solidFill>
                  <a:srgbClr val="FFFFFF"/>
                </a:solidFill>
                <a:latin typeface="Arial"/>
                <a:cs typeface="Arial"/>
              </a:rPr>
              <a:t>ya </a:t>
            </a:r>
            <a:r>
              <a:rPr sz="1500" spc="-95" dirty="0">
                <a:solidFill>
                  <a:srgbClr val="FFFFFF"/>
                </a:solidFill>
                <a:latin typeface="Arial"/>
                <a:cs typeface="Arial"/>
              </a:rPr>
              <a:t>alcanzaba </a:t>
            </a:r>
            <a:r>
              <a:rPr sz="1500" spc="-65" dirty="0">
                <a:solidFill>
                  <a:srgbClr val="FFFFFF"/>
                </a:solidFill>
                <a:latin typeface="Arial"/>
                <a:cs typeface="Arial"/>
              </a:rPr>
              <a:t>los </a:t>
            </a:r>
            <a:r>
              <a:rPr sz="1500" b="1" spc="-65" dirty="0">
                <a:solidFill>
                  <a:srgbClr val="FFFFFF"/>
                </a:solidFill>
                <a:latin typeface="Arial"/>
                <a:cs typeface="Arial"/>
              </a:rPr>
              <a:t>4,7</a:t>
            </a:r>
            <a:r>
              <a:rPr sz="1500" b="1" spc="-1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spc="-90" dirty="0">
                <a:solidFill>
                  <a:srgbClr val="FFFFFF"/>
                </a:solidFill>
                <a:latin typeface="Arial"/>
                <a:cs typeface="Arial"/>
              </a:rPr>
              <a:t>millones.</a:t>
            </a:r>
            <a:endParaRPr sz="150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293721" y="3510229"/>
            <a:ext cx="690880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000" b="1" spc="-150" dirty="0">
                <a:latin typeface="Arial"/>
                <a:cs typeface="Arial"/>
              </a:rPr>
              <a:t>10</a:t>
            </a:r>
            <a:r>
              <a:rPr sz="3000" b="1" spc="-480" dirty="0">
                <a:latin typeface="Arial"/>
                <a:cs typeface="Arial"/>
              </a:rPr>
              <a:t>%</a:t>
            </a:r>
            <a:endParaRPr sz="30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336417" y="3237357"/>
            <a:ext cx="143764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spcBef>
                <a:spcPts val="100"/>
              </a:spcBef>
            </a:pPr>
            <a:r>
              <a:rPr spc="-85" dirty="0">
                <a:latin typeface="Arial"/>
                <a:cs typeface="Arial"/>
              </a:rPr>
              <a:t>de </a:t>
            </a:r>
            <a:r>
              <a:rPr spc="-70" dirty="0">
                <a:latin typeface="Arial"/>
                <a:cs typeface="Arial"/>
              </a:rPr>
              <a:t>la</a:t>
            </a:r>
            <a:r>
              <a:rPr spc="-165" dirty="0">
                <a:latin typeface="Arial"/>
                <a:cs typeface="Arial"/>
              </a:rPr>
              <a:t> </a:t>
            </a:r>
            <a:r>
              <a:rPr spc="-65" dirty="0">
                <a:latin typeface="Arial"/>
                <a:cs typeface="Arial"/>
              </a:rPr>
              <a:t>población  </a:t>
            </a:r>
            <a:r>
              <a:rPr spc="-75" dirty="0">
                <a:latin typeface="Arial"/>
                <a:cs typeface="Arial"/>
              </a:rPr>
              <a:t>colombiana</a:t>
            </a:r>
            <a:endParaRPr dirty="0"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872229" y="2919983"/>
            <a:ext cx="1259205" cy="1239520"/>
          </a:xfrm>
          <a:custGeom>
            <a:avLst/>
            <a:gdLst/>
            <a:ahLst/>
            <a:cxnLst/>
            <a:rect l="l" t="t" r="r" b="b"/>
            <a:pathLst>
              <a:path w="1259204" h="1239520">
                <a:moveTo>
                  <a:pt x="629412" y="0"/>
                </a:moveTo>
                <a:lnTo>
                  <a:pt x="580225" y="1863"/>
                </a:lnTo>
                <a:lnTo>
                  <a:pt x="532074" y="7363"/>
                </a:lnTo>
                <a:lnTo>
                  <a:pt x="485098" y="16361"/>
                </a:lnTo>
                <a:lnTo>
                  <a:pt x="439437" y="28720"/>
                </a:lnTo>
                <a:lnTo>
                  <a:pt x="395230" y="44301"/>
                </a:lnTo>
                <a:lnTo>
                  <a:pt x="352619" y="62968"/>
                </a:lnTo>
                <a:lnTo>
                  <a:pt x="311742" y="84582"/>
                </a:lnTo>
                <a:lnTo>
                  <a:pt x="272740" y="109005"/>
                </a:lnTo>
                <a:lnTo>
                  <a:pt x="235753" y="136100"/>
                </a:lnTo>
                <a:lnTo>
                  <a:pt x="200920" y="165729"/>
                </a:lnTo>
                <a:lnTo>
                  <a:pt x="168382" y="197754"/>
                </a:lnTo>
                <a:lnTo>
                  <a:pt x="138279" y="232038"/>
                </a:lnTo>
                <a:lnTo>
                  <a:pt x="110750" y="268443"/>
                </a:lnTo>
                <a:lnTo>
                  <a:pt x="85936" y="306832"/>
                </a:lnTo>
                <a:lnTo>
                  <a:pt x="63976" y="347065"/>
                </a:lnTo>
                <a:lnTo>
                  <a:pt x="45011" y="389006"/>
                </a:lnTo>
                <a:lnTo>
                  <a:pt x="29180" y="432517"/>
                </a:lnTo>
                <a:lnTo>
                  <a:pt x="16624" y="477460"/>
                </a:lnTo>
                <a:lnTo>
                  <a:pt x="7481" y="523698"/>
                </a:lnTo>
                <a:lnTo>
                  <a:pt x="1893" y="571092"/>
                </a:lnTo>
                <a:lnTo>
                  <a:pt x="0" y="619505"/>
                </a:lnTo>
                <a:lnTo>
                  <a:pt x="1893" y="667919"/>
                </a:lnTo>
                <a:lnTo>
                  <a:pt x="7481" y="715313"/>
                </a:lnTo>
                <a:lnTo>
                  <a:pt x="16624" y="761551"/>
                </a:lnTo>
                <a:lnTo>
                  <a:pt x="29180" y="806494"/>
                </a:lnTo>
                <a:lnTo>
                  <a:pt x="45011" y="850005"/>
                </a:lnTo>
                <a:lnTo>
                  <a:pt x="63976" y="891946"/>
                </a:lnTo>
                <a:lnTo>
                  <a:pt x="85936" y="932180"/>
                </a:lnTo>
                <a:lnTo>
                  <a:pt x="110750" y="970568"/>
                </a:lnTo>
                <a:lnTo>
                  <a:pt x="138279" y="1006973"/>
                </a:lnTo>
                <a:lnTo>
                  <a:pt x="168382" y="1041257"/>
                </a:lnTo>
                <a:lnTo>
                  <a:pt x="200920" y="1073282"/>
                </a:lnTo>
                <a:lnTo>
                  <a:pt x="235753" y="1102911"/>
                </a:lnTo>
                <a:lnTo>
                  <a:pt x="272740" y="1130006"/>
                </a:lnTo>
                <a:lnTo>
                  <a:pt x="311742" y="1154430"/>
                </a:lnTo>
                <a:lnTo>
                  <a:pt x="352619" y="1176043"/>
                </a:lnTo>
                <a:lnTo>
                  <a:pt x="395230" y="1194710"/>
                </a:lnTo>
                <a:lnTo>
                  <a:pt x="439437" y="1210291"/>
                </a:lnTo>
                <a:lnTo>
                  <a:pt x="485098" y="1222650"/>
                </a:lnTo>
                <a:lnTo>
                  <a:pt x="532074" y="1231648"/>
                </a:lnTo>
                <a:lnTo>
                  <a:pt x="580225" y="1237148"/>
                </a:lnTo>
                <a:lnTo>
                  <a:pt x="629412" y="1239011"/>
                </a:lnTo>
                <a:lnTo>
                  <a:pt x="678598" y="1237148"/>
                </a:lnTo>
                <a:lnTo>
                  <a:pt x="726749" y="1231648"/>
                </a:lnTo>
                <a:lnTo>
                  <a:pt x="773725" y="1222650"/>
                </a:lnTo>
                <a:lnTo>
                  <a:pt x="819386" y="1210291"/>
                </a:lnTo>
                <a:lnTo>
                  <a:pt x="863593" y="1194710"/>
                </a:lnTo>
                <a:lnTo>
                  <a:pt x="906204" y="1176043"/>
                </a:lnTo>
                <a:lnTo>
                  <a:pt x="947081" y="1154430"/>
                </a:lnTo>
                <a:lnTo>
                  <a:pt x="986083" y="1130006"/>
                </a:lnTo>
                <a:lnTo>
                  <a:pt x="1023070" y="1102911"/>
                </a:lnTo>
                <a:lnTo>
                  <a:pt x="1057903" y="1073282"/>
                </a:lnTo>
                <a:lnTo>
                  <a:pt x="1090441" y="1041257"/>
                </a:lnTo>
                <a:lnTo>
                  <a:pt x="1120544" y="1006973"/>
                </a:lnTo>
                <a:lnTo>
                  <a:pt x="1148073" y="970568"/>
                </a:lnTo>
                <a:lnTo>
                  <a:pt x="1172887" y="932180"/>
                </a:lnTo>
                <a:lnTo>
                  <a:pt x="1194847" y="891946"/>
                </a:lnTo>
                <a:lnTo>
                  <a:pt x="1213812" y="850005"/>
                </a:lnTo>
                <a:lnTo>
                  <a:pt x="1229643" y="806494"/>
                </a:lnTo>
                <a:lnTo>
                  <a:pt x="1242199" y="761551"/>
                </a:lnTo>
                <a:lnTo>
                  <a:pt x="1251342" y="715313"/>
                </a:lnTo>
                <a:lnTo>
                  <a:pt x="1256930" y="667919"/>
                </a:lnTo>
                <a:lnTo>
                  <a:pt x="1258824" y="619505"/>
                </a:lnTo>
                <a:lnTo>
                  <a:pt x="1256930" y="571092"/>
                </a:lnTo>
                <a:lnTo>
                  <a:pt x="1251342" y="523698"/>
                </a:lnTo>
                <a:lnTo>
                  <a:pt x="1242199" y="477460"/>
                </a:lnTo>
                <a:lnTo>
                  <a:pt x="1229643" y="432517"/>
                </a:lnTo>
                <a:lnTo>
                  <a:pt x="1213812" y="389006"/>
                </a:lnTo>
                <a:lnTo>
                  <a:pt x="1194847" y="347065"/>
                </a:lnTo>
                <a:lnTo>
                  <a:pt x="1172887" y="306832"/>
                </a:lnTo>
                <a:lnTo>
                  <a:pt x="1148073" y="268443"/>
                </a:lnTo>
                <a:lnTo>
                  <a:pt x="1120544" y="232038"/>
                </a:lnTo>
                <a:lnTo>
                  <a:pt x="1090441" y="197754"/>
                </a:lnTo>
                <a:lnTo>
                  <a:pt x="1057903" y="165729"/>
                </a:lnTo>
                <a:lnTo>
                  <a:pt x="1023070" y="136100"/>
                </a:lnTo>
                <a:lnTo>
                  <a:pt x="986083" y="109005"/>
                </a:lnTo>
                <a:lnTo>
                  <a:pt x="947081" y="84582"/>
                </a:lnTo>
                <a:lnTo>
                  <a:pt x="906204" y="62968"/>
                </a:lnTo>
                <a:lnTo>
                  <a:pt x="863593" y="44301"/>
                </a:lnTo>
                <a:lnTo>
                  <a:pt x="819386" y="28720"/>
                </a:lnTo>
                <a:lnTo>
                  <a:pt x="773725" y="16361"/>
                </a:lnTo>
                <a:lnTo>
                  <a:pt x="726749" y="7363"/>
                </a:lnTo>
                <a:lnTo>
                  <a:pt x="678598" y="1863"/>
                </a:lnTo>
                <a:lnTo>
                  <a:pt x="629412" y="0"/>
                </a:lnTo>
                <a:close/>
              </a:path>
            </a:pathLst>
          </a:custGeom>
          <a:solidFill>
            <a:srgbClr val="FFDA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6241797" y="3218511"/>
            <a:ext cx="1856739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pc="-75" dirty="0">
                <a:cs typeface="Arial"/>
              </a:rPr>
              <a:t>colombianos</a:t>
            </a:r>
            <a:r>
              <a:rPr spc="-90" dirty="0">
                <a:latin typeface="Arial"/>
                <a:cs typeface="Arial"/>
              </a:rPr>
              <a:t> </a:t>
            </a:r>
            <a:r>
              <a:rPr spc="-75" dirty="0">
                <a:latin typeface="Arial"/>
                <a:cs typeface="Arial"/>
              </a:rPr>
              <a:t>vive</a:t>
            </a:r>
            <a:endParaRPr dirty="0">
              <a:latin typeface="Arial"/>
              <a:cs typeface="Arial"/>
            </a:endParaRPr>
          </a:p>
          <a:p>
            <a:pPr marL="12700">
              <a:spcBef>
                <a:spcPts val="5"/>
              </a:spcBef>
            </a:pPr>
            <a:r>
              <a:rPr spc="-85" dirty="0">
                <a:latin typeface="Arial"/>
                <a:cs typeface="Arial"/>
              </a:rPr>
              <a:t>en </a:t>
            </a:r>
            <a:r>
              <a:rPr spc="-50" dirty="0">
                <a:latin typeface="Arial"/>
                <a:cs typeface="Arial"/>
              </a:rPr>
              <a:t>el </a:t>
            </a:r>
            <a:r>
              <a:rPr spc="-40" dirty="0">
                <a:latin typeface="Arial"/>
                <a:cs typeface="Arial"/>
              </a:rPr>
              <a:t>exterior</a:t>
            </a:r>
            <a:r>
              <a:rPr spc="-150" dirty="0">
                <a:latin typeface="Arial"/>
                <a:cs typeface="Arial"/>
              </a:rPr>
              <a:t> </a:t>
            </a:r>
            <a:r>
              <a:rPr spc="-70" dirty="0">
                <a:latin typeface="Arial"/>
                <a:cs typeface="Arial"/>
              </a:rPr>
              <a:t>(OIM)</a:t>
            </a:r>
            <a:endParaRPr dirty="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8255508" y="2793492"/>
            <a:ext cx="1801495" cy="3747770"/>
          </a:xfrm>
          <a:custGeom>
            <a:avLst/>
            <a:gdLst/>
            <a:ahLst/>
            <a:cxnLst/>
            <a:rect l="l" t="t" r="r" b="b"/>
            <a:pathLst>
              <a:path w="1801495" h="3747770">
                <a:moveTo>
                  <a:pt x="0" y="3747516"/>
                </a:moveTo>
                <a:lnTo>
                  <a:pt x="1801368" y="3747516"/>
                </a:lnTo>
                <a:lnTo>
                  <a:pt x="1801368" y="0"/>
                </a:lnTo>
                <a:lnTo>
                  <a:pt x="0" y="0"/>
                </a:lnTo>
                <a:lnTo>
                  <a:pt x="0" y="3747516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8378443" y="3090799"/>
            <a:ext cx="1578610" cy="2540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 algn="ctr">
              <a:spcBef>
                <a:spcPts val="100"/>
              </a:spcBef>
            </a:pPr>
            <a:r>
              <a:rPr sz="1500" spc="-130" dirty="0">
                <a:latin typeface="Arial"/>
                <a:cs typeface="Arial"/>
              </a:rPr>
              <a:t>Según </a:t>
            </a:r>
            <a:r>
              <a:rPr sz="1500" spc="-40" dirty="0">
                <a:latin typeface="Arial"/>
                <a:cs typeface="Arial"/>
              </a:rPr>
              <a:t>el </a:t>
            </a:r>
            <a:r>
              <a:rPr sz="1500" spc="-30" dirty="0">
                <a:latin typeface="Arial"/>
                <a:cs typeface="Arial"/>
              </a:rPr>
              <a:t>informe</a:t>
            </a:r>
            <a:r>
              <a:rPr sz="1500" spc="-140" dirty="0">
                <a:latin typeface="Arial"/>
                <a:cs typeface="Arial"/>
              </a:rPr>
              <a:t> </a:t>
            </a:r>
            <a:r>
              <a:rPr sz="1500" spc="-70" dirty="0">
                <a:latin typeface="Arial"/>
                <a:cs typeface="Arial"/>
              </a:rPr>
              <a:t>de  </a:t>
            </a:r>
            <a:r>
              <a:rPr sz="1500" spc="-110" dirty="0">
                <a:latin typeface="Arial"/>
                <a:cs typeface="Arial"/>
              </a:rPr>
              <a:t>Balanza </a:t>
            </a:r>
            <a:r>
              <a:rPr sz="1500" spc="-70" dirty="0">
                <a:latin typeface="Arial"/>
                <a:cs typeface="Arial"/>
              </a:rPr>
              <a:t>de </a:t>
            </a:r>
            <a:r>
              <a:rPr sz="1500" spc="-130" dirty="0">
                <a:latin typeface="Arial"/>
                <a:cs typeface="Arial"/>
              </a:rPr>
              <a:t>Pagos, </a:t>
            </a:r>
            <a:r>
              <a:rPr sz="1500" spc="-120" dirty="0">
                <a:latin typeface="Arial"/>
                <a:cs typeface="Arial"/>
              </a:rPr>
              <a:t>a  </a:t>
            </a:r>
            <a:r>
              <a:rPr sz="1500" spc="-50" dirty="0">
                <a:latin typeface="Arial"/>
                <a:cs typeface="Arial"/>
              </a:rPr>
              <a:t>septiembre </a:t>
            </a:r>
            <a:r>
              <a:rPr sz="1500" spc="-45" dirty="0">
                <a:latin typeface="Arial"/>
                <a:cs typeface="Arial"/>
              </a:rPr>
              <a:t>del </a:t>
            </a:r>
            <a:r>
              <a:rPr sz="1500" spc="-70" dirty="0">
                <a:latin typeface="Arial"/>
                <a:cs typeface="Arial"/>
              </a:rPr>
              <a:t>año  </a:t>
            </a:r>
            <a:r>
              <a:rPr sz="1500" spc="-90" dirty="0">
                <a:latin typeface="Arial"/>
                <a:cs typeface="Arial"/>
              </a:rPr>
              <a:t>pasado, </a:t>
            </a:r>
            <a:r>
              <a:rPr sz="1500" spc="-20" dirty="0">
                <a:latin typeface="Arial"/>
                <a:cs typeface="Arial"/>
              </a:rPr>
              <a:t>emitido</a:t>
            </a:r>
            <a:r>
              <a:rPr sz="1500" spc="-140" dirty="0">
                <a:latin typeface="Arial"/>
                <a:cs typeface="Arial"/>
              </a:rPr>
              <a:t> </a:t>
            </a:r>
            <a:r>
              <a:rPr sz="1500" spc="-30" dirty="0">
                <a:latin typeface="Arial"/>
                <a:cs typeface="Arial"/>
              </a:rPr>
              <a:t>por  </a:t>
            </a:r>
            <a:r>
              <a:rPr sz="1500" spc="-40" dirty="0">
                <a:latin typeface="Arial"/>
                <a:cs typeface="Arial"/>
              </a:rPr>
              <a:t>el </a:t>
            </a:r>
            <a:r>
              <a:rPr sz="1500" spc="-105" dirty="0">
                <a:latin typeface="Arial"/>
                <a:cs typeface="Arial"/>
              </a:rPr>
              <a:t>Banco </a:t>
            </a:r>
            <a:r>
              <a:rPr sz="1500" spc="-70" dirty="0">
                <a:latin typeface="Arial"/>
                <a:cs typeface="Arial"/>
              </a:rPr>
              <a:t>de </a:t>
            </a:r>
            <a:r>
              <a:rPr sz="1500" spc="-55" dirty="0">
                <a:latin typeface="Arial"/>
                <a:cs typeface="Arial"/>
              </a:rPr>
              <a:t>la  </a:t>
            </a:r>
            <a:r>
              <a:rPr sz="1500" spc="-80" dirty="0">
                <a:latin typeface="Arial"/>
                <a:cs typeface="Arial"/>
              </a:rPr>
              <a:t>República, </a:t>
            </a:r>
            <a:r>
              <a:rPr sz="1500" spc="-90" dirty="0">
                <a:latin typeface="Arial"/>
                <a:cs typeface="Arial"/>
              </a:rPr>
              <a:t>las  </a:t>
            </a:r>
            <a:r>
              <a:rPr sz="1500" spc="-100" dirty="0">
                <a:latin typeface="Arial"/>
                <a:cs typeface="Arial"/>
              </a:rPr>
              <a:t>remesas </a:t>
            </a:r>
            <a:r>
              <a:rPr sz="1500" spc="-70" dirty="0">
                <a:latin typeface="Arial"/>
                <a:cs typeface="Arial"/>
              </a:rPr>
              <a:t>de  </a:t>
            </a:r>
            <a:r>
              <a:rPr sz="1500" spc="-65" dirty="0">
                <a:latin typeface="Arial"/>
                <a:cs typeface="Arial"/>
              </a:rPr>
              <a:t>colombianos </a:t>
            </a:r>
            <a:r>
              <a:rPr sz="1500" spc="-70" dirty="0">
                <a:latin typeface="Arial"/>
                <a:cs typeface="Arial"/>
              </a:rPr>
              <a:t>en </a:t>
            </a:r>
            <a:r>
              <a:rPr sz="1500" spc="-45" dirty="0">
                <a:latin typeface="Arial"/>
                <a:cs typeface="Arial"/>
              </a:rPr>
              <a:t>el  </a:t>
            </a:r>
            <a:r>
              <a:rPr sz="1500" spc="-30" dirty="0">
                <a:latin typeface="Arial"/>
                <a:cs typeface="Arial"/>
              </a:rPr>
              <a:t>exterior </a:t>
            </a:r>
            <a:r>
              <a:rPr sz="1500" spc="-80" dirty="0">
                <a:latin typeface="Arial"/>
                <a:cs typeface="Arial"/>
              </a:rPr>
              <a:t>alcanzaron  </a:t>
            </a:r>
            <a:r>
              <a:rPr sz="1500" spc="-70" dirty="0">
                <a:latin typeface="Arial"/>
                <a:cs typeface="Arial"/>
              </a:rPr>
              <a:t>los </a:t>
            </a:r>
            <a:r>
              <a:rPr sz="1500" b="1" spc="-105" dirty="0">
                <a:latin typeface="Arial"/>
                <a:cs typeface="Arial"/>
              </a:rPr>
              <a:t>US$3.400  </a:t>
            </a:r>
            <a:r>
              <a:rPr sz="1500" spc="-45" dirty="0">
                <a:latin typeface="Arial"/>
                <a:cs typeface="Arial"/>
              </a:rPr>
              <a:t>millones.</a:t>
            </a:r>
            <a:endParaRPr sz="1500" dirty="0"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8660892" y="5620511"/>
            <a:ext cx="919480" cy="904240"/>
          </a:xfrm>
          <a:custGeom>
            <a:avLst/>
            <a:gdLst/>
            <a:ahLst/>
            <a:cxnLst/>
            <a:rect l="l" t="t" r="r" b="b"/>
            <a:pathLst>
              <a:path w="919479" h="904240">
                <a:moveTo>
                  <a:pt x="459485" y="0"/>
                </a:moveTo>
                <a:lnTo>
                  <a:pt x="412509" y="2332"/>
                </a:lnTo>
                <a:lnTo>
                  <a:pt x="366889" y="9180"/>
                </a:lnTo>
                <a:lnTo>
                  <a:pt x="322856" y="20315"/>
                </a:lnTo>
                <a:lnTo>
                  <a:pt x="280642" y="35510"/>
                </a:lnTo>
                <a:lnTo>
                  <a:pt x="240477" y="54538"/>
                </a:lnTo>
                <a:lnTo>
                  <a:pt x="202592" y="77172"/>
                </a:lnTo>
                <a:lnTo>
                  <a:pt x="167219" y="103185"/>
                </a:lnTo>
                <a:lnTo>
                  <a:pt x="134588" y="132349"/>
                </a:lnTo>
                <a:lnTo>
                  <a:pt x="104931" y="164438"/>
                </a:lnTo>
                <a:lnTo>
                  <a:pt x="78478" y="199225"/>
                </a:lnTo>
                <a:lnTo>
                  <a:pt x="55461" y="236481"/>
                </a:lnTo>
                <a:lnTo>
                  <a:pt x="36111" y="275980"/>
                </a:lnTo>
                <a:lnTo>
                  <a:pt x="20659" y="317496"/>
                </a:lnTo>
                <a:lnTo>
                  <a:pt x="9335" y="360800"/>
                </a:lnTo>
                <a:lnTo>
                  <a:pt x="2372" y="405665"/>
                </a:lnTo>
                <a:lnTo>
                  <a:pt x="0" y="451866"/>
                </a:lnTo>
                <a:lnTo>
                  <a:pt x="2372" y="498066"/>
                </a:lnTo>
                <a:lnTo>
                  <a:pt x="9335" y="542931"/>
                </a:lnTo>
                <a:lnTo>
                  <a:pt x="20659" y="586235"/>
                </a:lnTo>
                <a:lnTo>
                  <a:pt x="36111" y="627751"/>
                </a:lnTo>
                <a:lnTo>
                  <a:pt x="55461" y="667250"/>
                </a:lnTo>
                <a:lnTo>
                  <a:pt x="78478" y="704506"/>
                </a:lnTo>
                <a:lnTo>
                  <a:pt x="104931" y="739293"/>
                </a:lnTo>
                <a:lnTo>
                  <a:pt x="134588" y="771382"/>
                </a:lnTo>
                <a:lnTo>
                  <a:pt x="167219" y="800546"/>
                </a:lnTo>
                <a:lnTo>
                  <a:pt x="202592" y="826559"/>
                </a:lnTo>
                <a:lnTo>
                  <a:pt x="240477" y="849193"/>
                </a:lnTo>
                <a:lnTo>
                  <a:pt x="280642" y="868221"/>
                </a:lnTo>
                <a:lnTo>
                  <a:pt x="322856" y="883416"/>
                </a:lnTo>
                <a:lnTo>
                  <a:pt x="366889" y="894551"/>
                </a:lnTo>
                <a:lnTo>
                  <a:pt x="412509" y="901399"/>
                </a:lnTo>
                <a:lnTo>
                  <a:pt x="459485" y="903732"/>
                </a:lnTo>
                <a:lnTo>
                  <a:pt x="506462" y="901399"/>
                </a:lnTo>
                <a:lnTo>
                  <a:pt x="552082" y="894551"/>
                </a:lnTo>
                <a:lnTo>
                  <a:pt x="596115" y="883416"/>
                </a:lnTo>
                <a:lnTo>
                  <a:pt x="638329" y="868221"/>
                </a:lnTo>
                <a:lnTo>
                  <a:pt x="678494" y="849193"/>
                </a:lnTo>
                <a:lnTo>
                  <a:pt x="716379" y="826559"/>
                </a:lnTo>
                <a:lnTo>
                  <a:pt x="751752" y="800546"/>
                </a:lnTo>
                <a:lnTo>
                  <a:pt x="784383" y="771382"/>
                </a:lnTo>
                <a:lnTo>
                  <a:pt x="814040" y="739293"/>
                </a:lnTo>
                <a:lnTo>
                  <a:pt x="840493" y="704506"/>
                </a:lnTo>
                <a:lnTo>
                  <a:pt x="863510" y="667250"/>
                </a:lnTo>
                <a:lnTo>
                  <a:pt x="882860" y="627751"/>
                </a:lnTo>
                <a:lnTo>
                  <a:pt x="898312" y="586235"/>
                </a:lnTo>
                <a:lnTo>
                  <a:pt x="909636" y="542931"/>
                </a:lnTo>
                <a:lnTo>
                  <a:pt x="916599" y="498066"/>
                </a:lnTo>
                <a:lnTo>
                  <a:pt x="918972" y="451866"/>
                </a:lnTo>
                <a:lnTo>
                  <a:pt x="916599" y="405665"/>
                </a:lnTo>
                <a:lnTo>
                  <a:pt x="909636" y="360800"/>
                </a:lnTo>
                <a:lnTo>
                  <a:pt x="898312" y="317496"/>
                </a:lnTo>
                <a:lnTo>
                  <a:pt x="882860" y="275980"/>
                </a:lnTo>
                <a:lnTo>
                  <a:pt x="863510" y="236481"/>
                </a:lnTo>
                <a:lnTo>
                  <a:pt x="840493" y="199225"/>
                </a:lnTo>
                <a:lnTo>
                  <a:pt x="814040" y="164438"/>
                </a:lnTo>
                <a:lnTo>
                  <a:pt x="784383" y="132349"/>
                </a:lnTo>
                <a:lnTo>
                  <a:pt x="751752" y="103185"/>
                </a:lnTo>
                <a:lnTo>
                  <a:pt x="716379" y="77172"/>
                </a:lnTo>
                <a:lnTo>
                  <a:pt x="678494" y="54538"/>
                </a:lnTo>
                <a:lnTo>
                  <a:pt x="638329" y="35510"/>
                </a:lnTo>
                <a:lnTo>
                  <a:pt x="596115" y="20315"/>
                </a:lnTo>
                <a:lnTo>
                  <a:pt x="552082" y="9180"/>
                </a:lnTo>
                <a:lnTo>
                  <a:pt x="506462" y="2332"/>
                </a:lnTo>
                <a:lnTo>
                  <a:pt x="45948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749284" y="5701284"/>
            <a:ext cx="742187" cy="7421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296668" y="3026664"/>
            <a:ext cx="667512" cy="66751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018532" y="3072383"/>
            <a:ext cx="981456" cy="98145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5399279" y="2902077"/>
            <a:ext cx="21907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000" b="1" spc="-150" dirty="0">
                <a:latin typeface="Arial"/>
                <a:cs typeface="Arial"/>
              </a:rPr>
              <a:t>1</a:t>
            </a:r>
            <a:endParaRPr sz="30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170679" y="3371470"/>
            <a:ext cx="676275" cy="7143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1875"/>
              </a:lnSpc>
              <a:spcBef>
                <a:spcPts val="95"/>
              </a:spcBef>
            </a:pPr>
            <a:r>
              <a:rPr sz="1600" b="1" spc="-110" dirty="0">
                <a:latin typeface="Arial"/>
                <a:cs typeface="Arial"/>
              </a:rPr>
              <a:t>de</a:t>
            </a:r>
            <a:r>
              <a:rPr sz="1600" b="1" spc="-145" dirty="0">
                <a:latin typeface="Arial"/>
                <a:cs typeface="Arial"/>
              </a:rPr>
              <a:t> </a:t>
            </a:r>
            <a:r>
              <a:rPr sz="1600" b="1" spc="-140" dirty="0">
                <a:latin typeface="Arial"/>
                <a:cs typeface="Arial"/>
              </a:rPr>
              <a:t>cada</a:t>
            </a:r>
            <a:endParaRPr sz="1600">
              <a:latin typeface="Arial"/>
              <a:cs typeface="Arial"/>
            </a:endParaRPr>
          </a:p>
          <a:p>
            <a:pPr marL="1905" algn="ctr">
              <a:lnSpc>
                <a:spcPts val="3554"/>
              </a:lnSpc>
            </a:pPr>
            <a:r>
              <a:rPr sz="3000" b="1" spc="-150" dirty="0">
                <a:latin typeface="Arial"/>
                <a:cs typeface="Arial"/>
              </a:rPr>
              <a:t>10</a:t>
            </a:r>
            <a:endParaRPr sz="30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091639" y="4329125"/>
            <a:ext cx="4197350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  <a:tabLst>
                <a:tab pos="434975" algn="l"/>
                <a:tab pos="1282065" algn="l"/>
                <a:tab pos="1658620" algn="l"/>
                <a:tab pos="2158365" algn="l"/>
                <a:tab pos="3068320" algn="l"/>
                <a:tab pos="3376295" algn="l"/>
              </a:tabLst>
            </a:pPr>
            <a:r>
              <a:rPr sz="1600" spc="-180" dirty="0">
                <a:latin typeface="Arial"/>
                <a:cs typeface="Arial"/>
              </a:rPr>
              <a:t>Las	</a:t>
            </a:r>
            <a:r>
              <a:rPr sz="1600" spc="-105" dirty="0">
                <a:latin typeface="Arial"/>
                <a:cs typeface="Arial"/>
              </a:rPr>
              <a:t>remesas	</a:t>
            </a:r>
            <a:r>
              <a:rPr sz="1600" spc="-45" dirty="0">
                <a:latin typeface="Arial"/>
                <a:cs typeface="Arial"/>
              </a:rPr>
              <a:t>no	</a:t>
            </a:r>
            <a:r>
              <a:rPr sz="1600" spc="-70" dirty="0">
                <a:latin typeface="Arial"/>
                <a:cs typeface="Arial"/>
              </a:rPr>
              <a:t>solo	</a:t>
            </a:r>
            <a:r>
              <a:rPr sz="1600" spc="-65" dirty="0">
                <a:latin typeface="Arial"/>
                <a:cs typeface="Arial"/>
              </a:rPr>
              <a:t>impulsan	</a:t>
            </a:r>
            <a:r>
              <a:rPr sz="1600" spc="-45" dirty="0">
                <a:latin typeface="Arial"/>
                <a:cs typeface="Arial"/>
              </a:rPr>
              <a:t>el	</a:t>
            </a:r>
            <a:r>
              <a:rPr sz="1600" spc="-70" dirty="0">
                <a:latin typeface="Arial"/>
                <a:cs typeface="Arial"/>
              </a:rPr>
              <a:t>comercio,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423787" y="4329125"/>
            <a:ext cx="1660525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  <a:tabLst>
                <a:tab pos="859790" algn="l"/>
                <a:tab pos="1199515" algn="l"/>
              </a:tabLst>
            </a:pPr>
            <a:r>
              <a:rPr sz="1600" spc="80" dirty="0">
                <a:latin typeface="Arial"/>
                <a:cs typeface="Arial"/>
              </a:rPr>
              <a:t>t</a:t>
            </a:r>
            <a:r>
              <a:rPr sz="1600" spc="-65" dirty="0">
                <a:latin typeface="Arial"/>
                <a:cs typeface="Arial"/>
              </a:rPr>
              <a:t>ambién</a:t>
            </a:r>
            <a:r>
              <a:rPr sz="1600" dirty="0">
                <a:latin typeface="Arial"/>
                <a:cs typeface="Arial"/>
              </a:rPr>
              <a:t>	</a:t>
            </a:r>
            <a:r>
              <a:rPr sz="1600" spc="-135" dirty="0">
                <a:latin typeface="Arial"/>
                <a:cs typeface="Arial"/>
              </a:rPr>
              <a:t>s</a:t>
            </a:r>
            <a:r>
              <a:rPr sz="1600" spc="-145" dirty="0">
                <a:latin typeface="Arial"/>
                <a:cs typeface="Arial"/>
              </a:rPr>
              <a:t>e</a:t>
            </a:r>
            <a:r>
              <a:rPr sz="1600" dirty="0">
                <a:latin typeface="Arial"/>
                <a:cs typeface="Arial"/>
              </a:rPr>
              <a:t>	</a:t>
            </a:r>
            <a:r>
              <a:rPr sz="1600" spc="-145" dirty="0">
                <a:latin typeface="Arial"/>
                <a:cs typeface="Arial"/>
              </a:rPr>
              <a:t>e</a:t>
            </a:r>
            <a:r>
              <a:rPr sz="1600" spc="-150" dirty="0">
                <a:latin typeface="Arial"/>
                <a:cs typeface="Arial"/>
              </a:rPr>
              <a:t>s</a:t>
            </a:r>
            <a:r>
              <a:rPr sz="1600" spc="70" dirty="0">
                <a:latin typeface="Arial"/>
                <a:cs typeface="Arial"/>
              </a:rPr>
              <a:t>t</a:t>
            </a:r>
            <a:r>
              <a:rPr sz="1600" spc="-90" dirty="0">
                <a:latin typeface="Arial"/>
                <a:cs typeface="Arial"/>
              </a:rPr>
              <a:t>án</a:t>
            </a:r>
            <a:endParaRPr sz="16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175376" y="4573651"/>
            <a:ext cx="190944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5244" marR="5080" indent="-43180">
              <a:spcBef>
                <a:spcPts val="95"/>
              </a:spcBef>
              <a:tabLst>
                <a:tab pos="611505" algn="l"/>
                <a:tab pos="1803400" algn="l"/>
              </a:tabLst>
            </a:pPr>
            <a:r>
              <a:rPr sz="1600" spc="-145" dirty="0">
                <a:latin typeface="Arial"/>
                <a:cs typeface="Arial"/>
              </a:rPr>
              <a:t>c</a:t>
            </a:r>
            <a:r>
              <a:rPr sz="1600" spc="-45" dirty="0">
                <a:latin typeface="Arial"/>
                <a:cs typeface="Arial"/>
              </a:rPr>
              <a:t>o</a:t>
            </a:r>
            <a:r>
              <a:rPr sz="1600" spc="-55" dirty="0">
                <a:latin typeface="Arial"/>
                <a:cs typeface="Arial"/>
              </a:rPr>
              <a:t>mo</a:t>
            </a:r>
            <a:r>
              <a:rPr sz="1600" dirty="0">
                <a:latin typeface="Arial"/>
                <a:cs typeface="Arial"/>
              </a:rPr>
              <a:t>	</a:t>
            </a:r>
            <a:r>
              <a:rPr sz="1600" spc="-105" dirty="0">
                <a:latin typeface="Arial"/>
                <a:cs typeface="Arial"/>
              </a:rPr>
              <a:t>con</a:t>
            </a:r>
            <a:r>
              <a:rPr sz="1600" spc="-110" dirty="0">
                <a:latin typeface="Arial"/>
                <a:cs typeface="Arial"/>
              </a:rPr>
              <a:t>s</a:t>
            </a:r>
            <a:r>
              <a:rPr sz="1600" spc="90" dirty="0">
                <a:latin typeface="Arial"/>
                <a:cs typeface="Arial"/>
              </a:rPr>
              <a:t>t</a:t>
            </a:r>
            <a:r>
              <a:rPr sz="1600" spc="15" dirty="0">
                <a:latin typeface="Arial"/>
                <a:cs typeface="Arial"/>
              </a:rPr>
              <a:t>r</a:t>
            </a:r>
            <a:r>
              <a:rPr sz="1600" spc="-70" dirty="0">
                <a:latin typeface="Arial"/>
                <a:cs typeface="Arial"/>
              </a:rPr>
              <a:t>ucció</a:t>
            </a:r>
            <a:r>
              <a:rPr sz="1600" spc="-80" dirty="0">
                <a:latin typeface="Arial"/>
                <a:cs typeface="Arial"/>
              </a:rPr>
              <a:t>n</a:t>
            </a:r>
            <a:r>
              <a:rPr sz="1600" dirty="0">
                <a:latin typeface="Arial"/>
                <a:cs typeface="Arial"/>
              </a:rPr>
              <a:t>	</a:t>
            </a:r>
            <a:r>
              <a:rPr sz="1600" spc="-55" dirty="0">
                <a:latin typeface="Arial"/>
                <a:cs typeface="Arial"/>
              </a:rPr>
              <a:t>y  </a:t>
            </a:r>
            <a:r>
              <a:rPr sz="1600" spc="-85" dirty="0">
                <a:latin typeface="Arial"/>
                <a:cs typeface="Arial"/>
              </a:rPr>
              <a:t>envían </a:t>
            </a:r>
            <a:r>
              <a:rPr sz="1600" spc="-110" dirty="0">
                <a:latin typeface="Arial"/>
                <a:cs typeface="Arial"/>
              </a:rPr>
              <a:t>remesas</a:t>
            </a:r>
            <a:r>
              <a:rPr sz="1600" spc="-40" dirty="0">
                <a:latin typeface="Arial"/>
                <a:cs typeface="Arial"/>
              </a:rPr>
              <a:t> </a:t>
            </a:r>
            <a:r>
              <a:rPr sz="1600" spc="-80" dirty="0">
                <a:latin typeface="Arial"/>
                <a:cs typeface="Arial"/>
              </a:rPr>
              <a:t>para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091639" y="4573651"/>
            <a:ext cx="4039795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spcBef>
                <a:spcPts val="95"/>
              </a:spcBef>
            </a:pPr>
            <a:r>
              <a:rPr sz="1600" spc="-40" dirty="0">
                <a:latin typeface="Arial"/>
                <a:cs typeface="Arial"/>
              </a:rPr>
              <a:t>convirtiendo </a:t>
            </a:r>
            <a:r>
              <a:rPr sz="1600" spc="-80" dirty="0">
                <a:latin typeface="Arial"/>
                <a:cs typeface="Arial"/>
              </a:rPr>
              <a:t>en </a:t>
            </a:r>
            <a:r>
              <a:rPr sz="1600" spc="-15" dirty="0">
                <a:latin typeface="Arial"/>
                <a:cs typeface="Arial"/>
              </a:rPr>
              <a:t>motor </a:t>
            </a:r>
            <a:r>
              <a:rPr sz="1600" spc="-85" dirty="0">
                <a:latin typeface="Arial"/>
                <a:cs typeface="Arial"/>
              </a:rPr>
              <a:t>para </a:t>
            </a:r>
            <a:r>
              <a:rPr sz="1600" spc="-35" dirty="0">
                <a:latin typeface="Arial"/>
                <a:cs typeface="Arial"/>
              </a:rPr>
              <a:t>otros </a:t>
            </a:r>
            <a:r>
              <a:rPr sz="1600" spc="-80" dirty="0">
                <a:latin typeface="Arial"/>
                <a:cs typeface="Arial"/>
              </a:rPr>
              <a:t>sectores  </a:t>
            </a:r>
            <a:r>
              <a:rPr sz="1600" spc="-35" dirty="0">
                <a:latin typeface="Arial"/>
                <a:cs typeface="Arial"/>
              </a:rPr>
              <a:t>turismo. </a:t>
            </a:r>
            <a:r>
              <a:rPr sz="1600" spc="-70" dirty="0">
                <a:latin typeface="Arial"/>
                <a:cs typeface="Arial"/>
              </a:rPr>
              <a:t>Muchos colombianos </a:t>
            </a:r>
            <a:r>
              <a:rPr sz="1600" spc="-80" dirty="0">
                <a:latin typeface="Arial"/>
                <a:cs typeface="Arial"/>
              </a:rPr>
              <a:t>en </a:t>
            </a:r>
            <a:r>
              <a:rPr sz="1600" spc="-45" dirty="0">
                <a:latin typeface="Arial"/>
                <a:cs typeface="Arial"/>
              </a:rPr>
              <a:t>el </a:t>
            </a:r>
            <a:r>
              <a:rPr sz="1600" spc="-30" dirty="0">
                <a:latin typeface="Arial"/>
                <a:cs typeface="Arial"/>
              </a:rPr>
              <a:t>exterior  </a:t>
            </a:r>
            <a:r>
              <a:rPr sz="1600" spc="-80" dirty="0">
                <a:latin typeface="Arial"/>
                <a:cs typeface="Arial"/>
              </a:rPr>
              <a:t>compra </a:t>
            </a:r>
            <a:r>
              <a:rPr sz="1600" spc="-75" dirty="0">
                <a:latin typeface="Arial"/>
                <a:cs typeface="Arial"/>
              </a:rPr>
              <a:t>de </a:t>
            </a:r>
            <a:r>
              <a:rPr sz="1600" spc="-60" dirty="0">
                <a:latin typeface="Arial"/>
                <a:cs typeface="Arial"/>
              </a:rPr>
              <a:t>vivienda </a:t>
            </a:r>
            <a:r>
              <a:rPr sz="1600" spc="-80" dirty="0">
                <a:latin typeface="Arial"/>
                <a:cs typeface="Arial"/>
              </a:rPr>
              <a:t>y</a:t>
            </a:r>
            <a:r>
              <a:rPr sz="1600" spc="-105" dirty="0">
                <a:latin typeface="Arial"/>
                <a:cs typeface="Arial"/>
              </a:rPr>
              <a:t> </a:t>
            </a:r>
            <a:r>
              <a:rPr sz="1600" spc="-80" dirty="0">
                <a:latin typeface="Arial"/>
                <a:cs typeface="Arial"/>
              </a:rPr>
              <a:t>locales.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300731" y="5474615"/>
            <a:ext cx="559943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pc="-160" dirty="0">
                <a:latin typeface="Arial"/>
                <a:cs typeface="Arial"/>
              </a:rPr>
              <a:t>A </a:t>
            </a:r>
            <a:r>
              <a:rPr spc="-110" dirty="0">
                <a:latin typeface="Arial"/>
                <a:cs typeface="Arial"/>
              </a:rPr>
              <a:t>Risaralda, </a:t>
            </a:r>
            <a:r>
              <a:rPr spc="-50" dirty="0">
                <a:latin typeface="Arial"/>
                <a:cs typeface="Arial"/>
              </a:rPr>
              <a:t>Antioquia, </a:t>
            </a:r>
            <a:r>
              <a:rPr spc="-105" dirty="0">
                <a:latin typeface="Arial"/>
                <a:cs typeface="Arial"/>
              </a:rPr>
              <a:t>Cundinamarca </a:t>
            </a:r>
            <a:r>
              <a:rPr spc="-85" dirty="0">
                <a:latin typeface="Arial"/>
                <a:cs typeface="Arial"/>
              </a:rPr>
              <a:t>y </a:t>
            </a:r>
            <a:r>
              <a:rPr spc="-105" dirty="0">
                <a:latin typeface="Arial"/>
                <a:cs typeface="Arial"/>
              </a:rPr>
              <a:t>Valle </a:t>
            </a:r>
            <a:r>
              <a:rPr spc="-50" dirty="0">
                <a:latin typeface="Arial"/>
                <a:cs typeface="Arial"/>
              </a:rPr>
              <a:t>del </a:t>
            </a:r>
            <a:r>
              <a:rPr spc="-170" dirty="0">
                <a:cs typeface="Arial"/>
              </a:rPr>
              <a:t>Cauca</a:t>
            </a:r>
            <a:r>
              <a:rPr spc="20" dirty="0">
                <a:latin typeface="Arial"/>
                <a:cs typeface="Arial"/>
              </a:rPr>
              <a:t> </a:t>
            </a:r>
            <a:r>
              <a:rPr spc="-85" dirty="0">
                <a:latin typeface="Arial"/>
                <a:cs typeface="Arial"/>
              </a:rPr>
              <a:t>llega</a:t>
            </a:r>
            <a:endParaRPr dirty="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002942" y="5673038"/>
            <a:ext cx="1134110" cy="788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spcBef>
                <a:spcPts val="105"/>
              </a:spcBef>
            </a:pPr>
            <a:r>
              <a:rPr sz="5000" b="1" spc="-430" dirty="0">
                <a:latin typeface="Arial"/>
                <a:cs typeface="Arial"/>
              </a:rPr>
              <a:t>75%</a:t>
            </a:r>
            <a:endParaRPr sz="50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199258" y="5793740"/>
            <a:ext cx="4825365" cy="711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spcBef>
                <a:spcPts val="100"/>
              </a:spcBef>
            </a:pPr>
            <a:r>
              <a:rPr sz="1500" b="1" spc="-85" dirty="0">
                <a:solidFill>
                  <a:srgbClr val="FFFFFF"/>
                </a:solidFill>
                <a:latin typeface="Arial"/>
                <a:cs typeface="Arial"/>
              </a:rPr>
              <a:t>del </a:t>
            </a:r>
            <a:r>
              <a:rPr sz="1500" b="1" spc="-55" dirty="0">
                <a:solidFill>
                  <a:srgbClr val="FFFFFF"/>
                </a:solidFill>
                <a:latin typeface="Arial"/>
                <a:cs typeface="Arial"/>
              </a:rPr>
              <a:t>total </a:t>
            </a:r>
            <a:r>
              <a:rPr sz="1500" b="1" spc="-100" dirty="0">
                <a:solidFill>
                  <a:srgbClr val="FFFFFF"/>
                </a:solidFill>
                <a:latin typeface="Arial"/>
                <a:cs typeface="Arial"/>
              </a:rPr>
              <a:t>de </a:t>
            </a:r>
            <a:r>
              <a:rPr sz="1500" b="1" spc="-135" dirty="0">
                <a:solidFill>
                  <a:srgbClr val="FFFFFF"/>
                </a:solidFill>
                <a:latin typeface="Arial"/>
                <a:cs typeface="Arial"/>
              </a:rPr>
              <a:t>remesas </a:t>
            </a:r>
            <a:r>
              <a:rPr sz="1500" b="1" spc="-80" dirty="0">
                <a:solidFill>
                  <a:srgbClr val="FFFFFF"/>
                </a:solidFill>
                <a:latin typeface="Arial"/>
                <a:cs typeface="Arial"/>
              </a:rPr>
              <a:t>del </a:t>
            </a:r>
            <a:r>
              <a:rPr sz="1500" b="1" spc="-110" dirty="0">
                <a:solidFill>
                  <a:srgbClr val="FFFFFF"/>
                </a:solidFill>
                <a:latin typeface="Arial"/>
                <a:cs typeface="Arial"/>
              </a:rPr>
              <a:t>país, </a:t>
            </a:r>
            <a:r>
              <a:rPr sz="1500" b="1" spc="-150" dirty="0">
                <a:solidFill>
                  <a:srgbClr val="FFFFFF"/>
                </a:solidFill>
                <a:latin typeface="Arial"/>
                <a:cs typeface="Arial"/>
              </a:rPr>
              <a:t>según </a:t>
            </a:r>
            <a:r>
              <a:rPr sz="1500" b="1" spc="-130" dirty="0">
                <a:solidFill>
                  <a:srgbClr val="FFFFFF"/>
                </a:solidFill>
                <a:latin typeface="Arial"/>
                <a:cs typeface="Arial"/>
              </a:rPr>
              <a:t>las </a:t>
            </a:r>
            <a:r>
              <a:rPr sz="1500" b="1" spc="-120" dirty="0">
                <a:solidFill>
                  <a:srgbClr val="FFFFFF"/>
                </a:solidFill>
                <a:latin typeface="Arial"/>
                <a:cs typeface="Arial"/>
              </a:rPr>
              <a:t>cifras </a:t>
            </a:r>
            <a:r>
              <a:rPr sz="1500" b="1" spc="-85" dirty="0">
                <a:solidFill>
                  <a:srgbClr val="FFFFFF"/>
                </a:solidFill>
                <a:latin typeface="Arial"/>
                <a:cs typeface="Arial"/>
              </a:rPr>
              <a:t>del </a:t>
            </a:r>
            <a:r>
              <a:rPr sz="1500" b="1" spc="-160" dirty="0">
                <a:solidFill>
                  <a:srgbClr val="FFFFFF"/>
                </a:solidFill>
                <a:latin typeface="Arial"/>
                <a:cs typeface="Arial"/>
              </a:rPr>
              <a:t>Banco </a:t>
            </a:r>
            <a:r>
              <a:rPr sz="1500" b="1" spc="-100" dirty="0">
                <a:solidFill>
                  <a:srgbClr val="FFFFFF"/>
                </a:solidFill>
                <a:latin typeface="Arial"/>
                <a:cs typeface="Arial"/>
              </a:rPr>
              <a:t>de </a:t>
            </a:r>
            <a:r>
              <a:rPr sz="1500" b="1" spc="-75" dirty="0">
                <a:solidFill>
                  <a:srgbClr val="FFFFFF"/>
                </a:solidFill>
                <a:latin typeface="Arial"/>
                <a:cs typeface="Arial"/>
              </a:rPr>
              <a:t>la  </a:t>
            </a:r>
            <a:r>
              <a:rPr sz="1500" b="1" spc="-114" dirty="0">
                <a:solidFill>
                  <a:srgbClr val="FFFFFF"/>
                </a:solidFill>
                <a:latin typeface="Arial"/>
                <a:cs typeface="Arial"/>
              </a:rPr>
              <a:t>República. </a:t>
            </a:r>
            <a:r>
              <a:rPr sz="1500" b="1" spc="-135" dirty="0">
                <a:solidFill>
                  <a:srgbClr val="FFFFFF"/>
                </a:solidFill>
                <a:latin typeface="Arial"/>
                <a:cs typeface="Arial"/>
              </a:rPr>
              <a:t>Serán </a:t>
            </a:r>
            <a:r>
              <a:rPr sz="1500" b="1" spc="-135" dirty="0">
                <a:solidFill>
                  <a:srgbClr val="FFFFFF"/>
                </a:solidFill>
                <a:cs typeface="Arial"/>
              </a:rPr>
              <a:t>estas</a:t>
            </a:r>
            <a:r>
              <a:rPr sz="1500" b="1" spc="-1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spc="-150" dirty="0">
                <a:solidFill>
                  <a:srgbClr val="FFFFFF"/>
                </a:solidFill>
                <a:latin typeface="Arial"/>
                <a:cs typeface="Arial"/>
              </a:rPr>
              <a:t>zonas </a:t>
            </a:r>
            <a:r>
              <a:rPr sz="1500" b="1" spc="-130" dirty="0">
                <a:solidFill>
                  <a:srgbClr val="FFFFFF"/>
                </a:solidFill>
                <a:latin typeface="Arial"/>
                <a:cs typeface="Arial"/>
              </a:rPr>
              <a:t>las </a:t>
            </a:r>
            <a:r>
              <a:rPr sz="1500" b="1" spc="-110" dirty="0">
                <a:solidFill>
                  <a:srgbClr val="FFFFFF"/>
                </a:solidFill>
                <a:latin typeface="Arial"/>
                <a:cs typeface="Arial"/>
              </a:rPr>
              <a:t>que </a:t>
            </a:r>
            <a:r>
              <a:rPr sz="1500" b="1" spc="-105" dirty="0">
                <a:solidFill>
                  <a:srgbClr val="FFFFFF"/>
                </a:solidFill>
                <a:latin typeface="Arial"/>
                <a:cs typeface="Arial"/>
              </a:rPr>
              <a:t>sientan </a:t>
            </a:r>
            <a:r>
              <a:rPr sz="1500" b="1" spc="-75" dirty="0">
                <a:solidFill>
                  <a:srgbClr val="FFFFFF"/>
                </a:solidFill>
                <a:latin typeface="Arial"/>
                <a:cs typeface="Arial"/>
              </a:rPr>
              <a:t>el </a:t>
            </a:r>
            <a:r>
              <a:rPr sz="1500" b="1" spc="-105" dirty="0">
                <a:solidFill>
                  <a:srgbClr val="FFFFFF"/>
                </a:solidFill>
                <a:latin typeface="Arial"/>
                <a:cs typeface="Arial"/>
              </a:rPr>
              <a:t>impacto  </a:t>
            </a:r>
            <a:r>
              <a:rPr sz="1500" b="1" spc="-100" dirty="0">
                <a:solidFill>
                  <a:srgbClr val="FFFFFF"/>
                </a:solidFill>
                <a:latin typeface="Arial"/>
                <a:cs typeface="Arial"/>
              </a:rPr>
              <a:t>positivo de </a:t>
            </a:r>
            <a:r>
              <a:rPr sz="1500" b="1" spc="-110" dirty="0">
                <a:solidFill>
                  <a:srgbClr val="FFFFFF"/>
                </a:solidFill>
                <a:latin typeface="Arial"/>
                <a:cs typeface="Arial"/>
              </a:rPr>
              <a:t>esta</a:t>
            </a:r>
            <a:r>
              <a:rPr sz="1500" b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spc="-90" dirty="0">
                <a:solidFill>
                  <a:srgbClr val="FFFFFF"/>
                </a:solidFill>
                <a:latin typeface="Arial"/>
                <a:cs typeface="Arial"/>
              </a:rPr>
              <a:t>tendencia.</a:t>
            </a:r>
            <a:endParaRPr sz="1500" dirty="0">
              <a:latin typeface="Arial"/>
              <a:cs typeface="Arial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9364408" y="2261489"/>
            <a:ext cx="726770" cy="72677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8631047" y="2882139"/>
            <a:ext cx="812165" cy="108585"/>
          </a:xfrm>
          <a:custGeom>
            <a:avLst/>
            <a:gdLst/>
            <a:ahLst/>
            <a:cxnLst/>
            <a:rect l="l" t="t" r="r" b="b"/>
            <a:pathLst>
              <a:path w="812165" h="108585">
                <a:moveTo>
                  <a:pt x="812037" y="0"/>
                </a:moveTo>
                <a:lnTo>
                  <a:pt x="763400" y="18071"/>
                </a:lnTo>
                <a:lnTo>
                  <a:pt x="714288" y="34515"/>
                </a:lnTo>
                <a:lnTo>
                  <a:pt x="664744" y="49328"/>
                </a:lnTo>
                <a:lnTo>
                  <a:pt x="614808" y="62505"/>
                </a:lnTo>
                <a:lnTo>
                  <a:pt x="564522" y="74041"/>
                </a:lnTo>
                <a:lnTo>
                  <a:pt x="513927" y="83932"/>
                </a:lnTo>
                <a:lnTo>
                  <a:pt x="463063" y="92172"/>
                </a:lnTo>
                <a:lnTo>
                  <a:pt x="411972" y="98758"/>
                </a:lnTo>
                <a:lnTo>
                  <a:pt x="360695" y="103684"/>
                </a:lnTo>
                <a:lnTo>
                  <a:pt x="309273" y="106946"/>
                </a:lnTo>
                <a:lnTo>
                  <a:pt x="257747" y="108540"/>
                </a:lnTo>
                <a:lnTo>
                  <a:pt x="206158" y="108459"/>
                </a:lnTo>
                <a:lnTo>
                  <a:pt x="154548" y="106701"/>
                </a:lnTo>
                <a:lnTo>
                  <a:pt x="102958" y="103261"/>
                </a:lnTo>
                <a:lnTo>
                  <a:pt x="51428" y="98133"/>
                </a:lnTo>
                <a:lnTo>
                  <a:pt x="0" y="91312"/>
                </a:lnTo>
              </a:path>
            </a:pathLst>
          </a:custGeom>
          <a:ln w="28575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6" name="image3.jpeg">
            <a:extLst>
              <a:ext uri="{FF2B5EF4-FFF2-40B4-BE49-F238E27FC236}">
                <a16:creationId xmlns:a16="http://schemas.microsoft.com/office/drawing/2014/main" xmlns="" id="{BF30060B-8657-4A6C-A0F0-441161ABA5B4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8575480" y="420847"/>
            <a:ext cx="2665730" cy="891540"/>
          </a:xfrm>
          <a:prstGeom prst="rect">
            <a:avLst/>
          </a:prstGeom>
        </p:spPr>
      </p:pic>
      <p:sp>
        <p:nvSpPr>
          <p:cNvPr id="38" name="Título 1">
            <a:extLst>
              <a:ext uri="{FF2B5EF4-FFF2-40B4-BE49-F238E27FC236}">
                <a16:creationId xmlns:a16="http://schemas.microsoft.com/office/drawing/2014/main" xmlns="" id="{C7E953A9-4178-4992-9E39-CCED5AEF3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Diáspora colombiana en cifras</a:t>
            </a:r>
          </a:p>
        </p:txBody>
      </p:sp>
    </p:spTree>
    <p:extLst>
      <p:ext uri="{BB962C8B-B14F-4D97-AF65-F5344CB8AC3E}">
        <p14:creationId xmlns:p14="http://schemas.microsoft.com/office/powerpoint/2010/main" val="4076644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811A27A-2FAE-4EA8-B622-78B26BC39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0"/>
            <a:ext cx="10515600" cy="1325563"/>
          </a:xfrm>
        </p:spPr>
        <p:txBody>
          <a:bodyPr/>
          <a:lstStyle/>
          <a:p>
            <a:r>
              <a:rPr lang="es-CO" dirty="0"/>
              <a:t>Mochila de herramientas para caminar</a:t>
            </a:r>
          </a:p>
        </p:txBody>
      </p:sp>
      <p:graphicFrame>
        <p:nvGraphicFramePr>
          <p:cNvPr id="5" name="Marcador de contenido 4">
            <a:extLst>
              <a:ext uri="{FF2B5EF4-FFF2-40B4-BE49-F238E27FC236}">
                <a16:creationId xmlns:a16="http://schemas.microsoft.com/office/drawing/2014/main" xmlns="" id="{0D18DA8F-6142-4B7F-9BFD-DFAA89660F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8893629"/>
              </p:ext>
            </p:extLst>
          </p:nvPr>
        </p:nvGraphicFramePr>
        <p:xfrm>
          <a:off x="662610" y="1099930"/>
          <a:ext cx="10482468" cy="54864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image3.jpeg">
            <a:extLst>
              <a:ext uri="{FF2B5EF4-FFF2-40B4-BE49-F238E27FC236}">
                <a16:creationId xmlns:a16="http://schemas.microsoft.com/office/drawing/2014/main" xmlns="" id="{2B5BCF60-82A1-48BD-A4FB-4D3523BA70F3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268874" y="5761050"/>
            <a:ext cx="2665730" cy="891540"/>
          </a:xfrm>
          <a:prstGeom prst="rect">
            <a:avLst/>
          </a:prstGeom>
        </p:spPr>
      </p:pic>
      <p:sp>
        <p:nvSpPr>
          <p:cNvPr id="6" name="Elipse 5">
            <a:extLst>
              <a:ext uri="{FF2B5EF4-FFF2-40B4-BE49-F238E27FC236}">
                <a16:creationId xmlns:a16="http://schemas.microsoft.com/office/drawing/2014/main" xmlns="" id="{E4B7E546-BDF1-4DD4-821F-7CF0070DB7AB}"/>
              </a:ext>
            </a:extLst>
          </p:cNvPr>
          <p:cNvSpPr/>
          <p:nvPr/>
        </p:nvSpPr>
        <p:spPr>
          <a:xfrm>
            <a:off x="5136873" y="3564836"/>
            <a:ext cx="1701249" cy="689112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/>
              <a:t>Movilidad</a:t>
            </a:r>
            <a:r>
              <a:rPr lang="es-CO" dirty="0"/>
              <a:t> </a:t>
            </a:r>
            <a:r>
              <a:rPr lang="es-CO" b="1" dirty="0"/>
              <a:t>social</a:t>
            </a:r>
          </a:p>
        </p:txBody>
      </p:sp>
    </p:spTree>
    <p:extLst>
      <p:ext uri="{BB962C8B-B14F-4D97-AF65-F5344CB8AC3E}">
        <p14:creationId xmlns:p14="http://schemas.microsoft.com/office/powerpoint/2010/main" val="2088309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4D81173-576B-4DC8-9C61-3F0510FFE9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079E089C-4CB2-4487-94A5-255B49709A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2"/>
            <a:ext cx="9144000" cy="2612541"/>
          </a:xfrm>
        </p:spPr>
        <p:txBody>
          <a:bodyPr>
            <a:noAutofit/>
          </a:bodyPr>
          <a:lstStyle/>
          <a:p>
            <a:endParaRPr lang="es-CO" sz="2900" b="1" u="sng" dirty="0"/>
          </a:p>
          <a:p>
            <a:r>
              <a:rPr lang="es-CO" sz="2900" b="1" u="sng" dirty="0"/>
              <a:t>Mochila de herramientas para caminar</a:t>
            </a:r>
            <a:endParaRPr lang="es-CO" sz="2900" dirty="0"/>
          </a:p>
          <a:p>
            <a:r>
              <a:rPr lang="es-CO" sz="2000" dirty="0"/>
              <a:t>Educación y Movilidad Social</a:t>
            </a:r>
            <a:r>
              <a:rPr lang="es-CO" sz="1600" dirty="0"/>
              <a:t> </a:t>
            </a:r>
          </a:p>
          <a:p>
            <a:endParaRPr lang="es-CO" sz="1600" dirty="0"/>
          </a:p>
          <a:p>
            <a:endParaRPr lang="es-CO" sz="1600" dirty="0"/>
          </a:p>
          <a:p>
            <a:pPr algn="r">
              <a:lnSpc>
                <a:spcPct val="100000"/>
              </a:lnSpc>
              <a:spcBef>
                <a:spcPts val="0"/>
              </a:spcBef>
            </a:pPr>
            <a:endParaRPr lang="es-CO" sz="16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s-CO" sz="1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GRACIAS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endParaRPr lang="es-CO" sz="1600" b="1" dirty="0"/>
          </a:p>
        </p:txBody>
      </p:sp>
      <p:pic>
        <p:nvPicPr>
          <p:cNvPr id="4" name="image2.jpeg">
            <a:extLst>
              <a:ext uri="{FF2B5EF4-FFF2-40B4-BE49-F238E27FC236}">
                <a16:creationId xmlns:a16="http://schemas.microsoft.com/office/drawing/2014/main" xmlns="" id="{AECC8607-8421-4D64-AD20-F53BACC8EDC8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36733" y="572225"/>
            <a:ext cx="8993945" cy="2387600"/>
          </a:xfrm>
          <a:prstGeom prst="rect">
            <a:avLst/>
          </a:prstGeom>
        </p:spPr>
      </p:pic>
      <p:pic>
        <p:nvPicPr>
          <p:cNvPr id="6" name="Gráfico 5" descr="Mochila">
            <a:extLst>
              <a:ext uri="{FF2B5EF4-FFF2-40B4-BE49-F238E27FC236}">
                <a16:creationId xmlns:a16="http://schemas.microsoft.com/office/drawing/2014/main" xmlns="" id="{D97C102A-1947-466B-9BCA-C7B109557A7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5638800" y="492980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7944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336</Words>
  <Application>Microsoft Office PowerPoint</Application>
  <PresentationFormat>Panorámica</PresentationFormat>
  <Paragraphs>54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de Office</vt:lpstr>
      <vt:lpstr>Presentación de PowerPoint</vt:lpstr>
      <vt:lpstr>¿Por qué Colombia por Venir?</vt:lpstr>
      <vt:lpstr>Diáspora colombiana en cifras</vt:lpstr>
      <vt:lpstr>Mochila de herramientas para caminar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Isa</dc:creator>
  <cp:lastModifiedBy>Jacob Gutierrez</cp:lastModifiedBy>
  <cp:revision>15</cp:revision>
  <dcterms:created xsi:type="dcterms:W3CDTF">2018-09-25T00:25:24Z</dcterms:created>
  <dcterms:modified xsi:type="dcterms:W3CDTF">2018-10-23T16:58:00Z</dcterms:modified>
</cp:coreProperties>
</file>