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09" r:id="rId6"/>
    <p:sldMasterId id="2147483723" r:id="rId7"/>
    <p:sldMasterId id="2147483736" r:id="rId8"/>
  </p:sldMasterIdLst>
  <p:sldIdLst>
    <p:sldId id="277" r:id="rId9"/>
    <p:sldId id="365" r:id="rId10"/>
    <p:sldId id="279" r:id="rId11"/>
    <p:sldId id="278" r:id="rId12"/>
    <p:sldId id="286" r:id="rId13"/>
    <p:sldId id="350" r:id="rId14"/>
    <p:sldId id="293" r:id="rId15"/>
    <p:sldId id="348" r:id="rId16"/>
    <p:sldId id="334" r:id="rId17"/>
    <p:sldId id="337" r:id="rId18"/>
    <p:sldId id="340" r:id="rId19"/>
    <p:sldId id="333" r:id="rId20"/>
    <p:sldId id="335" r:id="rId21"/>
    <p:sldId id="332" r:id="rId22"/>
    <p:sldId id="336" r:id="rId23"/>
    <p:sldId id="341" r:id="rId24"/>
    <p:sldId id="339" r:id="rId25"/>
    <p:sldId id="345" r:id="rId26"/>
    <p:sldId id="347" r:id="rId27"/>
    <p:sldId id="349" r:id="rId28"/>
    <p:sldId id="360" r:id="rId29"/>
    <p:sldId id="344" r:id="rId30"/>
    <p:sldId id="258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15" r:id="rId39"/>
    <p:sldId id="318" r:id="rId40"/>
    <p:sldId id="362" r:id="rId41"/>
    <p:sldId id="317" r:id="rId42"/>
    <p:sldId id="328" r:id="rId43"/>
    <p:sldId id="363" r:id="rId44"/>
    <p:sldId id="294" r:id="rId45"/>
    <p:sldId id="364" r:id="rId46"/>
    <p:sldId id="304" r:id="rId47"/>
    <p:sldId id="299" r:id="rId48"/>
    <p:sldId id="298" r:id="rId49"/>
    <p:sldId id="301" r:id="rId50"/>
    <p:sldId id="296" r:id="rId51"/>
    <p:sldId id="330" r:id="rId52"/>
    <p:sldId id="284" r:id="rId5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de 0 a 5</c:v>
                </c:pt>
                <c:pt idx="1">
                  <c:v>de 6 a 10</c:v>
                </c:pt>
                <c:pt idx="2">
                  <c:v>de 9 a 16</c:v>
                </c:pt>
                <c:pt idx="3">
                  <c:v>de 17 a 21</c:v>
                </c:pt>
                <c:pt idx="4">
                  <c:v>de 22 a 26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80</c:v>
                </c:pt>
                <c:pt idx="4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de 0 a 5</c:v>
                </c:pt>
                <c:pt idx="1">
                  <c:v>de 6 a 10</c:v>
                </c:pt>
                <c:pt idx="2">
                  <c:v>de 9 a 16</c:v>
                </c:pt>
                <c:pt idx="3">
                  <c:v>de 17 a 21</c:v>
                </c:pt>
                <c:pt idx="4">
                  <c:v>de 22 a 26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25</c:v>
                </c:pt>
                <c:pt idx="3">
                  <c:v>30</c:v>
                </c:pt>
                <c:pt idx="4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37766000"/>
        <c:axId val="-937765456"/>
      </c:lineChart>
      <c:catAx>
        <c:axId val="-93776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937765456"/>
        <c:crosses val="autoZero"/>
        <c:auto val="1"/>
        <c:lblAlgn val="ctr"/>
        <c:lblOffset val="100"/>
        <c:noMultiLvlLbl val="0"/>
      </c:catAx>
      <c:valAx>
        <c:axId val="-9377654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937766000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0644B-4F5C-4216-BFD3-FA61F9391E6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C6E1550-D148-479E-9CD2-28D3533C33B7}">
      <dgm:prSet phldrT="[Texto]"/>
      <dgm:spPr/>
      <dgm:t>
        <a:bodyPr/>
        <a:lstStyle/>
        <a:p>
          <a:r>
            <a:rPr lang="es-CO" dirty="0" smtClean="0"/>
            <a:t>Relaciones</a:t>
          </a:r>
          <a:endParaRPr lang="es-CO" dirty="0"/>
        </a:p>
      </dgm:t>
    </dgm:pt>
    <dgm:pt modelId="{10B5EA8C-8E3E-4E35-91AF-1FC485400035}" type="parTrans" cxnId="{C121A9FE-05E8-4E1F-BEC2-AF7DF2996B5E}">
      <dgm:prSet/>
      <dgm:spPr/>
      <dgm:t>
        <a:bodyPr/>
        <a:lstStyle/>
        <a:p>
          <a:endParaRPr lang="es-CO"/>
        </a:p>
      </dgm:t>
    </dgm:pt>
    <dgm:pt modelId="{CC1F18C2-C7F4-4282-8787-C8FC3EA5E760}" type="sibTrans" cxnId="{C121A9FE-05E8-4E1F-BEC2-AF7DF2996B5E}">
      <dgm:prSet/>
      <dgm:spPr/>
      <dgm:t>
        <a:bodyPr/>
        <a:lstStyle/>
        <a:p>
          <a:endParaRPr lang="es-CO"/>
        </a:p>
      </dgm:t>
    </dgm:pt>
    <dgm:pt modelId="{9C4D9611-4B5A-47A5-AF1B-5B44D4EC8903}">
      <dgm:prSet phldrT="[Texto]"/>
      <dgm:spPr/>
      <dgm:t>
        <a:bodyPr/>
        <a:lstStyle/>
        <a:p>
          <a:r>
            <a:rPr lang="es-CO" dirty="0" smtClean="0"/>
            <a:t>Derechos</a:t>
          </a:r>
          <a:endParaRPr lang="es-CO" dirty="0"/>
        </a:p>
      </dgm:t>
    </dgm:pt>
    <dgm:pt modelId="{5FA3CC1B-7007-4980-94FA-5EBC954B854F}" type="parTrans" cxnId="{490BDDB6-B65A-4D42-AC57-91977AC650C7}">
      <dgm:prSet/>
      <dgm:spPr/>
      <dgm:t>
        <a:bodyPr/>
        <a:lstStyle/>
        <a:p>
          <a:endParaRPr lang="es-CO"/>
        </a:p>
      </dgm:t>
    </dgm:pt>
    <dgm:pt modelId="{DA110606-2894-4956-927D-0B62C8FDF1AB}" type="sibTrans" cxnId="{490BDDB6-B65A-4D42-AC57-91977AC650C7}">
      <dgm:prSet/>
      <dgm:spPr/>
      <dgm:t>
        <a:bodyPr/>
        <a:lstStyle/>
        <a:p>
          <a:endParaRPr lang="es-CO"/>
        </a:p>
      </dgm:t>
    </dgm:pt>
    <dgm:pt modelId="{00A6D032-F419-40D4-BD62-31BEF1D9AB44}">
      <dgm:prSet phldrT="[Texto]"/>
      <dgm:spPr/>
      <dgm:t>
        <a:bodyPr/>
        <a:lstStyle/>
        <a:p>
          <a:r>
            <a:rPr lang="es-CO" dirty="0" smtClean="0"/>
            <a:t>Deberes</a:t>
          </a:r>
          <a:endParaRPr lang="es-CO" dirty="0"/>
        </a:p>
      </dgm:t>
    </dgm:pt>
    <dgm:pt modelId="{3005C906-0F54-44DB-8E01-AB8CA5832788}" type="parTrans" cxnId="{770169D3-301F-4554-BE30-BDBFF26694A3}">
      <dgm:prSet/>
      <dgm:spPr/>
      <dgm:t>
        <a:bodyPr/>
        <a:lstStyle/>
        <a:p>
          <a:endParaRPr lang="es-CO"/>
        </a:p>
      </dgm:t>
    </dgm:pt>
    <dgm:pt modelId="{510B4B81-A9AE-46E6-AEA6-16D2F7D3B8B7}" type="sibTrans" cxnId="{770169D3-301F-4554-BE30-BDBFF26694A3}">
      <dgm:prSet/>
      <dgm:spPr/>
      <dgm:t>
        <a:bodyPr/>
        <a:lstStyle/>
        <a:p>
          <a:endParaRPr lang="es-CO"/>
        </a:p>
      </dgm:t>
    </dgm:pt>
    <dgm:pt modelId="{221DB0AF-80DC-411E-8CB4-E8F47218FB05}" type="pres">
      <dgm:prSet presAssocID="{CE00644B-4F5C-4216-BFD3-FA61F9391E6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91133D6A-4111-42A5-B7BD-CAE0D53B6307}" type="pres">
      <dgm:prSet presAssocID="{0C6E1550-D148-479E-9CD2-28D3533C33B7}" presName="composite" presStyleCnt="0"/>
      <dgm:spPr/>
    </dgm:pt>
    <dgm:pt modelId="{FE42D820-E00B-4F9D-9C8C-D0E3E78A647A}" type="pres">
      <dgm:prSet presAssocID="{0C6E1550-D148-479E-9CD2-28D3533C33B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2C372B-80F5-4CC3-8601-44FDDC461FF0}" type="pres">
      <dgm:prSet presAssocID="{0C6E1550-D148-479E-9CD2-28D3533C33B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4FDBD5-41E8-4C16-B56F-4367E1690EB6}" type="pres">
      <dgm:prSet presAssocID="{0C6E1550-D148-479E-9CD2-28D3533C33B7}" presName="BalanceSpacing" presStyleCnt="0"/>
      <dgm:spPr/>
    </dgm:pt>
    <dgm:pt modelId="{12D65565-3BE0-4A28-953E-A4410B537281}" type="pres">
      <dgm:prSet presAssocID="{0C6E1550-D148-479E-9CD2-28D3533C33B7}" presName="BalanceSpacing1" presStyleCnt="0"/>
      <dgm:spPr/>
    </dgm:pt>
    <dgm:pt modelId="{A2A2DDDF-568A-4C2E-8F76-D806C7256F33}" type="pres">
      <dgm:prSet presAssocID="{CC1F18C2-C7F4-4282-8787-C8FC3EA5E760}" presName="Accent1Text" presStyleLbl="node1" presStyleIdx="1" presStyleCnt="6"/>
      <dgm:spPr/>
      <dgm:t>
        <a:bodyPr/>
        <a:lstStyle/>
        <a:p>
          <a:endParaRPr lang="es-CO"/>
        </a:p>
      </dgm:t>
    </dgm:pt>
    <dgm:pt modelId="{1DED5502-969D-4021-94FC-18850CE2226D}" type="pres">
      <dgm:prSet presAssocID="{CC1F18C2-C7F4-4282-8787-C8FC3EA5E760}" presName="spaceBetweenRectangles" presStyleCnt="0"/>
      <dgm:spPr/>
    </dgm:pt>
    <dgm:pt modelId="{286E5ADE-1074-4414-9154-54BD720FAC29}" type="pres">
      <dgm:prSet presAssocID="{9C4D9611-4B5A-47A5-AF1B-5B44D4EC8903}" presName="composite" presStyleCnt="0"/>
      <dgm:spPr/>
    </dgm:pt>
    <dgm:pt modelId="{44E0FDF1-645B-48DD-ADF6-FE88B6C1520F}" type="pres">
      <dgm:prSet presAssocID="{9C4D9611-4B5A-47A5-AF1B-5B44D4EC890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249F12-E8D4-4ECB-98CB-5DA05011A1B4}" type="pres">
      <dgm:prSet presAssocID="{9C4D9611-4B5A-47A5-AF1B-5B44D4EC890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2789F0A-83DF-4502-B64D-335503851F70}" type="pres">
      <dgm:prSet presAssocID="{9C4D9611-4B5A-47A5-AF1B-5B44D4EC8903}" presName="BalanceSpacing" presStyleCnt="0"/>
      <dgm:spPr/>
    </dgm:pt>
    <dgm:pt modelId="{08B2C4E6-BD58-4EE0-A36A-48E897F32D52}" type="pres">
      <dgm:prSet presAssocID="{9C4D9611-4B5A-47A5-AF1B-5B44D4EC8903}" presName="BalanceSpacing1" presStyleCnt="0"/>
      <dgm:spPr/>
    </dgm:pt>
    <dgm:pt modelId="{55F8DFB0-C92B-4651-925F-9C32742FFFF2}" type="pres">
      <dgm:prSet presAssocID="{DA110606-2894-4956-927D-0B62C8FDF1AB}" presName="Accent1Text" presStyleLbl="node1" presStyleIdx="3" presStyleCnt="6"/>
      <dgm:spPr/>
      <dgm:t>
        <a:bodyPr/>
        <a:lstStyle/>
        <a:p>
          <a:endParaRPr lang="es-CO"/>
        </a:p>
      </dgm:t>
    </dgm:pt>
    <dgm:pt modelId="{710BA9DC-C02A-4DF8-A341-C8DA74F2616B}" type="pres">
      <dgm:prSet presAssocID="{DA110606-2894-4956-927D-0B62C8FDF1AB}" presName="spaceBetweenRectangles" presStyleCnt="0"/>
      <dgm:spPr/>
    </dgm:pt>
    <dgm:pt modelId="{541A1121-3976-4EA4-A601-3BA439FF4C8D}" type="pres">
      <dgm:prSet presAssocID="{00A6D032-F419-40D4-BD62-31BEF1D9AB44}" presName="composite" presStyleCnt="0"/>
      <dgm:spPr/>
    </dgm:pt>
    <dgm:pt modelId="{4BEA56A1-F0EC-43A5-AD6D-D029A38F4ED8}" type="pres">
      <dgm:prSet presAssocID="{00A6D032-F419-40D4-BD62-31BEF1D9AB4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D0DC6A-A754-484A-AD94-B7FACA23C690}" type="pres">
      <dgm:prSet presAssocID="{00A6D032-F419-40D4-BD62-31BEF1D9AB4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6D0BAE-40B5-4D07-9C96-DEEEEB896566}" type="pres">
      <dgm:prSet presAssocID="{00A6D032-F419-40D4-BD62-31BEF1D9AB44}" presName="BalanceSpacing" presStyleCnt="0"/>
      <dgm:spPr/>
    </dgm:pt>
    <dgm:pt modelId="{6684CC5C-B166-4B29-A05F-C9CCD1DFC2E1}" type="pres">
      <dgm:prSet presAssocID="{00A6D032-F419-40D4-BD62-31BEF1D9AB44}" presName="BalanceSpacing1" presStyleCnt="0"/>
      <dgm:spPr/>
    </dgm:pt>
    <dgm:pt modelId="{42FFD5D8-A6EB-4414-8516-5E7A8538409F}" type="pres">
      <dgm:prSet presAssocID="{510B4B81-A9AE-46E6-AEA6-16D2F7D3B8B7}" presName="Accent1Text" presStyleLbl="node1" presStyleIdx="5" presStyleCnt="6"/>
      <dgm:spPr/>
      <dgm:t>
        <a:bodyPr/>
        <a:lstStyle/>
        <a:p>
          <a:endParaRPr lang="es-CO"/>
        </a:p>
      </dgm:t>
    </dgm:pt>
  </dgm:ptLst>
  <dgm:cxnLst>
    <dgm:cxn modelId="{9FAFAFBF-4B97-4DAE-AAD0-C4B80D24D1C8}" type="presOf" srcId="{510B4B81-A9AE-46E6-AEA6-16D2F7D3B8B7}" destId="{42FFD5D8-A6EB-4414-8516-5E7A8538409F}" srcOrd="0" destOrd="0" presId="urn:microsoft.com/office/officeart/2008/layout/AlternatingHexagons"/>
    <dgm:cxn modelId="{4163C708-232C-4A8E-B9F4-1EC883B64244}" type="presOf" srcId="{DA110606-2894-4956-927D-0B62C8FDF1AB}" destId="{55F8DFB0-C92B-4651-925F-9C32742FFFF2}" srcOrd="0" destOrd="0" presId="urn:microsoft.com/office/officeart/2008/layout/AlternatingHexagons"/>
    <dgm:cxn modelId="{F0816948-B971-4C11-B9E6-F921333159B9}" type="presOf" srcId="{0C6E1550-D148-479E-9CD2-28D3533C33B7}" destId="{FE42D820-E00B-4F9D-9C8C-D0E3E78A647A}" srcOrd="0" destOrd="0" presId="urn:microsoft.com/office/officeart/2008/layout/AlternatingHexagons"/>
    <dgm:cxn modelId="{C121A9FE-05E8-4E1F-BEC2-AF7DF2996B5E}" srcId="{CE00644B-4F5C-4216-BFD3-FA61F9391E6B}" destId="{0C6E1550-D148-479E-9CD2-28D3533C33B7}" srcOrd="0" destOrd="0" parTransId="{10B5EA8C-8E3E-4E35-91AF-1FC485400035}" sibTransId="{CC1F18C2-C7F4-4282-8787-C8FC3EA5E760}"/>
    <dgm:cxn modelId="{16ACC94D-EDDE-4850-9267-F02CF4880393}" type="presOf" srcId="{CE00644B-4F5C-4216-BFD3-FA61F9391E6B}" destId="{221DB0AF-80DC-411E-8CB4-E8F47218FB05}" srcOrd="0" destOrd="0" presId="urn:microsoft.com/office/officeart/2008/layout/AlternatingHexagons"/>
    <dgm:cxn modelId="{E73EE60C-8CBC-4222-A171-DABC3BAA2E9E}" type="presOf" srcId="{CC1F18C2-C7F4-4282-8787-C8FC3EA5E760}" destId="{A2A2DDDF-568A-4C2E-8F76-D806C7256F33}" srcOrd="0" destOrd="0" presId="urn:microsoft.com/office/officeart/2008/layout/AlternatingHexagons"/>
    <dgm:cxn modelId="{490BDDB6-B65A-4D42-AC57-91977AC650C7}" srcId="{CE00644B-4F5C-4216-BFD3-FA61F9391E6B}" destId="{9C4D9611-4B5A-47A5-AF1B-5B44D4EC8903}" srcOrd="1" destOrd="0" parTransId="{5FA3CC1B-7007-4980-94FA-5EBC954B854F}" sibTransId="{DA110606-2894-4956-927D-0B62C8FDF1AB}"/>
    <dgm:cxn modelId="{BFDB6BC6-2245-4FC5-83BE-0F5B18F6C019}" type="presOf" srcId="{9C4D9611-4B5A-47A5-AF1B-5B44D4EC8903}" destId="{44E0FDF1-645B-48DD-ADF6-FE88B6C1520F}" srcOrd="0" destOrd="0" presId="urn:microsoft.com/office/officeart/2008/layout/AlternatingHexagons"/>
    <dgm:cxn modelId="{39C410FE-B4EE-4AD4-832D-405F9A8673E3}" type="presOf" srcId="{00A6D032-F419-40D4-BD62-31BEF1D9AB44}" destId="{4BEA56A1-F0EC-43A5-AD6D-D029A38F4ED8}" srcOrd="0" destOrd="0" presId="urn:microsoft.com/office/officeart/2008/layout/AlternatingHexagons"/>
    <dgm:cxn modelId="{770169D3-301F-4554-BE30-BDBFF26694A3}" srcId="{CE00644B-4F5C-4216-BFD3-FA61F9391E6B}" destId="{00A6D032-F419-40D4-BD62-31BEF1D9AB44}" srcOrd="2" destOrd="0" parTransId="{3005C906-0F54-44DB-8E01-AB8CA5832788}" sibTransId="{510B4B81-A9AE-46E6-AEA6-16D2F7D3B8B7}"/>
    <dgm:cxn modelId="{B437F8A3-9689-4013-842A-39AA1862C452}" type="presParOf" srcId="{221DB0AF-80DC-411E-8CB4-E8F47218FB05}" destId="{91133D6A-4111-42A5-B7BD-CAE0D53B6307}" srcOrd="0" destOrd="0" presId="urn:microsoft.com/office/officeart/2008/layout/AlternatingHexagons"/>
    <dgm:cxn modelId="{5DE4EF47-591F-455D-A773-C94750DFCCEC}" type="presParOf" srcId="{91133D6A-4111-42A5-B7BD-CAE0D53B6307}" destId="{FE42D820-E00B-4F9D-9C8C-D0E3E78A647A}" srcOrd="0" destOrd="0" presId="urn:microsoft.com/office/officeart/2008/layout/AlternatingHexagons"/>
    <dgm:cxn modelId="{DD5E93BA-C716-4ACD-9625-5E123609039E}" type="presParOf" srcId="{91133D6A-4111-42A5-B7BD-CAE0D53B6307}" destId="{702C372B-80F5-4CC3-8601-44FDDC461FF0}" srcOrd="1" destOrd="0" presId="urn:microsoft.com/office/officeart/2008/layout/AlternatingHexagons"/>
    <dgm:cxn modelId="{F599D872-32B3-4C52-80A3-A73EDD451D94}" type="presParOf" srcId="{91133D6A-4111-42A5-B7BD-CAE0D53B6307}" destId="{D24FDBD5-41E8-4C16-B56F-4367E1690EB6}" srcOrd="2" destOrd="0" presId="urn:microsoft.com/office/officeart/2008/layout/AlternatingHexagons"/>
    <dgm:cxn modelId="{537D1FC4-2C99-48FD-93E1-02674ADD99C1}" type="presParOf" srcId="{91133D6A-4111-42A5-B7BD-CAE0D53B6307}" destId="{12D65565-3BE0-4A28-953E-A4410B537281}" srcOrd="3" destOrd="0" presId="urn:microsoft.com/office/officeart/2008/layout/AlternatingHexagons"/>
    <dgm:cxn modelId="{7DAD0395-4430-4A38-9E40-F7106F32378C}" type="presParOf" srcId="{91133D6A-4111-42A5-B7BD-CAE0D53B6307}" destId="{A2A2DDDF-568A-4C2E-8F76-D806C7256F33}" srcOrd="4" destOrd="0" presId="urn:microsoft.com/office/officeart/2008/layout/AlternatingHexagons"/>
    <dgm:cxn modelId="{1683D748-D199-497E-B114-C9A5AD5D3580}" type="presParOf" srcId="{221DB0AF-80DC-411E-8CB4-E8F47218FB05}" destId="{1DED5502-969D-4021-94FC-18850CE2226D}" srcOrd="1" destOrd="0" presId="urn:microsoft.com/office/officeart/2008/layout/AlternatingHexagons"/>
    <dgm:cxn modelId="{E7E66E61-3437-414F-8DD0-F236D731B6A0}" type="presParOf" srcId="{221DB0AF-80DC-411E-8CB4-E8F47218FB05}" destId="{286E5ADE-1074-4414-9154-54BD720FAC29}" srcOrd="2" destOrd="0" presId="urn:microsoft.com/office/officeart/2008/layout/AlternatingHexagons"/>
    <dgm:cxn modelId="{DE8E2439-4B66-4BA7-A5FC-28176A8906A0}" type="presParOf" srcId="{286E5ADE-1074-4414-9154-54BD720FAC29}" destId="{44E0FDF1-645B-48DD-ADF6-FE88B6C1520F}" srcOrd="0" destOrd="0" presId="urn:microsoft.com/office/officeart/2008/layout/AlternatingHexagons"/>
    <dgm:cxn modelId="{C08A214F-CDC1-4890-9182-AF98DE5C7938}" type="presParOf" srcId="{286E5ADE-1074-4414-9154-54BD720FAC29}" destId="{79249F12-E8D4-4ECB-98CB-5DA05011A1B4}" srcOrd="1" destOrd="0" presId="urn:microsoft.com/office/officeart/2008/layout/AlternatingHexagons"/>
    <dgm:cxn modelId="{9A79B552-B282-4E59-9969-8BBFCF3B23AD}" type="presParOf" srcId="{286E5ADE-1074-4414-9154-54BD720FAC29}" destId="{A2789F0A-83DF-4502-B64D-335503851F70}" srcOrd="2" destOrd="0" presId="urn:microsoft.com/office/officeart/2008/layout/AlternatingHexagons"/>
    <dgm:cxn modelId="{970664C5-79C8-440C-B64F-A63B3B66622A}" type="presParOf" srcId="{286E5ADE-1074-4414-9154-54BD720FAC29}" destId="{08B2C4E6-BD58-4EE0-A36A-48E897F32D52}" srcOrd="3" destOrd="0" presId="urn:microsoft.com/office/officeart/2008/layout/AlternatingHexagons"/>
    <dgm:cxn modelId="{A88D1BE8-0820-4BBC-83D8-71898BBD1ACE}" type="presParOf" srcId="{286E5ADE-1074-4414-9154-54BD720FAC29}" destId="{55F8DFB0-C92B-4651-925F-9C32742FFFF2}" srcOrd="4" destOrd="0" presId="urn:microsoft.com/office/officeart/2008/layout/AlternatingHexagons"/>
    <dgm:cxn modelId="{3AED104C-2CF5-4412-938D-961AAD3E016D}" type="presParOf" srcId="{221DB0AF-80DC-411E-8CB4-E8F47218FB05}" destId="{710BA9DC-C02A-4DF8-A341-C8DA74F2616B}" srcOrd="3" destOrd="0" presId="urn:microsoft.com/office/officeart/2008/layout/AlternatingHexagons"/>
    <dgm:cxn modelId="{B7F98F0D-4868-41FE-ADB7-B2E3E7B1DB17}" type="presParOf" srcId="{221DB0AF-80DC-411E-8CB4-E8F47218FB05}" destId="{541A1121-3976-4EA4-A601-3BA439FF4C8D}" srcOrd="4" destOrd="0" presId="urn:microsoft.com/office/officeart/2008/layout/AlternatingHexagons"/>
    <dgm:cxn modelId="{BF10DB14-E7E0-47C1-AD32-953036AA371C}" type="presParOf" srcId="{541A1121-3976-4EA4-A601-3BA439FF4C8D}" destId="{4BEA56A1-F0EC-43A5-AD6D-D029A38F4ED8}" srcOrd="0" destOrd="0" presId="urn:microsoft.com/office/officeart/2008/layout/AlternatingHexagons"/>
    <dgm:cxn modelId="{9EA6FD99-6023-4EF2-8E17-259C6E947F08}" type="presParOf" srcId="{541A1121-3976-4EA4-A601-3BA439FF4C8D}" destId="{15D0DC6A-A754-484A-AD94-B7FACA23C690}" srcOrd="1" destOrd="0" presId="urn:microsoft.com/office/officeart/2008/layout/AlternatingHexagons"/>
    <dgm:cxn modelId="{10D7366C-8E13-4CD0-B2B6-60C4328F0A6A}" type="presParOf" srcId="{541A1121-3976-4EA4-A601-3BA439FF4C8D}" destId="{226D0BAE-40B5-4D07-9C96-DEEEEB896566}" srcOrd="2" destOrd="0" presId="urn:microsoft.com/office/officeart/2008/layout/AlternatingHexagons"/>
    <dgm:cxn modelId="{A8DB7D1E-E233-48F0-B499-00B97A130111}" type="presParOf" srcId="{541A1121-3976-4EA4-A601-3BA439FF4C8D}" destId="{6684CC5C-B166-4B29-A05F-C9CCD1DFC2E1}" srcOrd="3" destOrd="0" presId="urn:microsoft.com/office/officeart/2008/layout/AlternatingHexagons"/>
    <dgm:cxn modelId="{AED28574-7D51-4333-8B15-8958C6CFB023}" type="presParOf" srcId="{541A1121-3976-4EA4-A601-3BA439FF4C8D}" destId="{42FFD5D8-A6EB-4414-8516-5E7A8538409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E477-9818-46BB-AAD1-B931ABFA6457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DDA-ECE1-482C-B8E6-9FD65A7B3D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7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E477-9818-46BB-AAD1-B931ABFA6457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DDA-ECE1-482C-B8E6-9FD65A7B3D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921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E477-9818-46BB-AAD1-B931ABFA6457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DDA-ECE1-482C-B8E6-9FD65A7B3D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7535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97D3-0C33-49FA-86C1-D2B80DF09161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71C2-6026-4185-9DAB-8444DB49CF41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6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AFB1-861E-44D9-BBF2-8E11D745880E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A84B-87C9-4A9D-A05C-7B0E5FC22550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15F7-4FEF-4D69-A276-6E24841380C4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F1EB-812B-4F00-96CB-A469332FFD88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758F-557D-4132-AA4D-11F24D93F49D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2D683-EE01-4051-A717-71B5F7EE486A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3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0308-652F-4911-ABFC-B4C2487AD9DC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47B5-7C59-40E8-ADE6-B6ABAAD9D95F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7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57F1-83C9-4F49-A20E-20D2837B290B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D6F0B-4EAE-425E-8D90-67C8088A61F6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78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F6-59F4-4425-A76F-62491CA6F0CD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55A1-91E8-4A7A-8E4F-C39E94C928F3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E477-9818-46BB-AAD1-B931ABFA6457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DDA-ECE1-482C-B8E6-9FD65A7B3D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0514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0B0D-94D4-4483-990B-3EC96F1AE333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D955-53EF-4F1D-950B-D0602A9C2BB3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93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3595-CD89-4A19-A34D-36DF2735BF9F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0BD4-B172-4D54-B602-BF129FE9A721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76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4F09-96E3-41A2-A0BF-82E2AC0FA845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0C22-B084-4759-8A81-7ADDE5BB8EDD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92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FA95-2E9E-4087-A1A2-D03BE67E80DE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287B-7B7E-4BBA-A467-2728DBA660D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782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8C08-8EF7-4AF7-B05B-9250F0BC2AEA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AFC8-E7D2-488B-8E93-F140BD74FD3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432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18BB-7428-45BC-8D8F-612E211E0355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7965-C50F-4E7E-BCFC-79BA755B80F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399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E82E7-D015-48E5-8226-B1656E3DD143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766A-1321-42A7-AE97-77DDD2D28BD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8643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AD83-1CBE-4D43-9C4C-B3FACAC3A327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76EF-98DA-431C-B8A5-3BB712EBFC5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319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B1FF-7D9E-4C24-B1C5-F2043E7818EA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ED1E-9CE9-4953-AE1A-B5440F783EF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0325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9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E477-9818-46BB-AAD1-B931ABFA6457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DDA-ECE1-482C-B8E6-9FD65A7B3D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3899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851E-FFDE-4A4A-B912-2651BB3222DE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3B95-1B5E-4328-B0A3-3EDAFB708B6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2455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3C98-62C9-4821-AC63-E9B000946E75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8E9B-05C7-4745-9ED2-7A8E1D79BCC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1716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B5D8A-8383-45FC-9D30-B86FEDB06B8B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2AA8-7113-498D-9B36-0C8B7E4731E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0624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25443-444C-4191-A136-7C695479B21C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4641-FB6A-4D10-99AE-280167D251C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6106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A54F-E29B-40FB-BB54-0D40F461C0E2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D405-3CC4-45CB-920D-3C0CD4BC2F9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638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214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348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80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440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046A3D4-E15B-409A-A50B-31210C3F4460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AE6DA7D-E5DF-4D60-8D85-0E01AE1EEB3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08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E477-9818-46BB-AAD1-B931ABFA6457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DDA-ECE1-482C-B8E6-9FD65A7B3D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047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BE3E481-C19A-4D1E-A195-71FD4C8583BD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066AE56-8BB0-4FBE-86F6-6A275A390E6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8415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3E73042-815E-42EA-B251-52A116A0A3D1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4EB3B94-F945-4C75-AA37-03936C09805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7479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49F040C-2AA0-4CAB-98F4-5E4C9F88B525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3E8D9D1-1339-496C-A0ED-6F5587D3AC8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9576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6C8EF33-274D-4943-B3F6-E4EAC1090F3D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4272A11-9807-4E2B-9F7C-A6B4145F9C1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901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563DAB7-7CD4-4162-B5BF-D0496FE6BC6F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9D6FC6C-7B54-4993-9497-2E596556B2E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342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5E529D4-27C3-4CFD-8A85-5B409DFE61C8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21B6FB5-57E7-4C6C-A13F-7B4F0E38DC8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0606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9DDE8BA-E204-4D51-A56A-2DBFBFCCEFA4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FF5A4DC-DDDD-4BC8-8BBE-5B56F67B79C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7235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527521D-6627-4EE7-9991-D5B52CCE339A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97FB5C3-FD98-4BCA-8525-705345C2326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2475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68A1A53-FC92-4C66-8D06-2029E87F871B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DD568BA-A927-410D-AC76-E890E0D2764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8832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FB91-D2A5-437A-9D12-D944AED879B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D01-68D5-461D-9763-B39AC4778A6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5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E477-9818-46BB-AAD1-B931ABFA6457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DDA-ECE1-482C-B8E6-9FD65A7B3D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94455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FB91-D2A5-437A-9D12-D944AED879B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D01-68D5-461D-9763-B39AC4778A6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13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FB91-D2A5-437A-9D12-D944AED879B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D01-68D5-461D-9763-B39AC4778A6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66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FB91-D2A5-437A-9D12-D944AED879B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D01-68D5-461D-9763-B39AC4778A6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219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FB91-D2A5-437A-9D12-D944AED879B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D01-68D5-461D-9763-B39AC4778A6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376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FB91-D2A5-437A-9D12-D944AED879B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D01-68D5-461D-9763-B39AC4778A6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56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FB91-D2A5-437A-9D12-D944AED879B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D01-68D5-461D-9763-B39AC4778A6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50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FB91-D2A5-437A-9D12-D944AED879B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D01-68D5-461D-9763-B39AC4778A6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615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FB91-D2A5-437A-9D12-D944AED879B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D01-68D5-461D-9763-B39AC4778A6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12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FB91-D2A5-437A-9D12-D944AED879B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D01-68D5-461D-9763-B39AC4778A6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64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FB91-D2A5-437A-9D12-D944AED879B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70D01-68D5-461D-9763-B39AC4778A6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4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E477-9818-46BB-AAD1-B931ABFA6457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DDA-ECE1-482C-B8E6-9FD65A7B3D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2564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22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2939-772F-439E-B016-C42A3309A6C7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2657-50DA-4185-A303-E8F0C819365E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53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D341-EC06-44A1-B675-CF3ED9620AE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BF25-9D4A-41DA-BEAF-A2972C0AFA5F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849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8ADFB-B471-4CC1-88E1-B7E8D421B3BB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1A17-1C99-41A9-9ADF-4C1C692408B6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43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E420-D307-4A33-9870-4F038A55517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8113-1E23-4B9A-9178-1C5F8EA9E107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476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D2B1-CD5C-409A-AC55-7A5E236F4E79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3569-FA00-4AE1-B16D-1150DDCEAC92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49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F2FBF-8251-4CE4-B96B-5064EAFD702D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5A4F-BB7C-4E08-9729-A6ABAFB78F0B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517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1946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51EB-C460-44F3-B449-8E49265FF1E2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9739F-03E0-4E9F-8649-EE45DF0B5B5C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63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4334-9C3B-47E7-991E-33E51815A65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91D3-AC2D-4E21-A5E3-F8D628A65FE6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4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E477-9818-46BB-AAD1-B931ABFA6457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DDA-ECE1-482C-B8E6-9FD65A7B3D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0014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B11E-E772-4B59-A950-63A399F4A0C2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65D0-C7C6-4005-98BA-82A997960BE1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379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4976-04BA-41D3-A119-CBB9E9F7A672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F0D0-35D5-4D79-A2F6-219217C02A93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519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E9FF5-50B4-4224-871E-A0F00A83371A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DDE2-3860-44B0-A032-9291194D1D90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19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265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CBE7-0242-4CB5-A7BA-51FF13E153AA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A568-C778-436B-B83F-B33BA25CEED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87795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BF208-0B0A-4C48-A377-AB65D2F0EADC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BFC4-0AE8-44B5-BF9C-CF213519B36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29910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813D9-413C-4C41-B441-A8FB02D63C1A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AE9D-590C-4CF6-82C5-C3DE9895CDB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2565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6374-EA38-4BAE-8C43-60FCA325A01C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21F0-5248-45A5-8E72-C13E047F4EC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65829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04B4-A82A-4975-9287-8AB9249DE6BD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5106-5F7A-4C7D-B95D-341C334F3E4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40859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C0D0-35E2-4307-9BD4-82A43FD58001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AFE9-2716-47EA-8D8F-DDD2A8FE9B8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972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E477-9818-46BB-AAD1-B931ABFA6457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DDA-ECE1-482C-B8E6-9FD65A7B3D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2233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249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F36F-F6E9-44D0-81CF-0F9AFD7AFD10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C72B-0303-4029-B513-5D6568BC099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86450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73C8-98CD-4E39-9E86-85EA8CB0E722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4122-E36A-4787-B646-5DE05153354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30712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6BA4-F761-4FEC-BC0E-FBC6B435BD7A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8C9B-E679-434D-9E3D-8C25F44A59B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37071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7ECB-2100-4A5D-816B-8F4599953D0E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7C51-9D79-427C-9E18-57C8E868C7D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1101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14D3-2595-4D31-894F-E21A2FE76261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57B9-7B6D-4FEC-85A4-302CBA50759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75564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2939-772F-439E-B016-C42A3309A6C7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2657-50DA-4185-A303-E8F0C819365E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97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D341-EC06-44A1-B675-CF3ED9620AE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BF25-9D4A-41DA-BEAF-A2972C0AFA5F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779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8ADFB-B471-4CC1-88E1-B7E8D421B3BB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1A17-1C99-41A9-9ADF-4C1C692408B6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771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E420-D307-4A33-9870-4F038A55517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8113-1E23-4B9A-9178-1C5F8EA9E107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5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E477-9818-46BB-AAD1-B931ABFA6457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8DDA-ECE1-482C-B8E6-9FD65A7B3D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8752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D2B1-CD5C-409A-AC55-7A5E236F4E79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3569-FA00-4AE1-B16D-1150DDCEAC92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084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F2FBF-8251-4CE4-B96B-5064EAFD702D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5A4F-BB7C-4E08-9729-A6ABAFB78F0B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9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689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51EB-C460-44F3-B449-8E49265FF1E2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9739F-03E0-4E9F-8649-EE45DF0B5B5C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318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4334-9C3B-47E7-991E-33E51815A65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91D3-AC2D-4E21-A5E3-F8D628A65FE6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463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B11E-E772-4B59-A950-63A399F4A0C2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65D0-C7C6-4005-98BA-82A997960BE1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137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4976-04BA-41D3-A119-CBB9E9F7A672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F0D0-35D5-4D79-A2F6-219217C02A93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195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E9FF5-50B4-4224-871E-A0F00A83371A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DDE2-3860-44B0-A032-9291194D1D90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870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42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E477-9818-46BB-AAD1-B931ABFA6457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8DDA-ECE1-482C-B8E6-9FD65A7B3D4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18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A1E630-CFBA-4473-BA01-77FF934D29A9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856959-6193-467D-A924-C0EC6031B1BD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7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D1702-1FB3-4445-AC7C-F732A7F976C4}" type="datetimeFigureOut">
              <a:rPr lang="es-CO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23/10/2018</a:t>
            </a:fld>
            <a:endParaRPr lang="es-CO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76CFF7-378F-46AF-A52F-493262371932}" type="slidenum">
              <a:rPr lang="es-CO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0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50" r:id="rId13"/>
    <p:sldLayoutId id="2147483751" r:id="rId14"/>
    <p:sldLayoutId id="2147483752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337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FA2A6D-F8C3-4101-B12D-56B6BE9805E1}" type="datetimeFigureOut">
              <a:rPr lang="es-CO"/>
              <a:pPr>
                <a:defRPr/>
              </a:pPr>
              <a:t>23/10/2018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F5AB6A-54A9-45BD-AB56-84587BD118A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160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3FB91-D2A5-437A-9D12-D944AED879B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23/10/2018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70D01-68D5-461D-9763-B39AC4778A6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5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A5EA34-2230-4754-AB60-7CAC1C6439E2}" type="datetimeFigureOut">
              <a:rPr lang="es-CO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F00AF-8616-4612-A6C6-D48055521B35}" type="slidenum">
              <a:rPr lang="es-CO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95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399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51D0E3-C162-44A7-A45C-BA8F2F6E6886}" type="datetimeFigureOut">
              <a:rPr lang="es-CO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23/10/2018</a:t>
            </a:fld>
            <a:endParaRPr lang="es-CO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0A02BF-8D25-4843-8BD7-500516741E32}" type="slidenum">
              <a:rPr lang="es-CO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5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A5EA34-2230-4754-AB60-7CAC1C6439E2}" type="datetimeFigureOut">
              <a:rPr lang="es-CO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23/10/2018</a:t>
            </a:fld>
            <a:endParaRPr lang="es-CO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F00AF-8616-4612-A6C6-D48055521B35}" type="slidenum">
              <a:rPr lang="es-CO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13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oeficiente_(matem%C3%A1tica)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"/>
            <a:ext cx="8900013" cy="573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3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comida peru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2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2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RSALC - UNESCO\Pictures\ORSALC 6 AÑOS\UNIVERSIDAD DE ANTIOQUIA EVALUACION 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6"/>
            <a:ext cx="9027889" cy="50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1503" y="5085184"/>
            <a:ext cx="8464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latin typeface="GrilledCheese BTN Wide Blk" panose="020B0A05060402040206" pitchFamily="34" charset="0"/>
              </a:rPr>
              <a:t>Derecho a una vivienda con todos</a:t>
            </a:r>
          </a:p>
          <a:p>
            <a:r>
              <a:rPr lang="es-CO" sz="2800" b="1" dirty="0">
                <a:latin typeface="GrilledCheese BTN Wide Blk" panose="020B0A05060402040206" pitchFamily="34" charset="0"/>
              </a:rPr>
              <a:t>l</a:t>
            </a:r>
            <a:r>
              <a:rPr lang="es-CO" sz="2800" b="1" dirty="0" smtClean="0">
                <a:latin typeface="GrilledCheese BTN Wide Blk" panose="020B0A05060402040206" pitchFamily="34" charset="0"/>
              </a:rPr>
              <a:t>os servicios</a:t>
            </a:r>
            <a:endParaRPr lang="es-CO" sz="2800" b="1" dirty="0">
              <a:latin typeface="GrilledCheese BTN Wide Blk" panose="020B0A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RSALC - UNESCO\Pictures\facebook\Copia de europa italia enero 2010 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58"/>
            <a:ext cx="9144000" cy="56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RSALC - UNESCO\Pictures\2016-05\IMG_1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976" cy="554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87824" y="5225837"/>
            <a:ext cx="375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latin typeface="GrilledCheese BTN Wide Blk" panose="020B0A05060402040206" pitchFamily="34" charset="0"/>
              </a:rPr>
              <a:t>Derecho a la expresión</a:t>
            </a:r>
            <a:endParaRPr lang="es-CO" dirty="0">
              <a:latin typeface="GrilledCheese BTN Wide Blk" panose="020B0A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9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SALC - UNESCO\Pictures\2016\DSC_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8"/>
            <a:ext cx="9144000" cy="51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5445224"/>
            <a:ext cx="6985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latin typeface="GrilledCheese BTN Wide Blk" panose="020B0A05060402040206" pitchFamily="34" charset="0"/>
              </a:rPr>
              <a:t>Derecho a la Educación.!</a:t>
            </a:r>
            <a:endParaRPr lang="es-CO" sz="3200" dirty="0">
              <a:latin typeface="GrilledCheese BTN Wide Blk" panose="020B0A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1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SALC - UNESCO\Pictures\ORSALC 6 AÑOS\_DSC9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461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RSALC - UNESCO\Documents\FOTOS\UNIVERSIDAD DE ANTIOQUIA EVALUACION 0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36543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ORSALC - UNESCO\Documents\ORSALC - UNESCO\Fotos Orsalc\Freecards Orsalc 2012\Free Card ORSALC - Educació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03" y="1887822"/>
            <a:ext cx="5200297" cy="39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7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RSALC - UNESCO\Pictures\ORSALC 6 AÑOS\P1010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" y="17140"/>
            <a:ext cx="9126880" cy="59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5661248"/>
            <a:ext cx="774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chemeClr val="bg1"/>
                </a:solidFill>
                <a:latin typeface="GrilledCheese BTN Wide Blk" panose="020B0A05060402040206" pitchFamily="34" charset="0"/>
              </a:rPr>
              <a:t>DERECHO A LA LIBRE ASOCIACIÓN</a:t>
            </a:r>
            <a:endParaRPr lang="es-CO" sz="2400" dirty="0">
              <a:solidFill>
                <a:schemeClr val="bg1"/>
              </a:solidFill>
              <a:latin typeface="GrilledCheese BTN Wide Blk" panose="020B0A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RSALC - UNESCO\Pictures\ORSALC 6 AÑOS\IMG_1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" y="0"/>
            <a:ext cx="881590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32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RSALC - UNESCO\Documents\ORSALC - UNESCO\Fotos Orsalc\Banco de imagenes\camara fotografica 2011 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4" y="78359"/>
            <a:ext cx="9093919" cy="51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62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50437056"/>
              </p:ext>
            </p:extLst>
          </p:nvPr>
        </p:nvGraphicFramePr>
        <p:xfrm>
          <a:off x="1524000" y="260648"/>
          <a:ext cx="729647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9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2276872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/>
              <a:t>“Solo una mente educada puede entender un pensamiento diferente al suyo</a:t>
            </a:r>
            <a:r>
              <a:rPr lang="es-CO" sz="2800" b="1" smtClean="0"/>
              <a:t>, sin </a:t>
            </a:r>
            <a:r>
              <a:rPr lang="es-CO" sz="2800" b="1" dirty="0" smtClean="0"/>
              <a:t>necesidad de aceptarlo”</a:t>
            </a:r>
          </a:p>
          <a:p>
            <a:pPr algn="ctr"/>
            <a:endParaRPr lang="es-CO" sz="2800" b="1" dirty="0"/>
          </a:p>
          <a:p>
            <a:pPr algn="ctr"/>
            <a:r>
              <a:rPr lang="es-CO" sz="2800" b="1" dirty="0" smtClean="0"/>
              <a:t>Aristóteles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216270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420888"/>
            <a:ext cx="37444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DERECHOS </a:t>
            </a:r>
          </a:p>
          <a:p>
            <a:pPr algn="ctr"/>
            <a:r>
              <a:rPr lang="es-E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</a:t>
            </a:r>
          </a:p>
          <a:p>
            <a:pPr algn="ctr"/>
            <a:r>
              <a:rPr lang="es-E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DEBERES</a:t>
            </a:r>
            <a:endParaRPr lang="es-E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2 Abrir llave"/>
          <p:cNvSpPr/>
          <p:nvPr/>
        </p:nvSpPr>
        <p:spPr>
          <a:xfrm>
            <a:off x="3419872" y="975420"/>
            <a:ext cx="648072" cy="49685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4075639" y="1359058"/>
            <a:ext cx="405527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Personales</a:t>
            </a:r>
          </a:p>
          <a:p>
            <a:pPr algn="ctr"/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s-E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sociales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Flecha arriba y abajo"/>
          <p:cNvSpPr/>
          <p:nvPr/>
        </p:nvSpPr>
        <p:spPr>
          <a:xfrm>
            <a:off x="5580112" y="2420888"/>
            <a:ext cx="1152128" cy="212365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51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619508"/>
            <a:ext cx="5236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RESPONDER……</a:t>
            </a:r>
          </a:p>
          <a:p>
            <a:r>
              <a:rPr lang="es-CO" sz="28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SER RESPONSABLE</a:t>
            </a:r>
            <a:endParaRPr lang="es-CO" sz="2800" b="1" dirty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1763688" y="2780928"/>
            <a:ext cx="16561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4067944" y="2780928"/>
            <a:ext cx="22322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105155" y="3433832"/>
            <a:ext cx="1651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/>
              <a:t>Personal</a:t>
            </a:r>
            <a:endParaRPr lang="es-CO" sz="32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275784" y="3356992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/>
              <a:t>Social</a:t>
            </a:r>
            <a:endParaRPr lang="es-CO" sz="3200" b="1" dirty="0"/>
          </a:p>
        </p:txBody>
      </p:sp>
      <p:cxnSp>
        <p:nvCxnSpPr>
          <p:cNvPr id="12" name="11 Conector angular"/>
          <p:cNvCxnSpPr/>
          <p:nvPr/>
        </p:nvCxnSpPr>
        <p:spPr>
          <a:xfrm>
            <a:off x="1763688" y="4018607"/>
            <a:ext cx="2304256" cy="27448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283968" y="4293096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MORAL</a:t>
            </a:r>
            <a:endParaRPr lang="es-CO" sz="2000" b="1" dirty="0"/>
          </a:p>
        </p:txBody>
      </p:sp>
      <p:cxnSp>
        <p:nvCxnSpPr>
          <p:cNvPr id="15" name="14 Conector angular"/>
          <p:cNvCxnSpPr/>
          <p:nvPr/>
        </p:nvCxnSpPr>
        <p:spPr>
          <a:xfrm>
            <a:off x="1763688" y="4293096"/>
            <a:ext cx="1872208" cy="10081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779912" y="5301208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err="1" smtClean="0"/>
              <a:t>jURIDICA</a:t>
            </a:r>
            <a:endParaRPr lang="es-CO" sz="2000" b="1" dirty="0"/>
          </a:p>
        </p:txBody>
      </p:sp>
      <p:sp>
        <p:nvSpPr>
          <p:cNvPr id="17" name="16 Abrir llave"/>
          <p:cNvSpPr/>
          <p:nvPr/>
        </p:nvSpPr>
        <p:spPr>
          <a:xfrm>
            <a:off x="5274945" y="4018607"/>
            <a:ext cx="305167" cy="19306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CuadroTexto"/>
          <p:cNvSpPr txBox="1"/>
          <p:nvPr/>
        </p:nvSpPr>
        <p:spPr>
          <a:xfrm>
            <a:off x="5699600" y="4672670"/>
            <a:ext cx="1152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Implican </a:t>
            </a:r>
          </a:p>
          <a:p>
            <a:r>
              <a:rPr lang="es-CO" dirty="0" smtClean="0"/>
              <a:t>a los otros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RSALC - UNESCO\Pictures\2016\DSC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536"/>
            <a:ext cx="9144001" cy="51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635896" y="4011161"/>
            <a:ext cx="4819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latin typeface="GrilledCheese BTN Wide Blk" panose="020B0A05060402040206" pitchFamily="34" charset="0"/>
              </a:rPr>
              <a:t>Impactos……</a:t>
            </a:r>
            <a:endParaRPr lang="es-CO" sz="4000" b="1" dirty="0">
              <a:latin typeface="GrilledCheese BTN Wide Blk" panose="020B0A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2257"/>
            <a:ext cx="8610097" cy="693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1844675"/>
            <a:ext cx="8208962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3200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1.200 millones de personas en pobreza extrema, </a:t>
            </a:r>
          </a:p>
          <a:p>
            <a:pPr>
              <a:defRPr/>
            </a:pPr>
            <a:r>
              <a:rPr lang="es-CO" sz="3200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1.400 millones sin electricidad, más de 2.000 millones sin instalaciones sanitarias, 700 millones sin agua segura, </a:t>
            </a:r>
          </a:p>
          <a:p>
            <a:pPr>
              <a:defRPr/>
            </a:pPr>
            <a:r>
              <a:rPr lang="es-CO" sz="3200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795 millones con hambre. </a:t>
            </a:r>
          </a:p>
          <a:p>
            <a:pPr>
              <a:defRPr/>
            </a:pPr>
            <a:r>
              <a:rPr lang="es-CO" sz="3200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17.000 niños mueren por día por causas totalmente evitables.</a:t>
            </a:r>
          </a:p>
        </p:txBody>
      </p:sp>
    </p:spTree>
    <p:extLst>
      <p:ext uri="{BB962C8B-B14F-4D97-AF65-F5344CB8AC3E}">
        <p14:creationId xmlns:p14="http://schemas.microsoft.com/office/powerpoint/2010/main" val="246595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1484313"/>
            <a:ext cx="864235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1% más rico tiene ya el 48% de la riqueza del mundo, </a:t>
            </a:r>
          </a:p>
          <a:p>
            <a:pPr algn="just">
              <a:defRPr/>
            </a:pPr>
            <a:endParaRPr lang="es-CO" sz="3200" b="1" dirty="0">
              <a:solidFill>
                <a:srgbClr val="1F497D">
                  <a:lumMod val="60000"/>
                  <a:lumOff val="40000"/>
                </a:srgbClr>
              </a:solidFill>
              <a:ea typeface="ＭＳ Ｐゴシック" pitchFamily="34" charset="-128"/>
            </a:endParaRPr>
          </a:p>
          <a:p>
            <a:pPr algn="just"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80 personas tienen más de </a:t>
            </a:r>
            <a:r>
              <a:rPr lang="es-CO" sz="32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$360.000 </a:t>
            </a: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millones. </a:t>
            </a:r>
          </a:p>
          <a:p>
            <a:pPr algn="just">
              <a:defRPr/>
            </a:pPr>
            <a:endParaRPr lang="es-CO" sz="3200" b="1" dirty="0">
              <a:solidFill>
                <a:srgbClr val="1F497D">
                  <a:lumMod val="60000"/>
                  <a:lumOff val="40000"/>
                </a:srgbClr>
              </a:solidFill>
              <a:ea typeface="ＭＳ Ｐゴシック" pitchFamily="34" charset="-128"/>
            </a:endParaRPr>
          </a:p>
          <a:p>
            <a:pPr algn="just"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De seguir las tendencias actuales, en 2019, el 1% tendrá el 54% de la riqueza mundial.</a:t>
            </a:r>
          </a:p>
        </p:txBody>
      </p:sp>
    </p:spTree>
    <p:extLst>
      <p:ext uri="{BB962C8B-B14F-4D97-AF65-F5344CB8AC3E}">
        <p14:creationId xmlns:p14="http://schemas.microsoft.com/office/powerpoint/2010/main" val="745692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088" y="1989138"/>
            <a:ext cx="7508875" cy="28305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ＭＳ Ｐゴシック" pitchFamily="34" charset="-128"/>
              </a:rPr>
              <a:t>Crecimiento regional estudiantil 2000-2012</a:t>
            </a:r>
          </a:p>
          <a:p>
            <a:pPr algn="ctr"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ＭＳ Ｐゴシック" pitchFamily="34" charset="-128"/>
              </a:rPr>
              <a:t>Asia 155%</a:t>
            </a:r>
          </a:p>
          <a:p>
            <a:pPr algn="ctr"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ＭＳ Ｐゴシック" pitchFamily="34" charset="-128"/>
              </a:rPr>
              <a:t>América latina 117%</a:t>
            </a:r>
          </a:p>
          <a:p>
            <a:pPr algn="ctr"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ＭＳ Ｐゴシック" pitchFamily="34" charset="-128"/>
              </a:rPr>
              <a:t>África 92%</a:t>
            </a:r>
          </a:p>
          <a:p>
            <a:pPr algn="ctr"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ＭＳ Ｐゴシック" pitchFamily="34" charset="-128"/>
              </a:rPr>
              <a:t>Europa 27 %</a:t>
            </a:r>
          </a:p>
          <a:p>
            <a:pPr>
              <a:defRPr/>
            </a:pPr>
            <a:endParaRPr lang="es-CO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4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Marcador de contenido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38163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CONTEXTO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POBLACIONGLOBAL ESTUDIANTIL (Educación Superior)</a:t>
            </a:r>
          </a:p>
          <a:p>
            <a:pPr algn="ctr" eaLnBrk="1" hangingPunct="1">
              <a:defRPr/>
            </a:pPr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1970: 28.600.000</a:t>
            </a:r>
          </a:p>
          <a:p>
            <a:pPr algn="ctr" eaLnBrk="1" hangingPunct="1">
              <a:defRPr/>
            </a:pPr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2000: 99.500.000</a:t>
            </a:r>
          </a:p>
          <a:p>
            <a:pPr algn="ctr" eaLnBrk="1" hangingPunct="1">
              <a:defRPr/>
            </a:pPr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2005: 139.000.000</a:t>
            </a:r>
          </a:p>
          <a:p>
            <a:pPr algn="ctr" eaLnBrk="1" hangingPunct="1">
              <a:defRPr/>
            </a:pPr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2012: 196.000.000</a:t>
            </a:r>
          </a:p>
          <a:p>
            <a:pPr algn="ctr" eaLnBrk="1" hangingPunct="1">
              <a:defRPr/>
            </a:pPr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2025: 263.000.000</a:t>
            </a:r>
          </a:p>
          <a:p>
            <a:pPr algn="ctr" eaLnBrk="1" hangingPunct="1">
              <a:defRPr/>
            </a:pPr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2035: 520.000.000</a:t>
            </a:r>
          </a:p>
          <a:p>
            <a:pPr algn="just" eaLnBrk="1" hangingPunct="1">
              <a:defRPr/>
            </a:pPr>
            <a:endParaRPr lang="es-CO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2 Marcador de contenido"/>
          <p:cNvSpPr>
            <a:spLocks noGrp="1"/>
          </p:cNvSpPr>
          <p:nvPr>
            <p:ph idx="4294967295"/>
          </p:nvPr>
        </p:nvSpPr>
        <p:spPr>
          <a:xfrm>
            <a:off x="539750" y="692150"/>
            <a:ext cx="8229600" cy="1657350"/>
          </a:xfrm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endParaRPr lang="es-CO" altLang="es-CO" sz="16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73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52475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2" name="1 CuadroTexto"/>
          <p:cNvSpPr txBox="1">
            <a:spLocks noChangeArrowheads="1"/>
          </p:cNvSpPr>
          <p:nvPr/>
        </p:nvSpPr>
        <p:spPr bwMode="auto">
          <a:xfrm>
            <a:off x="989013" y="4941888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36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740.000.000  de 21 a 55 años </a:t>
            </a:r>
          </a:p>
        </p:txBody>
      </p:sp>
    </p:spTree>
    <p:extLst>
      <p:ext uri="{BB962C8B-B14F-4D97-AF65-F5344CB8AC3E}">
        <p14:creationId xmlns:p14="http://schemas.microsoft.com/office/powerpoint/2010/main" val="39931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5" name="1 CuadroTexto"/>
          <p:cNvSpPr txBox="1">
            <a:spLocks noChangeArrowheads="1"/>
          </p:cNvSpPr>
          <p:nvPr/>
        </p:nvSpPr>
        <p:spPr bwMode="auto">
          <a:xfrm>
            <a:off x="1331913" y="1557338"/>
            <a:ext cx="64087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720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7.000.000.000 </a:t>
            </a:r>
            <a:r>
              <a:rPr lang="es-CO" altLang="es-CO" sz="36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Personas…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7200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720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38.4% </a:t>
            </a:r>
            <a:r>
              <a:rPr lang="es-CO" altLang="es-CO" sz="440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Mundo digital</a:t>
            </a:r>
          </a:p>
        </p:txBody>
      </p:sp>
    </p:spTree>
    <p:extLst>
      <p:ext uri="{BB962C8B-B14F-4D97-AF65-F5344CB8AC3E}">
        <p14:creationId xmlns:p14="http://schemas.microsoft.com/office/powerpoint/2010/main" val="166127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42413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0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4643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443538" y="1341438"/>
            <a:ext cx="3167062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Personas </a:t>
            </a:r>
          </a:p>
          <a:p>
            <a:pPr algn="ctr"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14 a 35 años</a:t>
            </a:r>
          </a:p>
          <a:p>
            <a:pPr algn="ctr">
              <a:defRPr/>
            </a:pPr>
            <a:endParaRPr lang="es-CO" sz="3200" b="1" dirty="0">
              <a:solidFill>
                <a:srgbClr val="1F497D">
                  <a:lumMod val="60000"/>
                  <a:lumOff val="40000"/>
                </a:srgbClr>
              </a:solidFill>
              <a:ea typeface="ＭＳ Ｐゴシック" pitchFamily="34" charset="-128"/>
            </a:endParaRPr>
          </a:p>
          <a:p>
            <a:pPr algn="ctr">
              <a:defRPr/>
            </a:pPr>
            <a:r>
              <a:rPr lang="es-CO" sz="2400" b="1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5</a:t>
            </a:r>
            <a:r>
              <a:rPr lang="es-CO" sz="2400" b="1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 </a:t>
            </a:r>
            <a:r>
              <a:rPr lang="es-CO" sz="2400" b="1" dirty="0" err="1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hrs</a:t>
            </a:r>
            <a:r>
              <a:rPr lang="es-CO" sz="2400" b="1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 </a:t>
            </a:r>
          </a:p>
          <a:p>
            <a:pPr algn="ctr">
              <a:defRPr/>
            </a:pPr>
            <a:r>
              <a:rPr lang="es-CO" sz="2400" b="1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Redes sociales</a:t>
            </a:r>
          </a:p>
          <a:p>
            <a:pPr algn="ctr"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8936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worldbank.org/latinamerica/files/latinamerica/blogespanoljoanagr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56984" cy="401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5517232"/>
            <a:ext cx="8856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</a:t>
            </a:r>
            <a:r>
              <a:rPr lang="es-ES" dirty="0">
                <a:hlinkClick r:id="rId3" tooltip="Coeficiente (matemática)"/>
              </a:rPr>
              <a:t>coeficiente</a:t>
            </a:r>
            <a:r>
              <a:rPr lang="es-ES" dirty="0"/>
              <a:t> de </a:t>
            </a:r>
            <a:r>
              <a:rPr lang="es-ES" dirty="0" err="1"/>
              <a:t>Gini</a:t>
            </a:r>
            <a:r>
              <a:rPr lang="es-ES" dirty="0"/>
              <a:t> es un número entre 0 y 1, en donde 0 se corresponde con la perfecta igualdad (todos tienen los mismos ingresos) y donde el valor 1 se corresponde con la perfecta desigualdad (una persona tiene todos los ingresos y los demás ninguno).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28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70080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rgbClr val="0070C0"/>
                </a:solidFill>
              </a:rPr>
              <a:t>El auge económico también coincidió con una enorme transformación educativa. La asistencia a la educación secundaria se disparó. Millones de jóvenes fueron a la universidad por primera vez. Aunque esto también significó que la prima salarial por educación disminuyó a medida que más latinoamericanos con título terciario ingresaban a la fuerza laboral. Los salarios para trabajadores poco capacitados aumentaron porque había menos de ellos para contratar. Asimismo, la prima salarial para trabajadores mayores bien educados disminuyó, tal vez debido a su incapacidad para adaptarse a las nuevas tecnologías.</a:t>
            </a:r>
          </a:p>
        </p:txBody>
      </p:sp>
    </p:spTree>
    <p:extLst>
      <p:ext uri="{BB962C8B-B14F-4D97-AF65-F5344CB8AC3E}">
        <p14:creationId xmlns:p14="http://schemas.microsoft.com/office/powerpoint/2010/main" val="32211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70080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0070C0"/>
                </a:solidFill>
              </a:rPr>
              <a:t>CORRUPCION </a:t>
            </a:r>
            <a:r>
              <a:rPr lang="es-CO" sz="2400" b="1" dirty="0">
                <a:solidFill>
                  <a:srgbClr val="0070C0"/>
                </a:solidFill>
              </a:rPr>
              <a:t>económico también coincidió con una enorme transformación educativa. La asistencia a la educación secundaria se disparó. Millones de jóvenes fueron a la universidad por primera vez. Aunque esto también significó que la prima salarial por educación disminuyó a medida que más latinoamericanos con título terciario ingresaban a la fuerza laboral. Los salarios para trabajadores poco capacitados aumentaron porque había menos de ellos para contratar. Asimismo, la prima salarial para trabajadores mayores bien educados disminuyó, tal vez debido a su incapacidad para adaptarse a las nuevas tecnologías.</a:t>
            </a:r>
          </a:p>
        </p:txBody>
      </p:sp>
    </p:spTree>
    <p:extLst>
      <p:ext uri="{BB962C8B-B14F-4D97-AF65-F5344CB8AC3E}">
        <p14:creationId xmlns:p14="http://schemas.microsoft.com/office/powerpoint/2010/main" val="33532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2039" y="2060848"/>
            <a:ext cx="81424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rgbClr val="0070C0"/>
                </a:solidFill>
              </a:rPr>
              <a:t>A mayor capacidad de transacción en una economía, menores posibilidades de estancamiento en la </a:t>
            </a:r>
            <a:r>
              <a:rPr lang="es-CO" sz="4400" b="1" dirty="0" smtClean="0">
                <a:solidFill>
                  <a:srgbClr val="0070C0"/>
                </a:solidFill>
              </a:rPr>
              <a:t>misma</a:t>
            </a:r>
            <a:r>
              <a:rPr lang="es-CO" sz="4400" dirty="0" smtClean="0">
                <a:solidFill>
                  <a:srgbClr val="0070C0"/>
                </a:solidFill>
              </a:rPr>
              <a:t>. </a:t>
            </a:r>
            <a:endParaRPr lang="es-CO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773982"/>
            <a:ext cx="8772594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MENOS ECONOMICA….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¿Qué se hizo? </a:t>
            </a:r>
            <a:r>
              <a:rPr lang="es-CO" sz="1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Impacto, cliente, servicio,</a:t>
            </a:r>
          </a:p>
          <a:p>
            <a:r>
              <a:rPr lang="es-CO" sz="1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Ganancia, oferta, demanda,, producto, retribución, agente,</a:t>
            </a:r>
          </a:p>
          <a:p>
            <a:r>
              <a:rPr lang="es-CO" sz="1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Indicador, beneficio, cambio, capital, competencia, consumo</a:t>
            </a:r>
            <a:endParaRPr lang="es-CO" sz="3600" b="1" dirty="0" smtClean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  <a:p>
            <a:endParaRPr lang="es-CO" sz="3600" b="1" dirty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  <a:p>
            <a:r>
              <a:rPr lang="es-CO" sz="3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MAS EROTICA….</a:t>
            </a:r>
          </a:p>
          <a:p>
            <a:pPr lvl="0"/>
            <a:r>
              <a:rPr lang="es-CO" sz="3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¿Qué debemos hacer?</a:t>
            </a:r>
            <a:r>
              <a:rPr lang="es-CO" sz="1600" b="1" dirty="0">
                <a:solidFill>
                  <a:srgbClr val="0070C0"/>
                </a:solidFill>
                <a:latin typeface="GrilledCheese BTN Wide Blk" panose="020B0A05060402040206" pitchFamily="34" charset="0"/>
              </a:rPr>
              <a:t> </a:t>
            </a:r>
            <a:r>
              <a:rPr lang="es-CO" sz="1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Respeto, </a:t>
            </a:r>
            <a:endParaRPr lang="es-CO" sz="1600" b="1" dirty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Solidaridad, subsidiaridad, inclusión, dignidad, ternura, </a:t>
            </a:r>
          </a:p>
          <a:p>
            <a:pPr lvl="0"/>
            <a:r>
              <a:rPr lang="es-CO" sz="1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Cariño…….</a:t>
            </a:r>
            <a:endParaRPr lang="es-CO" sz="3600" b="1" dirty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  <a:p>
            <a:pPr lvl="0"/>
            <a:endParaRPr lang="es-CO" sz="3600" b="1" dirty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  <a:p>
            <a:endParaRPr lang="es-CO" sz="3600" b="1" dirty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69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773982"/>
            <a:ext cx="849969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rehumanización….  Sin 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más</a:t>
            </a:r>
            <a:endParaRPr lang="es-CO" sz="3600" b="1" dirty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  <a:p>
            <a:endParaRPr lang="es-CO" sz="3600" b="1" dirty="0" smtClean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  <a:p>
            <a:r>
              <a:rPr lang="es-CO" sz="3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Superemos …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el  Modelo de Caín. </a:t>
            </a:r>
          </a:p>
          <a:p>
            <a:r>
              <a:rPr lang="es-CO" sz="32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Detestar, rechazar, repugnar</a:t>
            </a:r>
          </a:p>
          <a:p>
            <a:endParaRPr lang="es-CO" sz="3600" b="1" dirty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05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751" y="5657670"/>
            <a:ext cx="9036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>
                <a:solidFill>
                  <a:srgbClr val="0066CC"/>
                </a:solidFill>
                <a:latin typeface="Blackoak Std" pitchFamily="82" charset="0"/>
              </a:rPr>
              <a:t>2015-2030 </a:t>
            </a:r>
            <a:endParaRPr lang="es-CO" sz="4000" dirty="0">
              <a:solidFill>
                <a:srgbClr val="0066CC"/>
              </a:solidFill>
              <a:latin typeface="Blackoak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773982"/>
            <a:ext cx="87839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CORRUPCIÓN…. </a:t>
            </a:r>
            <a:endParaRPr lang="es-CO" sz="3600" b="1" dirty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  <a:p>
            <a:r>
              <a:rPr lang="es-CO" sz="3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Sustantivo y adjetivo</a:t>
            </a:r>
          </a:p>
          <a:p>
            <a:endParaRPr lang="es-CO" sz="3600" b="1" dirty="0" smtClean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  <a:p>
            <a:r>
              <a:rPr lang="es-CO" sz="3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Torcido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Descompuesto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Beneficio propio o de pocos</a:t>
            </a:r>
          </a:p>
          <a:p>
            <a:endParaRPr lang="es-CO" sz="3600" b="1" dirty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56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LOGO 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2796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Abrir llave"/>
          <p:cNvSpPr/>
          <p:nvPr/>
        </p:nvSpPr>
        <p:spPr>
          <a:xfrm>
            <a:off x="3975368" y="1340768"/>
            <a:ext cx="936104" cy="4176464"/>
          </a:xfrm>
          <a:prstGeom prst="leftBrace">
            <a:avLst>
              <a:gd name="adj1" fmla="val 8333"/>
              <a:gd name="adj2" fmla="val 496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4434604" y="2305615"/>
            <a:ext cx="4449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Acuerdos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Personas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Planeta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Prosperidad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Paz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b="1" dirty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  <a:p>
            <a:r>
              <a:rPr lang="es-CO" sz="2800" b="1" dirty="0" smtClean="0">
                <a:solidFill>
                  <a:srgbClr val="0070C0"/>
                </a:solidFill>
                <a:latin typeface="GrilledCheese BTN Wide Blk" panose="020B0A05060402040206" pitchFamily="34" charset="0"/>
              </a:rPr>
              <a:t>A 4P</a:t>
            </a:r>
            <a:endParaRPr lang="es-CO" sz="2800" b="1" dirty="0">
              <a:solidFill>
                <a:srgbClr val="0070C0"/>
              </a:solidFill>
              <a:latin typeface="GrilledCheese BTN Wide Blk" panose="020B0A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3 Rectángulo"/>
          <p:cNvSpPr>
            <a:spLocks noChangeArrowheads="1"/>
          </p:cNvSpPr>
          <p:nvPr/>
        </p:nvSpPr>
        <p:spPr bwMode="auto">
          <a:xfrm>
            <a:off x="1319213" y="3987800"/>
            <a:ext cx="6513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es-CO" sz="1400" i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Magis vident oculi quam oculus.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400" i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“Ven mejor más ojos que uno solo”. </a:t>
            </a:r>
            <a:endParaRPr lang="es-CO" altLang="es-CO" sz="14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5" y="1916113"/>
            <a:ext cx="652145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9684" name="4 Rectángulo"/>
          <p:cNvSpPr>
            <a:spLocks noChangeArrowheads="1"/>
          </p:cNvSpPr>
          <p:nvPr/>
        </p:nvSpPr>
        <p:spPr bwMode="auto">
          <a:xfrm>
            <a:off x="755650" y="4838700"/>
            <a:ext cx="7850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CO" sz="2400" b="1" smtClean="0">
                <a:solidFill>
                  <a:srgbClr val="595959"/>
                </a:solidFill>
                <a:latin typeface="Arial" charset="0"/>
                <a:ea typeface="ＭＳ Ｐゴシック" pitchFamily="34" charset="-128"/>
              </a:rPr>
              <a:t>Apertura: 2 y 3 de febrero 2012 - Bogotá, Colombia</a:t>
            </a:r>
          </a:p>
        </p:txBody>
      </p:sp>
    </p:spTree>
    <p:extLst>
      <p:ext uri="{BB962C8B-B14F-4D97-AF65-F5344CB8AC3E}">
        <p14:creationId xmlns:p14="http://schemas.microsoft.com/office/powerpoint/2010/main" val="3159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LOGO 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Abrir llave"/>
          <p:cNvSpPr/>
          <p:nvPr/>
        </p:nvSpPr>
        <p:spPr>
          <a:xfrm>
            <a:off x="4211960" y="1340768"/>
            <a:ext cx="936104" cy="41764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4844361" y="1598247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smtClean="0"/>
              <a:t>¿Qué Comemos?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smtClean="0"/>
              <a:t>¿Cómo nos cuidamos?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smtClean="0"/>
              <a:t>¿Dónde vivimos?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smtClean="0"/>
              <a:t>¿Cómo nos desplazamos?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smtClean="0"/>
              <a:t>¿Qué compramos?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1" dirty="0" smtClean="0"/>
              <a:t>¿Qué hacemos en el tiempo libre?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13006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rot="10800000" flipV="1">
            <a:off x="1043607" y="1864856"/>
            <a:ext cx="792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b="1" dirty="0" smtClean="0">
                <a:solidFill>
                  <a:srgbClr val="0070C0"/>
                </a:solidFill>
              </a:rPr>
              <a:t>ODS</a:t>
            </a:r>
            <a:endParaRPr lang="es-CO" sz="7200" b="1" dirty="0">
              <a:solidFill>
                <a:srgbClr val="0070C0"/>
              </a:solidFill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1979712" y="1772816"/>
            <a:ext cx="1512168" cy="3600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2915816" y="2003355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GrilledCheese BTN Wide Blk" panose="020B0A05060402040206" pitchFamily="34" charset="0"/>
              </a:rPr>
              <a:t>Actores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>
              <a:latin typeface="GrilledCheese BTN Wide Blk" panose="020B0A050604020402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GrilledCheese BTN Wide Blk" panose="020B0A05060402040206" pitchFamily="34" charset="0"/>
              </a:rPr>
              <a:t>Acuerdos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>
              <a:latin typeface="GrilledCheese BTN Wide Blk" panose="020B0A050604020402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GrilledCheese BTN Wide Blk" panose="020B0A05060402040206" pitchFamily="34" charset="0"/>
              </a:rPr>
              <a:t>Territorio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>
              <a:latin typeface="GrilledCheese BTN Wide Blk" panose="020B0A050604020402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GrilledCheese BTN Wide Blk" panose="020B0A05060402040206" pitchFamily="34" charset="0"/>
              </a:rPr>
              <a:t>Acciones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>
              <a:latin typeface="GrilledCheese BTN Wide Blk" panose="020B0A050604020402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GrilledCheese BTN Wide Blk" panose="020B0A05060402040206" pitchFamily="34" charset="0"/>
              </a:rPr>
              <a:t>Propósitos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endParaRPr lang="es-CO" dirty="0"/>
          </a:p>
        </p:txBody>
      </p:sp>
      <p:sp>
        <p:nvSpPr>
          <p:cNvPr id="10" name="9 Flecha curvada hacia la izquierda"/>
          <p:cNvSpPr/>
          <p:nvPr/>
        </p:nvSpPr>
        <p:spPr>
          <a:xfrm>
            <a:off x="4788024" y="2132856"/>
            <a:ext cx="1008112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" name="10 Flecha curvada hacia la izquierda"/>
          <p:cNvSpPr/>
          <p:nvPr/>
        </p:nvSpPr>
        <p:spPr>
          <a:xfrm>
            <a:off x="5796136" y="2456892"/>
            <a:ext cx="1152128" cy="9721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11 Flecha curvada hacia la izquierda"/>
          <p:cNvSpPr/>
          <p:nvPr/>
        </p:nvSpPr>
        <p:spPr>
          <a:xfrm>
            <a:off x="6948264" y="2942946"/>
            <a:ext cx="936104" cy="10621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3" name="12 Flecha curvada hacia la izquierda"/>
          <p:cNvSpPr/>
          <p:nvPr/>
        </p:nvSpPr>
        <p:spPr>
          <a:xfrm>
            <a:off x="7884368" y="3474005"/>
            <a:ext cx="1080120" cy="11791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 rot="10800000" flipV="1">
            <a:off x="1043607" y="1864856"/>
            <a:ext cx="792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b="1" dirty="0" smtClean="0">
                <a:solidFill>
                  <a:srgbClr val="0070C0"/>
                </a:solidFill>
              </a:rPr>
              <a:t>ODS</a:t>
            </a:r>
            <a:endParaRPr lang="es-CO" sz="7200" b="1" dirty="0">
              <a:solidFill>
                <a:srgbClr val="0070C0"/>
              </a:solidFill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1979712" y="1772816"/>
            <a:ext cx="1512168" cy="3600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2915816" y="2003355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Adobe Heiti Std R" pitchFamily="34" charset="-128"/>
                <a:ea typeface="Adobe Heiti Std R" pitchFamily="34" charset="-128"/>
              </a:rPr>
              <a:t>Personas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>
              <a:latin typeface="Adobe Heiti Std R" pitchFamily="34" charset="-128"/>
              <a:ea typeface="Adobe Heiti Std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Adobe Heiti Std R" pitchFamily="34" charset="-128"/>
                <a:ea typeface="Adobe Heiti Std R" pitchFamily="34" charset="-128"/>
              </a:rPr>
              <a:t>Inter -Distinto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>
              <a:latin typeface="Adobe Heiti Std R" pitchFamily="34" charset="-128"/>
              <a:ea typeface="Adobe Heiti Std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Adobe Heiti Std R" pitchFamily="34" charset="-128"/>
                <a:ea typeface="Adobe Heiti Std R" pitchFamily="34" charset="-128"/>
              </a:rPr>
              <a:t>Entorno-Ambiente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>
              <a:latin typeface="Adobe Heiti Std R" pitchFamily="34" charset="-128"/>
              <a:ea typeface="Adobe Heiti Std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Adobe Heiti Std R" pitchFamily="34" charset="-128"/>
                <a:ea typeface="Adobe Heiti Std R" pitchFamily="34" charset="-128"/>
              </a:rPr>
              <a:t>Mejoramiento-Crecimiento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b="1" dirty="0">
              <a:latin typeface="Adobe Heiti Std R" pitchFamily="34" charset="-128"/>
              <a:ea typeface="Adobe Heiti Std R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Adobe Heiti Std R" pitchFamily="34" charset="-128"/>
                <a:ea typeface="Adobe Heiti Std R" pitchFamily="34" charset="-128"/>
              </a:rPr>
              <a:t>Felicidad</a:t>
            </a:r>
          </a:p>
          <a:p>
            <a:r>
              <a:rPr lang="es-CO" b="1" dirty="0">
                <a:latin typeface="Adobe Heiti Std R" pitchFamily="34" charset="-128"/>
                <a:ea typeface="Adobe Heiti Std R" pitchFamily="34" charset="-128"/>
              </a:rPr>
              <a:t>	</a:t>
            </a:r>
            <a:r>
              <a:rPr lang="es-CO" b="1" dirty="0" smtClean="0">
                <a:latin typeface="Adobe Heiti Std R" pitchFamily="34" charset="-128"/>
                <a:ea typeface="Adobe Heiti Std R" pitchFamily="34" charset="-128"/>
              </a:rPr>
              <a:t>Colectiva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endParaRPr lang="es-CO" dirty="0"/>
          </a:p>
        </p:txBody>
      </p:sp>
      <p:sp>
        <p:nvSpPr>
          <p:cNvPr id="10" name="9 Flecha curvada hacia la izquierda"/>
          <p:cNvSpPr/>
          <p:nvPr/>
        </p:nvSpPr>
        <p:spPr>
          <a:xfrm>
            <a:off x="4788024" y="2132856"/>
            <a:ext cx="1008112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" name="10 Flecha curvada hacia la izquierda"/>
          <p:cNvSpPr/>
          <p:nvPr/>
        </p:nvSpPr>
        <p:spPr>
          <a:xfrm>
            <a:off x="5796136" y="2456892"/>
            <a:ext cx="1152128" cy="9721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11 Flecha curvada hacia la izquierda"/>
          <p:cNvSpPr/>
          <p:nvPr/>
        </p:nvSpPr>
        <p:spPr>
          <a:xfrm>
            <a:off x="6948264" y="2942946"/>
            <a:ext cx="936104" cy="10621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3" name="12 Flecha curvada hacia la izquierda"/>
          <p:cNvSpPr/>
          <p:nvPr/>
        </p:nvSpPr>
        <p:spPr>
          <a:xfrm>
            <a:off x="7884368" y="3474005"/>
            <a:ext cx="1080120" cy="11791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CuadroTexto"/>
          <p:cNvSpPr txBox="1">
            <a:spLocks noChangeArrowheads="1"/>
          </p:cNvSpPr>
          <p:nvPr/>
        </p:nvSpPr>
        <p:spPr bwMode="auto">
          <a:xfrm rot="16200000">
            <a:off x="481806" y="3134520"/>
            <a:ext cx="3121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Territorio</a:t>
            </a:r>
          </a:p>
        </p:txBody>
      </p:sp>
      <p:sp>
        <p:nvSpPr>
          <p:cNvPr id="248835" name="2 CuadroTexto"/>
          <p:cNvSpPr txBox="1">
            <a:spLocks noChangeArrowheads="1"/>
          </p:cNvSpPr>
          <p:nvPr/>
        </p:nvSpPr>
        <p:spPr bwMode="auto">
          <a:xfrm>
            <a:off x="4932363" y="1901825"/>
            <a:ext cx="1512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8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Espacio Constitutivo: </a:t>
            </a:r>
          </a:p>
        </p:txBody>
      </p:sp>
      <p:sp>
        <p:nvSpPr>
          <p:cNvPr id="248836" name="3 CuadroTexto"/>
          <p:cNvSpPr txBox="1">
            <a:spLocks noChangeArrowheads="1"/>
          </p:cNvSpPr>
          <p:nvPr/>
        </p:nvSpPr>
        <p:spPr bwMode="auto">
          <a:xfrm>
            <a:off x="6437313" y="655638"/>
            <a:ext cx="2311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Cuerpo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Hogar - Habitación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Barrio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Ciudad - Urbe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Patria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Región.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Mundo - Orbe</a:t>
            </a:r>
          </a:p>
        </p:txBody>
      </p:sp>
      <p:sp>
        <p:nvSpPr>
          <p:cNvPr id="248837" name="4 CuadroTexto"/>
          <p:cNvSpPr txBox="1">
            <a:spLocks noChangeArrowheads="1"/>
          </p:cNvSpPr>
          <p:nvPr/>
        </p:nvSpPr>
        <p:spPr bwMode="auto">
          <a:xfrm>
            <a:off x="4932363" y="2924175"/>
            <a:ext cx="4103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8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Lugar en el mundo, posición personal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8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Posición social status - roles</a:t>
            </a:r>
          </a:p>
        </p:txBody>
      </p:sp>
      <p:sp>
        <p:nvSpPr>
          <p:cNvPr id="248838" name="5 CuadroTexto"/>
          <p:cNvSpPr txBox="1">
            <a:spLocks noChangeArrowheads="1"/>
          </p:cNvSpPr>
          <p:nvPr/>
        </p:nvSpPr>
        <p:spPr bwMode="auto">
          <a:xfrm>
            <a:off x="4932363" y="3860800"/>
            <a:ext cx="381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8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Entorno: Lo que me rodea. Ambientes naturales - construídos</a:t>
            </a:r>
          </a:p>
        </p:txBody>
      </p:sp>
      <p:sp>
        <p:nvSpPr>
          <p:cNvPr id="248839" name="6 CuadroTexto"/>
          <p:cNvSpPr txBox="1">
            <a:spLocks noChangeArrowheads="1"/>
          </p:cNvSpPr>
          <p:nvPr/>
        </p:nvSpPr>
        <p:spPr bwMode="auto">
          <a:xfrm>
            <a:off x="4932363" y="4581525"/>
            <a:ext cx="3671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O" altLang="es-CO" sz="18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Territorio como límite-frontera: Intimidad-Sociabilidad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2811463" y="1901825"/>
            <a:ext cx="203041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2811463" y="2794000"/>
            <a:ext cx="203041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2771775" y="3732213"/>
            <a:ext cx="2030413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2771775" y="4581525"/>
            <a:ext cx="2030413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RSALC - UNESCO\Pictures\VARIOS\El Chaco Argentina Paraguay 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62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26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1052736"/>
            <a:ext cx="8001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Aliados</a:t>
            </a:r>
            <a:endParaRPr lang="es-CO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G:\Trabajos Orsalc\ORSALC 2015\III Foro Regional 2015\Material III Foro México\Videos\Logos\ITAIPU BINACIONAL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42029"/>
            <a:ext cx="1996338" cy="1652613"/>
          </a:xfrm>
          <a:prstGeom prst="rect">
            <a:avLst/>
          </a:prstGeom>
          <a:noFill/>
        </p:spPr>
      </p:pic>
      <p:pic>
        <p:nvPicPr>
          <p:cNvPr id="3076" name="Picture 4" descr="\\Relinter4254\orsalc - unesco\Logos Varios\Centro RS.jpg"/>
          <p:cNvPicPr>
            <a:picLocks noChangeAspect="1" noChangeArrowheads="1"/>
          </p:cNvPicPr>
          <p:nvPr/>
        </p:nvPicPr>
        <p:blipFill>
          <a:blip r:embed="rId3" cstate="print"/>
          <a:srcRect l="19106" t="32598" r="17108" b="38002"/>
          <a:stretch>
            <a:fillRect/>
          </a:stretch>
        </p:blipFill>
        <p:spPr bwMode="auto">
          <a:xfrm>
            <a:off x="6047656" y="2492896"/>
            <a:ext cx="2708016" cy="936104"/>
          </a:xfrm>
          <a:prstGeom prst="rect">
            <a:avLst/>
          </a:prstGeom>
          <a:noFill/>
        </p:spPr>
      </p:pic>
      <p:pic>
        <p:nvPicPr>
          <p:cNvPr id="3077" name="Picture 5" descr="\\Relinter4254\orsalc - unesco\Logos Varios\Columb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771" y="4275692"/>
            <a:ext cx="1818042" cy="808929"/>
          </a:xfrm>
          <a:prstGeom prst="rect">
            <a:avLst/>
          </a:prstGeom>
          <a:noFill/>
        </p:spPr>
      </p:pic>
      <p:pic>
        <p:nvPicPr>
          <p:cNvPr id="3078" name="Picture 6" descr="\\Relinter4254\orsalc - unesco\Logos Varios\ODUCAL Alta resolucion.JPG"/>
          <p:cNvPicPr>
            <a:picLocks noChangeAspect="1" noChangeArrowheads="1"/>
          </p:cNvPicPr>
          <p:nvPr/>
        </p:nvPicPr>
        <p:blipFill>
          <a:blip r:embed="rId5" cstate="print"/>
          <a:srcRect l="12640" t="13770" r="22032" b="22411"/>
          <a:stretch>
            <a:fillRect/>
          </a:stretch>
        </p:blipFill>
        <p:spPr bwMode="auto">
          <a:xfrm>
            <a:off x="3527884" y="4059603"/>
            <a:ext cx="1944216" cy="1342912"/>
          </a:xfrm>
          <a:prstGeom prst="rect">
            <a:avLst/>
          </a:prstGeom>
          <a:noFill/>
        </p:spPr>
      </p:pic>
      <p:pic>
        <p:nvPicPr>
          <p:cNvPr id="3079" name="Picture 7" descr="\\Relinter4254\orsalc - unesco\Logos Varios\Instituto Paulo Freire (2).jpg"/>
          <p:cNvPicPr>
            <a:picLocks noChangeAspect="1" noChangeArrowheads="1"/>
          </p:cNvPicPr>
          <p:nvPr/>
        </p:nvPicPr>
        <p:blipFill>
          <a:blip r:embed="rId6" cstate="print"/>
          <a:srcRect l="32361" t="18673" r="34165" b="28828"/>
          <a:stretch>
            <a:fillRect/>
          </a:stretch>
        </p:blipFill>
        <p:spPr bwMode="auto">
          <a:xfrm>
            <a:off x="6501564" y="3393254"/>
            <a:ext cx="1800200" cy="2117531"/>
          </a:xfrm>
          <a:prstGeom prst="rect">
            <a:avLst/>
          </a:prstGeom>
          <a:noFill/>
        </p:spPr>
      </p:pic>
      <p:pic>
        <p:nvPicPr>
          <p:cNvPr id="3080" name="Picture 8" descr="G:\Trabajos Orsalc\ORSALC 2015\III Foro Regional 2015\Material III Foro México\Videos\Logos\Asociacion Iberoamericana de personalismo.jpg"/>
          <p:cNvPicPr>
            <a:picLocks noChangeAspect="1" noChangeArrowheads="1"/>
          </p:cNvPicPr>
          <p:nvPr/>
        </p:nvPicPr>
        <p:blipFill>
          <a:blip r:embed="rId7" cstate="print"/>
          <a:srcRect l="5663" t="20000" r="6563" b="12001"/>
          <a:stretch>
            <a:fillRect/>
          </a:stretch>
        </p:blipFill>
        <p:spPr bwMode="auto">
          <a:xfrm>
            <a:off x="3383868" y="2470506"/>
            <a:ext cx="2232248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3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2 Marcador de contenido"/>
          <p:cNvSpPr>
            <a:spLocks noGrp="1"/>
          </p:cNvSpPr>
          <p:nvPr>
            <p:ph idx="4294967295"/>
          </p:nvPr>
        </p:nvSpPr>
        <p:spPr>
          <a:xfrm>
            <a:off x="539750" y="836613"/>
            <a:ext cx="8229600" cy="1944687"/>
          </a:xfrm>
        </p:spPr>
        <p:txBody>
          <a:bodyPr/>
          <a:lstStyle/>
          <a:p>
            <a:pPr marL="609600" indent="-609600" algn="just" eaLnBrk="1" hangingPunct="1">
              <a:buFont typeface="Arial" charset="0"/>
              <a:buNone/>
            </a:pPr>
            <a:endParaRPr lang="es-CO" altLang="es-CO" sz="1400" smtClean="0">
              <a:latin typeface="Tahoma" pitchFamily="34" charset="0"/>
              <a:cs typeface="Tahoma" pitchFamily="34" charset="0"/>
            </a:endParaRPr>
          </a:p>
          <a:p>
            <a:pPr marL="609600" indent="-609600" algn="ctr" eaLnBrk="1" hangingPunct="1">
              <a:buFont typeface="Arial" charset="0"/>
              <a:buNone/>
            </a:pPr>
            <a:r>
              <a:rPr lang="es-CO" altLang="es-CO" sz="2500" b="1" smtClean="0">
                <a:latin typeface="Tahoma" pitchFamily="34" charset="0"/>
                <a:cs typeface="Tahoma" pitchFamily="34" charset="0"/>
              </a:rPr>
              <a:t>Propósito</a:t>
            </a:r>
          </a:p>
          <a:p>
            <a:pPr marL="609600" indent="-609600" algn="just" eaLnBrk="1" hangingPunct="1">
              <a:buFont typeface="Arial" charset="0"/>
              <a:buNone/>
            </a:pPr>
            <a:endParaRPr lang="es-CO" altLang="es-CO" sz="1600" smtClean="0">
              <a:latin typeface="Tahoma" pitchFamily="34" charset="0"/>
              <a:cs typeface="Tahoma" pitchFamily="34" charset="0"/>
            </a:endParaRPr>
          </a:p>
          <a:p>
            <a:pPr marL="609600" indent="-609600" algn="just" eaLnBrk="1" hangingPunct="1">
              <a:buFont typeface="Arial" charset="0"/>
              <a:buNone/>
            </a:pPr>
            <a:r>
              <a:rPr lang="es-CO" altLang="es-CO" sz="1600" b="1" smtClean="0">
                <a:latin typeface="Tahoma" pitchFamily="34" charset="0"/>
                <a:cs typeface="Tahoma" pitchFamily="34" charset="0"/>
              </a:rPr>
              <a:t>El Observatorio Regional de Responsabilidad Social Universitaria, asumirá como desafío las obligaciones –deberes- de todos y cada uno como práctica comunitaria y comunicativa que anima el debate sobre el interés público, los valores ciudadanos, la creación de lazos vinculantes, de identidad colectiva a favor de poblaciones en situación de vulnerabilidad; De igual forma asume la promoción, desde las instituciones educativas y demás instituciones, de la  formación de personas y profesionales gestores de ciudadanía, de valores  académicos, sociales, culturales, artísticos, económicos, científicos, entre otros; valores que, de manera simultánea favorezcan el desarrollo, la innovación  y provean propuestas de solución sostenible a problemas sociales.</a:t>
            </a:r>
          </a:p>
          <a:p>
            <a:pPr marL="609600" indent="-609600" algn="just" eaLnBrk="1" hangingPunct="1">
              <a:buFont typeface="Arial" charset="0"/>
              <a:buNone/>
            </a:pPr>
            <a:r>
              <a:rPr lang="es-CO" altLang="es-CO" sz="1600" b="1" smtClean="0">
                <a:latin typeface="Tahoma" pitchFamily="34" charset="0"/>
                <a:cs typeface="Tahoma" pitchFamily="34" charset="0"/>
              </a:rPr>
              <a:t>Bogotá D.C  10 de enero 2012.</a:t>
            </a:r>
          </a:p>
          <a:p>
            <a:pPr marL="609600" indent="-609600" algn="just" eaLnBrk="1" hangingPunct="1">
              <a:buFont typeface="Arial" charset="0"/>
              <a:buNone/>
            </a:pPr>
            <a:endParaRPr lang="es-CO" altLang="es-CO" sz="1600" b="1" smtClean="0">
              <a:latin typeface="Tahoma" pitchFamily="34" charset="0"/>
              <a:cs typeface="Tahoma" pitchFamily="34" charset="0"/>
            </a:endParaRPr>
          </a:p>
          <a:p>
            <a:pPr marL="609600" indent="-609600" algn="ctr" eaLnBrk="1" hangingPunct="1">
              <a:buFont typeface="Arial" charset="0"/>
              <a:buNone/>
            </a:pPr>
            <a:r>
              <a:rPr lang="es-CO" altLang="es-CO" sz="1600" b="1" smtClean="0">
                <a:latin typeface="Tahoma" pitchFamily="34" charset="0"/>
                <a:cs typeface="Tahoma" pitchFamily="34" charset="0"/>
              </a:rPr>
              <a:t>Guillermo Hoyos Vasquez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es-CO" altLang="es-CO" sz="1600" b="1" smtClean="0">
                <a:latin typeface="Tahoma" pitchFamily="34" charset="0"/>
                <a:cs typeface="Tahoma" pitchFamily="34" charset="0"/>
              </a:rPr>
              <a:t>Humberto Grimaldo Durán</a:t>
            </a:r>
          </a:p>
          <a:p>
            <a:pPr marL="609600" indent="-609600" algn="just" eaLnBrk="1" hangingPunct="1">
              <a:buFont typeface="Arial" charset="0"/>
              <a:buNone/>
            </a:pPr>
            <a:endParaRPr lang="es-CO" altLang="es-CO" sz="1600" b="1" smtClean="0">
              <a:latin typeface="Tahoma" pitchFamily="34" charset="0"/>
              <a:cs typeface="Tahoma" pitchFamily="34" charset="0"/>
            </a:endParaRPr>
          </a:p>
          <a:p>
            <a:pPr marL="609600" indent="-609600" algn="just" eaLnBrk="1" hangingPunct="1">
              <a:buFont typeface="Arial" charset="0"/>
              <a:buNone/>
            </a:pPr>
            <a:endParaRPr lang="es-CO" altLang="es-CO" sz="1600" smtClean="0">
              <a:latin typeface="Tahoma" pitchFamily="34" charset="0"/>
              <a:cs typeface="Tahoma" pitchFamily="34" charset="0"/>
            </a:endParaRPr>
          </a:p>
          <a:p>
            <a:pPr marL="609600" indent="-609600" algn="just" eaLnBrk="1" hangingPunct="1">
              <a:buFont typeface="Arial" charset="0"/>
              <a:buNone/>
            </a:pPr>
            <a:endParaRPr lang="es-CO" altLang="es-CO" sz="1600" smtClean="0">
              <a:latin typeface="Tahoma" pitchFamily="34" charset="0"/>
              <a:cs typeface="Tahoma" pitchFamily="34" charset="0"/>
            </a:endParaRPr>
          </a:p>
          <a:p>
            <a:pPr marL="609600" indent="-609600" algn="just" eaLnBrk="1" hangingPunct="1">
              <a:buFont typeface="Arial" charset="0"/>
              <a:buNone/>
            </a:pPr>
            <a:r>
              <a:rPr lang="es-CO" altLang="es-CO" sz="160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2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1 CuadroTexto"/>
          <p:cNvSpPr txBox="1">
            <a:spLocks noChangeArrowheads="1"/>
          </p:cNvSpPr>
          <p:nvPr/>
        </p:nvSpPr>
        <p:spPr bwMode="auto">
          <a:xfrm>
            <a:off x="827088" y="1757363"/>
            <a:ext cx="77057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i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Criticar la arrogancia, el autoritarismo de intelectuales de izquierda o de derecha, en el fondo igualmente reaccionarios, que se consideran propietarios, los primeros del saber revolucionario, y los segundos del saber conservador; criticar el comportamiento de universitarios que pretenden concientizar a trabajadores rurales y urbanos sin concientizarse también con ellos; criticar un indisimulable aire de mesianismo, en el fondo ingenuo, de intelectuales que en nombre de la liberación de las clases trabajadoras imponen o buscan imponer la “superioridad” de su saber académico a las “masas incultas”</a:t>
            </a:r>
          </a:p>
        </p:txBody>
      </p:sp>
      <p:sp>
        <p:nvSpPr>
          <p:cNvPr id="201731" name="2 CuadroTexto"/>
          <p:cNvSpPr txBox="1">
            <a:spLocks noChangeArrowheads="1"/>
          </p:cNvSpPr>
          <p:nvPr/>
        </p:nvSpPr>
        <p:spPr bwMode="auto">
          <a:xfrm>
            <a:off x="1835150" y="5013325"/>
            <a:ext cx="6769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O" altLang="es-CO" sz="16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FREIRE PAULO, Pedagogía de la esperanza. </a:t>
            </a:r>
          </a:p>
        </p:txBody>
      </p:sp>
    </p:spTree>
    <p:extLst>
      <p:ext uri="{BB962C8B-B14F-4D97-AF65-F5344CB8AC3E}">
        <p14:creationId xmlns:p14="http://schemas.microsoft.com/office/powerpoint/2010/main" val="14091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388" y="2060575"/>
            <a:ext cx="82804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ea typeface="ＭＳ Ｐゴシック" pitchFamily="34" charset="-128"/>
              </a:rPr>
              <a:t>LOS TEJIDOS SOCIALES SE CANCERAN, CUANDOS LOS DEBERES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ea typeface="ＭＳ Ｐゴシック" pitchFamily="34" charset="-128"/>
              </a:rPr>
              <a:t>DE LOS UNOS SE TRANSFORMAN EN DERECHOS DE LOS OTROS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3200" b="1" dirty="0">
              <a:solidFill>
                <a:srgbClr val="1F497D">
                  <a:lumMod val="60000"/>
                  <a:lumOff val="40000"/>
                </a:srgbClr>
              </a:solidFill>
              <a:latin typeface="Arial" charset="0"/>
              <a:ea typeface="ＭＳ Ｐゴシック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ea typeface="ＭＳ Ｐゴシック" pitchFamily="34" charset="-128"/>
              </a:rPr>
              <a:t>Nicolás Gómez Dávila</a:t>
            </a:r>
          </a:p>
        </p:txBody>
      </p:sp>
    </p:spTree>
    <p:extLst>
      <p:ext uri="{BB962C8B-B14F-4D97-AF65-F5344CB8AC3E}">
        <p14:creationId xmlns:p14="http://schemas.microsoft.com/office/powerpoint/2010/main" val="4279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5323226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139952" y="908720"/>
            <a:ext cx="22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DEBERES Y DERECHOS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09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RSALC - UNESCO\Pictures\VARIOS\ITAIPU 2013 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" y="0"/>
            <a:ext cx="9165927" cy="51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067944" y="5256474"/>
            <a:ext cx="4372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latin typeface="GrilledCheese BTN Wide Blk" panose="020B0A05060402040206" pitchFamily="34" charset="0"/>
              </a:rPr>
              <a:t>Derecho a la vida</a:t>
            </a:r>
            <a:endParaRPr lang="es-CO" sz="2800" dirty="0">
              <a:latin typeface="GrilledCheese BTN Wide Blk" panose="020B0A05060402040206" pitchFamily="34" charset="0"/>
            </a:endParaRPr>
          </a:p>
        </p:txBody>
      </p:sp>
      <p:pic>
        <p:nvPicPr>
          <p:cNvPr id="2051" name="Picture 3" descr="C:\Users\ORSALC - UNESCO\Pictures\VARIOS\PUEBLA 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545"/>
            <a:ext cx="3563888" cy="63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41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7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11182</TotalTime>
  <Words>962</Words>
  <Application>Microsoft Office PowerPoint</Application>
  <PresentationFormat>Presentación en pantalla (4:3)</PresentationFormat>
  <Paragraphs>158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45</vt:i4>
      </vt:variant>
    </vt:vector>
  </HeadingPairs>
  <TitlesOfParts>
    <vt:vector size="60" baseType="lpstr">
      <vt:lpstr>ＭＳ Ｐゴシック</vt:lpstr>
      <vt:lpstr>Adobe Heiti Std R</vt:lpstr>
      <vt:lpstr>Arial</vt:lpstr>
      <vt:lpstr>Blackoak Std</vt:lpstr>
      <vt:lpstr>Calibri</vt:lpstr>
      <vt:lpstr>GrilledCheese BTN Wide Blk</vt:lpstr>
      <vt:lpstr>Tahoma</vt:lpstr>
      <vt:lpstr>Tema de Office</vt:lpstr>
      <vt:lpstr>1_Tema de Office</vt:lpstr>
      <vt:lpstr>1_Diseño personalizado</vt:lpstr>
      <vt:lpstr>5_Tema de Office</vt:lpstr>
      <vt:lpstr>2_Tema de Office</vt:lpstr>
      <vt:lpstr>4_Diseño personalizado</vt:lpstr>
      <vt:lpstr>27_Diseño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ORSALC - UNESCO</dc:creator>
  <cp:lastModifiedBy>Jacob Gutierrez</cp:lastModifiedBy>
  <cp:revision>120</cp:revision>
  <dcterms:created xsi:type="dcterms:W3CDTF">2016-11-30T13:55:10Z</dcterms:created>
  <dcterms:modified xsi:type="dcterms:W3CDTF">2018-10-23T20:26:30Z</dcterms:modified>
</cp:coreProperties>
</file>