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notesSlides/notesSlide13.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drawings/drawing7.xml" ContentType="application/vnd.openxmlformats-officedocument.drawingml.chartshapes+xml"/>
  <Override PartName="/ppt/charts/chart12.xml" ContentType="application/vnd.openxmlformats-officedocument.drawingml.chart+xml"/>
  <Override PartName="/ppt/drawings/drawing8.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9.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drawings/drawing10.xml" ContentType="application/vnd.openxmlformats-officedocument.drawingml.chartshapes+xml"/>
  <Override PartName="/ppt/notesSlides/notesSlide16.xml" ContentType="application/vnd.openxmlformats-officedocument.presentationml.notesSlide+xml"/>
  <Override PartName="/ppt/charts/chart18.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charts/chart1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0.xml" ContentType="application/vnd.openxmlformats-officedocument.drawingml.chart+xml"/>
  <Override PartName="/ppt/tags/tag3.xml" ContentType="application/vnd.openxmlformats-officedocument.presentationml.tags+xml"/>
  <Override PartName="/ppt/notesSlides/notesSlide20.xml" ContentType="application/vnd.openxmlformats-officedocument.presentationml.notesSlide+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4"/>
    <p:sldMasterId id="2147483786" r:id="rId5"/>
    <p:sldMasterId id="2147483818" r:id="rId6"/>
    <p:sldMasterId id="2147483844" r:id="rId7"/>
    <p:sldMasterId id="2147483859" r:id="rId8"/>
    <p:sldMasterId id="2147483870" r:id="rId9"/>
    <p:sldMasterId id="2147483885" r:id="rId10"/>
  </p:sldMasterIdLst>
  <p:notesMasterIdLst>
    <p:notesMasterId r:id="rId54"/>
  </p:notesMasterIdLst>
  <p:handoutMasterIdLst>
    <p:handoutMasterId r:id="rId55"/>
  </p:handoutMasterIdLst>
  <p:sldIdLst>
    <p:sldId id="847" r:id="rId11"/>
    <p:sldId id="568" r:id="rId12"/>
    <p:sldId id="605" r:id="rId13"/>
    <p:sldId id="607" r:id="rId14"/>
    <p:sldId id="603" r:id="rId15"/>
    <p:sldId id="953" r:id="rId16"/>
    <p:sldId id="954" r:id="rId17"/>
    <p:sldId id="955" r:id="rId18"/>
    <p:sldId id="956" r:id="rId19"/>
    <p:sldId id="932" r:id="rId20"/>
    <p:sldId id="940" r:id="rId21"/>
    <p:sldId id="1261" r:id="rId22"/>
    <p:sldId id="1262" r:id="rId23"/>
    <p:sldId id="1169" r:id="rId24"/>
    <p:sldId id="1193" r:id="rId25"/>
    <p:sldId id="943" r:id="rId26"/>
    <p:sldId id="941" r:id="rId27"/>
    <p:sldId id="934" r:id="rId28"/>
    <p:sldId id="944" r:id="rId29"/>
    <p:sldId id="945" r:id="rId30"/>
    <p:sldId id="829" r:id="rId31"/>
    <p:sldId id="837" r:id="rId32"/>
    <p:sldId id="1264" r:id="rId33"/>
    <p:sldId id="838" r:id="rId34"/>
    <p:sldId id="842" r:id="rId35"/>
    <p:sldId id="1245" r:id="rId36"/>
    <p:sldId id="1265" r:id="rId37"/>
    <p:sldId id="900" r:id="rId38"/>
    <p:sldId id="949" r:id="rId39"/>
    <p:sldId id="950" r:id="rId40"/>
    <p:sldId id="864" r:id="rId41"/>
    <p:sldId id="877" r:id="rId42"/>
    <p:sldId id="878" r:id="rId43"/>
    <p:sldId id="951" r:id="rId44"/>
    <p:sldId id="952" r:id="rId45"/>
    <p:sldId id="1319" r:id="rId46"/>
    <p:sldId id="1322" r:id="rId47"/>
    <p:sldId id="1258" r:id="rId48"/>
    <p:sldId id="1323" r:id="rId49"/>
    <p:sldId id="766" r:id="rId50"/>
    <p:sldId id="1507" r:id="rId51"/>
    <p:sldId id="1257" r:id="rId52"/>
    <p:sldId id="747" r:id="rId53"/>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e Bloem" initials="SB" lastIdx="3" clrIdx="0">
    <p:extLst/>
  </p:cmAuthor>
  <p:cmAuthor id="2" name="simonebloem" initials="sb" lastIdx="7" clrIdx="1"/>
  <p:cmAuthor id="3" name="Andreas Schleicher" initials="AS"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7A0"/>
    <a:srgbClr val="D04432"/>
    <a:srgbClr val="E4B921"/>
    <a:srgbClr val="4F81BD"/>
    <a:srgbClr val="6DCEFF"/>
    <a:srgbClr val="005681"/>
    <a:srgbClr val="FFFFFF"/>
    <a:srgbClr val="C6DA50"/>
    <a:srgbClr val="00AE88"/>
    <a:srgbClr val="E2EC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4" autoAdjust="0"/>
    <p:restoredTop sz="79269" autoAdjust="0"/>
  </p:normalViewPr>
  <p:slideViewPr>
    <p:cSldViewPr snapToGrid="0" snapToObjects="1">
      <p:cViewPr varScale="1">
        <p:scale>
          <a:sx n="93" d="100"/>
          <a:sy n="93" d="100"/>
        </p:scale>
        <p:origin x="102" y="90"/>
      </p:cViewPr>
      <p:guideLst>
        <p:guide orient="horz" pos="1620"/>
        <p:guide pos="2880"/>
      </p:guideLst>
    </p:cSldViewPr>
  </p:slideViewPr>
  <p:outlineViewPr>
    <p:cViewPr>
      <p:scale>
        <a:sx n="33" d="100"/>
        <a:sy n="33" d="100"/>
      </p:scale>
      <p:origin x="0" y="-20453"/>
    </p:cViewPr>
  </p:outlineViewPr>
  <p:notesTextViewPr>
    <p:cViewPr>
      <p:scale>
        <a:sx n="100" d="100"/>
        <a:sy n="100" d="100"/>
      </p:scale>
      <p:origin x="0" y="0"/>
    </p:cViewPr>
  </p:notesTextViewPr>
  <p:sorterViewPr>
    <p:cViewPr>
      <p:scale>
        <a:sx n="66" d="100"/>
        <a:sy n="66" d="100"/>
      </p:scale>
      <p:origin x="0" y="13050"/>
    </p:cViewPr>
  </p:sorterViewPr>
  <p:notesViewPr>
    <p:cSldViewPr snapToGrid="0" snapToObjects="1">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Applic\UOE\Ind2018\PPT\Chapter%20A_new.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radinger_t\Dropbox\School%20Resources%20Review%20-%20Colombia\Graphs\Chapter%202\Figures%20Chapter%202%20-%20Colombia%20review_EM-TR_final.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Hoja_de_c_lculo_de_Microsoft_Excel4.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Hoja_de_c_lculo_de_Microsoft_Excel5.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Hoja_de_c_lculo_de_Microsoft_Excel6.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Hoja_de_c_lculo_de_Microsoft_Excel10.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main.oecd.org\sdataEDU\Applic\UOE\Ind2018\PPT\Chapter%20C_new.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main.oecd.org\sdataEDU\Applic\TALIS\Teacher%20Summits\2018\Draft%201%20-%20revisions%20and%20charts\Fig%204.6-%20872014021P1G062.xls" TargetMode="External"/></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main.oecd.org\sdataEDU\Applic\UOE\Ind2018\PPT\Chapter%20C_new.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ain.oecd.org\sdataEDU\Applic\UOE\Ind2018\PPT\Chapter%20B_new.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6.xml.rels><?xml version="1.0" encoding="UTF-8" standalone="yes"?>
<Relationships xmlns="http://schemas.openxmlformats.org/package/2006/relationships"><Relationship Id="rId1" Type="http://schemas.openxmlformats.org/officeDocument/2006/relationships/oleObject" Target="file:///\\main.oecd.org\sdataEDU\Applic\UOE\Ind2018\PPT\Chapter%20SDG_new.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S:\Applic\UOE\Ind2018\PPT\Chapter%20SDG_new.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9572768475146E-2"/>
          <c:y val="0.15723634709360887"/>
          <c:w val="0.92250486647421293"/>
          <c:h val="0.51937462451512761"/>
        </c:manualLayout>
      </c:layout>
      <c:lineChart>
        <c:grouping val="standard"/>
        <c:varyColors val="0"/>
        <c:ser>
          <c:idx val="0"/>
          <c:order val="0"/>
          <c:tx>
            <c:strRef>
              <c:f>'Figure A4.2._LTU'!$B$29</c:f>
              <c:strCache>
                <c:ptCount val="1"/>
                <c:pt idx="0">
                  <c:v>Tertiary</c:v>
                </c:pt>
              </c:strCache>
            </c:strRef>
          </c:tx>
          <c:spPr>
            <a:ln w="25400">
              <a:noFill/>
            </a:ln>
            <a:effectLst/>
          </c:spPr>
          <c:marker>
            <c:symbol val="triangle"/>
            <c:size val="5"/>
            <c:spPr>
              <a:solidFill>
                <a:schemeClr val="accent5"/>
              </a:solidFill>
              <a:ln w="6350" cap="flat" cmpd="sng" algn="ctr">
                <a:noFill/>
                <a:prstDash val="solid"/>
                <a:round/>
              </a:ln>
              <a:effectLst/>
            </c:spPr>
          </c:marker>
          <c:cat>
            <c:strRef>
              <c:f>'Figure A4.2._LTU'!$A$30:$A$68</c:f>
              <c:strCache>
                <c:ptCount val="39"/>
                <c:pt idx="0">
                  <c:v>Brazil</c:v>
                </c:pt>
                <c:pt idx="1">
                  <c:v>Costa Rica</c:v>
                </c:pt>
                <c:pt idx="2">
                  <c:v>Mexico</c:v>
                </c:pt>
                <c:pt idx="3">
                  <c:v>Chile</c:v>
                </c:pt>
                <c:pt idx="4">
                  <c:v>Hungary</c:v>
                </c:pt>
                <c:pt idx="5">
                  <c:v>Portugal</c:v>
                </c:pt>
                <c:pt idx="6">
                  <c:v>Colombia</c:v>
                </c:pt>
                <c:pt idx="7">
                  <c:v>Slovenia</c:v>
                </c:pt>
                <c:pt idx="8">
                  <c:v>Czech Republic</c:v>
                </c:pt>
                <c:pt idx="9">
                  <c:v>Turkey</c:v>
                </c:pt>
                <c:pt idx="10">
                  <c:v>Slovak Republic</c:v>
                </c:pt>
                <c:pt idx="11">
                  <c:v>Poland</c:v>
                </c:pt>
                <c:pt idx="12">
                  <c:v>Latvia</c:v>
                </c:pt>
                <c:pt idx="13">
                  <c:v>France</c:v>
                </c:pt>
                <c:pt idx="14">
                  <c:v>Germany</c:v>
                </c:pt>
                <c:pt idx="15">
                  <c:v>OECD average</c:v>
                </c:pt>
                <c:pt idx="16">
                  <c:v>Switzerland</c:v>
                </c:pt>
                <c:pt idx="17">
                  <c:v>Korea</c:v>
                </c:pt>
                <c:pt idx="18">
                  <c:v>United Kingdom</c:v>
                </c:pt>
                <c:pt idx="19">
                  <c:v>Greece</c:v>
                </c:pt>
                <c:pt idx="20">
                  <c:v>Luxembourg</c:v>
                </c:pt>
                <c:pt idx="21">
                  <c:v>United States</c:v>
                </c:pt>
                <c:pt idx="22">
                  <c:v>Belgium</c:v>
                </c:pt>
                <c:pt idx="23">
                  <c:v>Ireland</c:v>
                </c:pt>
                <c:pt idx="24">
                  <c:v>Italy</c:v>
                </c:pt>
                <c:pt idx="25">
                  <c:v>Spain</c:v>
                </c:pt>
                <c:pt idx="26">
                  <c:v>Norway</c:v>
                </c:pt>
                <c:pt idx="27">
                  <c:v>Austria</c:v>
                </c:pt>
                <c:pt idx="28">
                  <c:v>Finland</c:v>
                </c:pt>
                <c:pt idx="29">
                  <c:v>Netherlands</c:v>
                </c:pt>
                <c:pt idx="30">
                  <c:v>Lithuania</c:v>
                </c:pt>
                <c:pt idx="31">
                  <c:v>Australia</c:v>
                </c:pt>
                <c:pt idx="32">
                  <c:v>Japan</c:v>
                </c:pt>
                <c:pt idx="33">
                  <c:v>Israel</c:v>
                </c:pt>
                <c:pt idx="34">
                  <c:v>Denmark</c:v>
                </c:pt>
                <c:pt idx="35">
                  <c:v>New Zealand</c:v>
                </c:pt>
                <c:pt idx="36">
                  <c:v>Estonia</c:v>
                </c:pt>
                <c:pt idx="37">
                  <c:v>Sweden</c:v>
                </c:pt>
                <c:pt idx="38">
                  <c:v>Canada</c:v>
                </c:pt>
              </c:strCache>
            </c:strRef>
          </c:cat>
          <c:val>
            <c:numRef>
              <c:f>'Figure A4.2._LTU'!$B$30:$B$68</c:f>
              <c:numCache>
                <c:formatCode>#,##0.00</c:formatCode>
                <c:ptCount val="39"/>
                <c:pt idx="0">
                  <c:v>86.300353999999999</c:v>
                </c:pt>
                <c:pt idx="1">
                  <c:v>84.022720000000007</c:v>
                </c:pt>
                <c:pt idx="2">
                  <c:v>83.876571999999996</c:v>
                </c:pt>
                <c:pt idx="3">
                  <c:v>83.249206999999998</c:v>
                </c:pt>
                <c:pt idx="4">
                  <c:v>82.704909999999998</c:v>
                </c:pt>
                <c:pt idx="5">
                  <c:v>82.635941000000003</c:v>
                </c:pt>
                <c:pt idx="6">
                  <c:v>80.605316000000002</c:v>
                </c:pt>
                <c:pt idx="7">
                  <c:v>79.446983000000003</c:v>
                </c:pt>
                <c:pt idx="8">
                  <c:v>78.281914</c:v>
                </c:pt>
                <c:pt idx="9">
                  <c:v>76.171227000000002</c:v>
                </c:pt>
                <c:pt idx="10">
                  <c:v>72.214271999999994</c:v>
                </c:pt>
                <c:pt idx="11">
                  <c:v>71.573738000000006</c:v>
                </c:pt>
                <c:pt idx="12">
                  <c:v>69.891525000000001</c:v>
                </c:pt>
                <c:pt idx="13">
                  <c:v>69.315017999999995</c:v>
                </c:pt>
                <c:pt idx="14">
                  <c:v>69.093322999999998</c:v>
                </c:pt>
                <c:pt idx="15">
                  <c:v>68.337226942857143</c:v>
                </c:pt>
                <c:pt idx="16">
                  <c:v>68.127243000000007</c:v>
                </c:pt>
                <c:pt idx="17">
                  <c:v>67.001677999999998</c:v>
                </c:pt>
                <c:pt idx="18">
                  <c:v>66.938750999999996</c:v>
                </c:pt>
                <c:pt idx="19">
                  <c:v>66.703734999999995</c:v>
                </c:pt>
                <c:pt idx="20">
                  <c:v>66.279526000000004</c:v>
                </c:pt>
                <c:pt idx="21">
                  <c:v>65.790122999999994</c:v>
                </c:pt>
                <c:pt idx="22">
                  <c:v>65.585624999999993</c:v>
                </c:pt>
                <c:pt idx="23">
                  <c:v>65.258430000000004</c:v>
                </c:pt>
                <c:pt idx="24">
                  <c:v>65.211608999999996</c:v>
                </c:pt>
                <c:pt idx="25">
                  <c:v>65.076096000000007</c:v>
                </c:pt>
                <c:pt idx="26">
                  <c:v>64.609290999999999</c:v>
                </c:pt>
                <c:pt idx="27">
                  <c:v>64.586455999999998</c:v>
                </c:pt>
                <c:pt idx="28">
                  <c:v>64.579505999999995</c:v>
                </c:pt>
                <c:pt idx="29">
                  <c:v>64.222228999999999</c:v>
                </c:pt>
                <c:pt idx="30">
                  <c:v>63.668788999999997</c:v>
                </c:pt>
                <c:pt idx="31">
                  <c:v>63.592537</c:v>
                </c:pt>
                <c:pt idx="32">
                  <c:v>63.589897000000001</c:v>
                </c:pt>
                <c:pt idx="33">
                  <c:v>62.742130000000003</c:v>
                </c:pt>
                <c:pt idx="34">
                  <c:v>62.703113999999999</c:v>
                </c:pt>
                <c:pt idx="35">
                  <c:v>61.373871000000001</c:v>
                </c:pt>
                <c:pt idx="36">
                  <c:v>60.904117999999997</c:v>
                </c:pt>
                <c:pt idx="37">
                  <c:v>57.977238</c:v>
                </c:pt>
                <c:pt idx="38">
                  <c:v>56.826321</c:v>
                </c:pt>
              </c:numCache>
            </c:numRef>
          </c:val>
          <c:smooth val="0"/>
          <c:extLst xmlns:c16r2="http://schemas.microsoft.com/office/drawing/2015/06/chart">
            <c:ext xmlns:c16="http://schemas.microsoft.com/office/drawing/2014/chart" uri="{C3380CC4-5D6E-409C-BE32-E72D297353CC}">
              <c16:uniqueId val="{00000000-F39F-4D90-9865-869E42862381}"/>
            </c:ext>
          </c:extLst>
        </c:ser>
        <c:ser>
          <c:idx val="2"/>
          <c:order val="1"/>
          <c:tx>
            <c:strRef>
              <c:f>'Figure A4.2._LTU'!$C$29</c:f>
              <c:strCache>
                <c:ptCount val="1"/>
                <c:pt idx="0">
                  <c:v>Upper secondary or post-secondary non-tertiary</c:v>
                </c:pt>
              </c:strCache>
            </c:strRef>
          </c:tx>
          <c:spPr>
            <a:ln w="25400">
              <a:noFill/>
            </a:ln>
            <a:effectLst/>
          </c:spPr>
          <c:marker>
            <c:symbol val="diamond"/>
            <c:size val="6"/>
            <c:spPr>
              <a:solidFill>
                <a:schemeClr val="accent2"/>
              </a:solidFill>
              <a:ln w="6350" cap="flat" cmpd="sng" algn="ctr">
                <a:noFill/>
                <a:prstDash val="solid"/>
                <a:round/>
              </a:ln>
              <a:effectLst/>
            </c:spPr>
          </c:marker>
          <c:cat>
            <c:strRef>
              <c:f>'Figure A4.2._LTU'!$A$30:$A$68</c:f>
              <c:strCache>
                <c:ptCount val="39"/>
                <c:pt idx="0">
                  <c:v>Brazil</c:v>
                </c:pt>
                <c:pt idx="1">
                  <c:v>Costa Rica</c:v>
                </c:pt>
                <c:pt idx="2">
                  <c:v>Mexico</c:v>
                </c:pt>
                <c:pt idx="3">
                  <c:v>Chile</c:v>
                </c:pt>
                <c:pt idx="4">
                  <c:v>Hungary</c:v>
                </c:pt>
                <c:pt idx="5">
                  <c:v>Portugal</c:v>
                </c:pt>
                <c:pt idx="6">
                  <c:v>Colombia</c:v>
                </c:pt>
                <c:pt idx="7">
                  <c:v>Slovenia</c:v>
                </c:pt>
                <c:pt idx="8">
                  <c:v>Czech Republic</c:v>
                </c:pt>
                <c:pt idx="9">
                  <c:v>Turkey</c:v>
                </c:pt>
                <c:pt idx="10">
                  <c:v>Slovak Republic</c:v>
                </c:pt>
                <c:pt idx="11">
                  <c:v>Poland</c:v>
                </c:pt>
                <c:pt idx="12">
                  <c:v>Latvia</c:v>
                </c:pt>
                <c:pt idx="13">
                  <c:v>France</c:v>
                </c:pt>
                <c:pt idx="14">
                  <c:v>Germany</c:v>
                </c:pt>
                <c:pt idx="15">
                  <c:v>OECD average</c:v>
                </c:pt>
                <c:pt idx="16">
                  <c:v>Switzerland</c:v>
                </c:pt>
                <c:pt idx="17">
                  <c:v>Korea</c:v>
                </c:pt>
                <c:pt idx="18">
                  <c:v>United Kingdom</c:v>
                </c:pt>
                <c:pt idx="19">
                  <c:v>Greece</c:v>
                </c:pt>
                <c:pt idx="20">
                  <c:v>Luxembourg</c:v>
                </c:pt>
                <c:pt idx="21">
                  <c:v>United States</c:v>
                </c:pt>
                <c:pt idx="22">
                  <c:v>Belgium</c:v>
                </c:pt>
                <c:pt idx="23">
                  <c:v>Ireland</c:v>
                </c:pt>
                <c:pt idx="24">
                  <c:v>Italy</c:v>
                </c:pt>
                <c:pt idx="25">
                  <c:v>Spain</c:v>
                </c:pt>
                <c:pt idx="26">
                  <c:v>Norway</c:v>
                </c:pt>
                <c:pt idx="27">
                  <c:v>Austria</c:v>
                </c:pt>
                <c:pt idx="28">
                  <c:v>Finland</c:v>
                </c:pt>
                <c:pt idx="29">
                  <c:v>Netherlands</c:v>
                </c:pt>
                <c:pt idx="30">
                  <c:v>Lithuania</c:v>
                </c:pt>
                <c:pt idx="31">
                  <c:v>Australia</c:v>
                </c:pt>
                <c:pt idx="32">
                  <c:v>Japan</c:v>
                </c:pt>
                <c:pt idx="33">
                  <c:v>Israel</c:v>
                </c:pt>
                <c:pt idx="34">
                  <c:v>Denmark</c:v>
                </c:pt>
                <c:pt idx="35">
                  <c:v>New Zealand</c:v>
                </c:pt>
                <c:pt idx="36">
                  <c:v>Estonia</c:v>
                </c:pt>
                <c:pt idx="37">
                  <c:v>Sweden</c:v>
                </c:pt>
                <c:pt idx="38">
                  <c:v>Canada</c:v>
                </c:pt>
              </c:strCache>
            </c:strRef>
          </c:cat>
          <c:val>
            <c:numRef>
              <c:f>'Figure A4.2._LTU'!$C$30:$C$68</c:f>
              <c:numCache>
                <c:formatCode>#,##0.00</c:formatCode>
                <c:ptCount val="39"/>
                <c:pt idx="0">
                  <c:v>51.386662000000001</c:v>
                </c:pt>
                <c:pt idx="1">
                  <c:v>52.644160999999997</c:v>
                </c:pt>
                <c:pt idx="2">
                  <c:v>61.470863000000001</c:v>
                </c:pt>
                <c:pt idx="3">
                  <c:v>47.237335000000002</c:v>
                </c:pt>
                <c:pt idx="4">
                  <c:v>38.570435000000003</c:v>
                </c:pt>
                <c:pt idx="5">
                  <c:v>54.396712999999998</c:v>
                </c:pt>
                <c:pt idx="6">
                  <c:v>52.243389000000001</c:v>
                </c:pt>
                <c:pt idx="7">
                  <c:v>36.476475000000001</c:v>
                </c:pt>
                <c:pt idx="8">
                  <c:v>43.435142999999997</c:v>
                </c:pt>
                <c:pt idx="9">
                  <c:v>47.396529999999998</c:v>
                </c:pt>
                <c:pt idx="10">
                  <c:v>45.689605999999998</c:v>
                </c:pt>
                <c:pt idx="11">
                  <c:v>41.641841999999997</c:v>
                </c:pt>
                <c:pt idx="12">
                  <c:v>37.568935000000003</c:v>
                </c:pt>
                <c:pt idx="13">
                  <c:v>40.911858000000002</c:v>
                </c:pt>
                <c:pt idx="14">
                  <c:v>42.003048</c:v>
                </c:pt>
                <c:pt idx="15">
                  <c:v>43.00376</c:v>
                </c:pt>
                <c:pt idx="16">
                  <c:v>38.687325000000001</c:v>
                </c:pt>
                <c:pt idx="17">
                  <c:v>37.626117999999998</c:v>
                </c:pt>
                <c:pt idx="18">
                  <c:v>39.892693000000001</c:v>
                </c:pt>
                <c:pt idx="19">
                  <c:v>45.774425999999998</c:v>
                </c:pt>
                <c:pt idx="20">
                  <c:v>35.483932000000003</c:v>
                </c:pt>
                <c:pt idx="21">
                  <c:v>36.641857000000002</c:v>
                </c:pt>
                <c:pt idx="22">
                  <c:v>31.421880999999999</c:v>
                </c:pt>
                <c:pt idx="23">
                  <c:v>36.977286999999997</c:v>
                </c:pt>
                <c:pt idx="24">
                  <c:v>51.271014999999998</c:v>
                </c:pt>
                <c:pt idx="25">
                  <c:v>49.134739000000003</c:v>
                </c:pt>
                <c:pt idx="26">
                  <c:v>45.821854000000002</c:v>
                </c:pt>
                <c:pt idx="27">
                  <c:v>46.733448000000003</c:v>
                </c:pt>
                <c:pt idx="28">
                  <c:v>39.896144999999997</c:v>
                </c:pt>
                <c:pt idx="29">
                  <c:v>42.210971999999998</c:v>
                </c:pt>
                <c:pt idx="30">
                  <c:v>37.275848000000003</c:v>
                </c:pt>
                <c:pt idx="31">
                  <c:v>42.340190999999997</c:v>
                </c:pt>
                <c:pt idx="32">
                  <c:v>41.377139999999997</c:v>
                </c:pt>
                <c:pt idx="33">
                  <c:v>38.110889</c:v>
                </c:pt>
                <c:pt idx="34">
                  <c:v>45.447197000000003</c:v>
                </c:pt>
                <c:pt idx="35">
                  <c:v>47.263435000000001</c:v>
                </c:pt>
                <c:pt idx="36">
                  <c:v>41.686473999999997</c:v>
                </c:pt>
                <c:pt idx="37">
                  <c:v>48.602058</c:v>
                </c:pt>
                <c:pt idx="38">
                  <c:v>42.927979000000001</c:v>
                </c:pt>
              </c:numCache>
            </c:numRef>
          </c:val>
          <c:smooth val="0"/>
          <c:extLst xmlns:c16r2="http://schemas.microsoft.com/office/drawing/2015/06/chart">
            <c:ext xmlns:c16="http://schemas.microsoft.com/office/drawing/2014/chart" uri="{C3380CC4-5D6E-409C-BE32-E72D297353CC}">
              <c16:uniqueId val="{00000001-F39F-4D90-9865-869E42862381}"/>
            </c:ext>
          </c:extLst>
        </c:ser>
        <c:ser>
          <c:idx val="1"/>
          <c:order val="2"/>
          <c:tx>
            <c:strRef>
              <c:f>'Figure A4.2._LTU'!$D$29</c:f>
              <c:strCache>
                <c:ptCount val="1"/>
                <c:pt idx="0">
                  <c:v>Below upper secondary</c:v>
                </c:pt>
              </c:strCache>
            </c:strRef>
          </c:tx>
          <c:spPr>
            <a:ln w="25400">
              <a:noFill/>
            </a:ln>
            <a:effectLst/>
          </c:spPr>
          <c:marker>
            <c:symbol val="dash"/>
            <c:size val="7"/>
            <c:spPr>
              <a:solidFill>
                <a:schemeClr val="accent6"/>
              </a:solidFill>
              <a:ln w="6350" cap="flat" cmpd="sng" algn="ctr">
                <a:solidFill>
                  <a:schemeClr val="accent6"/>
                </a:solidFill>
                <a:prstDash val="solid"/>
                <a:round/>
              </a:ln>
              <a:effectLst/>
            </c:spPr>
          </c:marker>
          <c:cat>
            <c:strRef>
              <c:f>'Figure A4.2._LTU'!$A$30:$A$68</c:f>
              <c:strCache>
                <c:ptCount val="39"/>
                <c:pt idx="0">
                  <c:v>Brazil</c:v>
                </c:pt>
                <c:pt idx="1">
                  <c:v>Costa Rica</c:v>
                </c:pt>
                <c:pt idx="2">
                  <c:v>Mexico</c:v>
                </c:pt>
                <c:pt idx="3">
                  <c:v>Chile</c:v>
                </c:pt>
                <c:pt idx="4">
                  <c:v>Hungary</c:v>
                </c:pt>
                <c:pt idx="5">
                  <c:v>Portugal</c:v>
                </c:pt>
                <c:pt idx="6">
                  <c:v>Colombia</c:v>
                </c:pt>
                <c:pt idx="7">
                  <c:v>Slovenia</c:v>
                </c:pt>
                <c:pt idx="8">
                  <c:v>Czech Republic</c:v>
                </c:pt>
                <c:pt idx="9">
                  <c:v>Turkey</c:v>
                </c:pt>
                <c:pt idx="10">
                  <c:v>Slovak Republic</c:v>
                </c:pt>
                <c:pt idx="11">
                  <c:v>Poland</c:v>
                </c:pt>
                <c:pt idx="12">
                  <c:v>Latvia</c:v>
                </c:pt>
                <c:pt idx="13">
                  <c:v>France</c:v>
                </c:pt>
                <c:pt idx="14">
                  <c:v>Germany</c:v>
                </c:pt>
                <c:pt idx="15">
                  <c:v>OECD average</c:v>
                </c:pt>
                <c:pt idx="16">
                  <c:v>Switzerland</c:v>
                </c:pt>
                <c:pt idx="17">
                  <c:v>Korea</c:v>
                </c:pt>
                <c:pt idx="18">
                  <c:v>United Kingdom</c:v>
                </c:pt>
                <c:pt idx="19">
                  <c:v>Greece</c:v>
                </c:pt>
                <c:pt idx="20">
                  <c:v>Luxembourg</c:v>
                </c:pt>
                <c:pt idx="21">
                  <c:v>United States</c:v>
                </c:pt>
                <c:pt idx="22">
                  <c:v>Belgium</c:v>
                </c:pt>
                <c:pt idx="23">
                  <c:v>Ireland</c:v>
                </c:pt>
                <c:pt idx="24">
                  <c:v>Italy</c:v>
                </c:pt>
                <c:pt idx="25">
                  <c:v>Spain</c:v>
                </c:pt>
                <c:pt idx="26">
                  <c:v>Norway</c:v>
                </c:pt>
                <c:pt idx="27">
                  <c:v>Austria</c:v>
                </c:pt>
                <c:pt idx="28">
                  <c:v>Finland</c:v>
                </c:pt>
                <c:pt idx="29">
                  <c:v>Netherlands</c:v>
                </c:pt>
                <c:pt idx="30">
                  <c:v>Lithuania</c:v>
                </c:pt>
                <c:pt idx="31">
                  <c:v>Australia</c:v>
                </c:pt>
                <c:pt idx="32">
                  <c:v>Japan</c:v>
                </c:pt>
                <c:pt idx="33">
                  <c:v>Israel</c:v>
                </c:pt>
                <c:pt idx="34">
                  <c:v>Denmark</c:v>
                </c:pt>
                <c:pt idx="35">
                  <c:v>New Zealand</c:v>
                </c:pt>
                <c:pt idx="36">
                  <c:v>Estonia</c:v>
                </c:pt>
                <c:pt idx="37">
                  <c:v>Sweden</c:v>
                </c:pt>
                <c:pt idx="38">
                  <c:v>Canada</c:v>
                </c:pt>
              </c:strCache>
            </c:strRef>
          </c:cat>
          <c:val>
            <c:numRef>
              <c:f>'Figure A4.2._LTU'!$D$30:$D$68</c:f>
              <c:numCache>
                <c:formatCode>#,##0.00</c:formatCode>
                <c:ptCount val="39"/>
                <c:pt idx="0">
                  <c:v>28.243231000000002</c:v>
                </c:pt>
                <c:pt idx="1">
                  <c:v>26.706972</c:v>
                </c:pt>
                <c:pt idx="2">
                  <c:v>33.623848000000002</c:v>
                </c:pt>
                <c:pt idx="3">
                  <c:v>24.334076</c:v>
                </c:pt>
                <c:pt idx="4">
                  <c:v>18.788271000000002</c:v>
                </c:pt>
                <c:pt idx="5">
                  <c:v>35.600819000000001</c:v>
                </c:pt>
                <c:pt idx="6">
                  <c:v>27.095243</c:v>
                </c:pt>
                <c:pt idx="7">
                  <c:v>15.322051</c:v>
                </c:pt>
                <c:pt idx="8">
                  <c:v>19.325835999999999</c:v>
                </c:pt>
                <c:pt idx="9">
                  <c:v>24.194675</c:v>
                </c:pt>
                <c:pt idx="10">
                  <c:v>17.922203</c:v>
                </c:pt>
                <c:pt idx="11">
                  <c:v>26.755922000000002</c:v>
                </c:pt>
                <c:pt idx="12">
                  <c:v>25.321580999999998</c:v>
                </c:pt>
                <c:pt idx="13">
                  <c:v>28.213068</c:v>
                </c:pt>
                <c:pt idx="14">
                  <c:v>28.936513999999999</c:v>
                </c:pt>
                <c:pt idx="15">
                  <c:v>26.420788999999999</c:v>
                </c:pt>
                <c:pt idx="16">
                  <c:v>18.248259000000001</c:v>
                </c:pt>
                <c:pt idx="17">
                  <c:v>16.858529999999998</c:v>
                </c:pt>
                <c:pt idx="18">
                  <c:v>26.334574</c:v>
                </c:pt>
                <c:pt idx="19">
                  <c:v>27.154551999999999</c:v>
                </c:pt>
                <c:pt idx="20">
                  <c:v>15.401287</c:v>
                </c:pt>
                <c:pt idx="21">
                  <c:v>17.253798</c:v>
                </c:pt>
                <c:pt idx="22">
                  <c:v>20.843751999999999</c:v>
                </c:pt>
                <c:pt idx="23">
                  <c:v>30.807459000000001</c:v>
                </c:pt>
                <c:pt idx="24">
                  <c:v>36.635196999999998</c:v>
                </c:pt>
                <c:pt idx="25">
                  <c:v>32.589709999999997</c:v>
                </c:pt>
                <c:pt idx="26">
                  <c:v>27.814796000000001</c:v>
                </c:pt>
                <c:pt idx="27">
                  <c:v>23.511614000000002</c:v>
                </c:pt>
                <c:pt idx="28">
                  <c:v>34.145916</c:v>
                </c:pt>
                <c:pt idx="29">
                  <c:v>30.814927999999998</c:v>
                </c:pt>
                <c:pt idx="30">
                  <c:v>24.321043</c:v>
                </c:pt>
                <c:pt idx="31">
                  <c:v>30.636793000000001</c:v>
                </c:pt>
                <c:pt idx="32">
                  <c:v>29.266317000000001</c:v>
                </c:pt>
                <c:pt idx="33">
                  <c:v>22.503391000000001</c:v>
                </c:pt>
                <c:pt idx="34">
                  <c:v>30.796799</c:v>
                </c:pt>
                <c:pt idx="35">
                  <c:v>35.319912000000002</c:v>
                </c:pt>
                <c:pt idx="36">
                  <c:v>33.354401000000003</c:v>
                </c:pt>
                <c:pt idx="37">
                  <c:v>31.497921000000002</c:v>
                </c:pt>
                <c:pt idx="38">
                  <c:v>28.178061</c:v>
                </c:pt>
              </c:numCache>
            </c:numRef>
          </c:val>
          <c:smooth val="0"/>
          <c:extLst xmlns:c16r2="http://schemas.microsoft.com/office/drawing/2015/06/chart">
            <c:ext xmlns:c16="http://schemas.microsoft.com/office/drawing/2014/chart" uri="{C3380CC4-5D6E-409C-BE32-E72D297353CC}">
              <c16:uniqueId val="{00000002-F39F-4D90-9865-869E42862381}"/>
            </c:ext>
          </c:extLst>
        </c:ser>
        <c:dLbls>
          <c:showLegendKey val="0"/>
          <c:showVal val="0"/>
          <c:showCatName val="0"/>
          <c:showSerName val="0"/>
          <c:showPercent val="0"/>
          <c:showBubbleSize val="0"/>
        </c:dLbls>
        <c:hiLowLines>
          <c:spPr>
            <a:ln w="6350">
              <a:solidFill>
                <a:schemeClr val="bg1"/>
              </a:solidFill>
            </a:ln>
          </c:spPr>
        </c:hiLowLines>
        <c:marker val="1"/>
        <c:smooth val="0"/>
        <c:axId val="192536800"/>
        <c:axId val="192537344"/>
      </c:lineChart>
      <c:catAx>
        <c:axId val="192536800"/>
        <c:scaling>
          <c:orientation val="minMax"/>
        </c:scaling>
        <c:delete val="0"/>
        <c:axPos val="b"/>
        <c:numFmt formatCode="General" sourceLinked="0"/>
        <c:majorTickMark val="in"/>
        <c:minorTickMark val="none"/>
        <c:tickLblPos val="low"/>
        <c:spPr>
          <a:noFill/>
          <a:ln w="9525">
            <a:solidFill>
              <a:srgbClr val="FFFFFF"/>
            </a:solidFill>
            <a:prstDash val="solid"/>
          </a:ln>
          <a:extLst>
            <a:ext uri="{909E8E84-426E-40DD-AFC4-6F175D3DCCD1}">
              <a14:hiddenFill xmlns:a14="http://schemas.microsoft.com/office/drawing/2010/main">
                <a:noFill/>
              </a14:hiddenFill>
            </a:ext>
          </a:extLst>
        </c:spPr>
        <c:txPr>
          <a:bodyPr rot="-5400000" vert="horz"/>
          <a:lstStyle/>
          <a:p>
            <a:pPr>
              <a:defRPr sz="1200" b="0" i="0">
                <a:solidFill>
                  <a:srgbClr val="FFFFFF"/>
                </a:solidFill>
                <a:latin typeface="+mn-lt"/>
                <a:ea typeface="Arial"/>
                <a:cs typeface="Arial"/>
              </a:defRPr>
            </a:pPr>
            <a:endParaRPr lang="es-CO"/>
          </a:p>
        </c:txPr>
        <c:crossAx val="192537344"/>
        <c:crosses val="autoZero"/>
        <c:auto val="1"/>
        <c:lblAlgn val="ctr"/>
        <c:lblOffset val="0"/>
        <c:tickLblSkip val="1"/>
        <c:noMultiLvlLbl val="0"/>
      </c:catAx>
      <c:valAx>
        <c:axId val="192537344"/>
        <c:scaling>
          <c:orientation val="minMax"/>
          <c:max val="100"/>
          <c:min val="0"/>
        </c:scaling>
        <c:delete val="0"/>
        <c:axPos val="l"/>
        <c:majorGridlines>
          <c:spPr>
            <a:ln w="9525" cmpd="sng">
              <a:solidFill>
                <a:schemeClr val="tx2">
                  <a:lumMod val="60000"/>
                  <a:lumOff val="40000"/>
                </a:schemeClr>
              </a:solidFill>
              <a:prstDash val="solid"/>
            </a:ln>
          </c:spPr>
        </c:majorGridlines>
        <c:numFmt formatCode="#\ ##0" sourceLinked="0"/>
        <c:majorTickMark val="in"/>
        <c:minorTickMark val="none"/>
        <c:tickLblPos val="nextTo"/>
        <c:spPr>
          <a:noFill/>
          <a:ln w="9525">
            <a:solidFill>
              <a:srgbClr val="FFFFFF"/>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FFFFFF"/>
                </a:solidFill>
                <a:latin typeface="+mn-lt"/>
                <a:ea typeface="Arial"/>
                <a:cs typeface="Arial"/>
              </a:defRPr>
            </a:pPr>
            <a:endParaRPr lang="es-CO"/>
          </a:p>
        </c:txPr>
        <c:crossAx val="192536800"/>
        <c:crosses val="autoZero"/>
        <c:crossBetween val="between"/>
      </c:valAx>
      <c:spPr>
        <a:noFill/>
        <a:ln w="9525">
          <a:solidFill>
            <a:srgbClr val="000000"/>
          </a:solidFill>
        </a:ln>
        <a:extLst>
          <a:ext uri="{909E8E84-426E-40DD-AFC4-6F175D3DCCD1}">
            <a14:hiddenFill xmlns:a14="http://schemas.microsoft.com/office/drawing/2010/main">
              <a:solidFill>
                <a:srgbClr val="F4FFFF"/>
              </a:solidFill>
            </a14:hiddenFill>
          </a:ext>
        </a:extLst>
      </c:spPr>
    </c:plotArea>
    <c:legend>
      <c:legendPos val="t"/>
      <c:legendEntry>
        <c:idx val="0"/>
        <c:txPr>
          <a:bodyPr/>
          <a:lstStyle/>
          <a:p>
            <a:pPr>
              <a:defRPr sz="1400" b="0" i="0">
                <a:solidFill>
                  <a:srgbClr val="FFFFFF"/>
                </a:solidFill>
                <a:latin typeface="+mn-lt"/>
                <a:ea typeface="Arial"/>
                <a:cs typeface="Arial"/>
              </a:defRPr>
            </a:pPr>
            <a:endParaRPr lang="es-CO"/>
          </a:p>
        </c:txPr>
      </c:legendEntry>
      <c:legendEntry>
        <c:idx val="1"/>
        <c:txPr>
          <a:bodyPr/>
          <a:lstStyle/>
          <a:p>
            <a:pPr>
              <a:defRPr sz="1400" b="0" i="0">
                <a:solidFill>
                  <a:srgbClr val="FFFFFF"/>
                </a:solidFill>
                <a:latin typeface="+mn-lt"/>
                <a:ea typeface="Arial"/>
                <a:cs typeface="Arial"/>
              </a:defRPr>
            </a:pPr>
            <a:endParaRPr lang="es-CO"/>
          </a:p>
        </c:txPr>
      </c:legendEntry>
      <c:legendEntry>
        <c:idx val="2"/>
        <c:txPr>
          <a:bodyPr/>
          <a:lstStyle/>
          <a:p>
            <a:pPr>
              <a:defRPr sz="1400" b="0" i="0">
                <a:solidFill>
                  <a:srgbClr val="FFFFFF"/>
                </a:solidFill>
                <a:latin typeface="+mn-lt"/>
                <a:ea typeface="Arial"/>
                <a:cs typeface="Arial"/>
              </a:defRPr>
            </a:pPr>
            <a:endParaRPr lang="es-CO"/>
          </a:p>
        </c:txPr>
      </c:legendEntry>
      <c:layout>
        <c:manualLayout>
          <c:xMode val="edge"/>
          <c:yMode val="edge"/>
          <c:x val="1.6023878702743011E-2"/>
          <c:y val="2.8156429169797345E-3"/>
          <c:w val="0.97400053478050452"/>
          <c:h val="0.15352480582726191"/>
        </c:manualLayout>
      </c:layout>
      <c:overlay val="1"/>
      <c:spPr>
        <a:solidFill>
          <a:scrgbClr r="0" g="0" b="0">
            <a:alpha val="0"/>
          </a:scrgbClr>
        </a:solidFill>
        <a:ln>
          <a:noFill/>
          <a:round/>
        </a:ln>
        <a:effectLst/>
        <a:extLst>
          <a:ext uri="{91240B29-F687-4F45-9708-019B960494DF}">
            <a14:hiddenLine xmlns:a14="http://schemas.microsoft.com/office/drawing/2010/main">
              <a:noFill/>
              <a:round/>
            </a14:hiddenLine>
          </a:ext>
        </a:extLst>
      </c:spPr>
      <c:txPr>
        <a:bodyPr/>
        <a:lstStyle/>
        <a:p>
          <a:pPr>
            <a:defRPr sz="1400" b="0" i="0">
              <a:solidFill>
                <a:srgbClr val="000000"/>
              </a:solidFill>
              <a:latin typeface="+mn-lt"/>
              <a:ea typeface="Arial Narrow"/>
              <a:cs typeface="Arial Narrow"/>
            </a:defRPr>
          </a:pPr>
          <a:endParaRPr lang="es-CO"/>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445796086387494E-3"/>
          <c:y val="0.15983699468680701"/>
          <c:w val="0.98906927548920154"/>
          <c:h val="0.83020260379136912"/>
        </c:manualLayout>
      </c:layout>
      <c:barChart>
        <c:barDir val="col"/>
        <c:grouping val="stacked"/>
        <c:varyColors val="0"/>
        <c:ser>
          <c:idx val="0"/>
          <c:order val="0"/>
          <c:tx>
            <c:strRef>
              <c:f>'Figure 1'!$A$5</c:f>
              <c:strCache>
                <c:ptCount val="1"/>
                <c:pt idx="0">
                  <c:v>Public expenditure</c:v>
                </c:pt>
              </c:strCache>
            </c:strRef>
          </c:tx>
          <c:spPr>
            <a:solidFill>
              <a:srgbClr val="4F81BD"/>
            </a:solidFill>
            <a:ln w="6350" cmpd="sng">
              <a:solidFill>
                <a:srgbClr val="000000"/>
              </a:solidFill>
            </a:ln>
            <a:effectLst/>
          </c:spPr>
          <c:invertIfNegative val="0"/>
          <c:dLbls>
            <c:dLbl>
              <c:idx val="0"/>
              <c:tx>
                <c:rich>
                  <a:bodyPr/>
                  <a:lstStyle/>
                  <a:p>
                    <a:r>
                      <a:rPr lang="en-US"/>
                      <a:t>4,1</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96C-48F5-B16F-F8D33F04AD2B}"/>
                </c:ext>
                <c:ext xmlns:c15="http://schemas.microsoft.com/office/drawing/2012/chart" uri="{CE6537A1-D6FC-4f65-9D91-7224C49458BB}"/>
              </c:extLst>
            </c:dLbl>
            <c:dLbl>
              <c:idx val="1"/>
              <c:tx>
                <c:rich>
                  <a:bodyPr/>
                  <a:lstStyle/>
                  <a:p>
                    <a:r>
                      <a:rPr lang="en-US"/>
                      <a:t>4,4</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96C-48F5-B16F-F8D33F04AD2B}"/>
                </c:ext>
                <c:ext xmlns:c15="http://schemas.microsoft.com/office/drawing/2012/chart" uri="{CE6537A1-D6FC-4f65-9D91-7224C49458BB}"/>
              </c:extLst>
            </c:dLbl>
            <c:dLbl>
              <c:idx val="2"/>
              <c:tx>
                <c:rich>
                  <a:bodyPr/>
                  <a:lstStyle/>
                  <a:p>
                    <a:r>
                      <a:rPr lang="en-US"/>
                      <a:t>4,5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96C-48F5-B16F-F8D33F04AD2B}"/>
                </c:ext>
                <c:ext xmlns:c15="http://schemas.microsoft.com/office/drawing/2012/chart" uri="{CE6537A1-D6FC-4f65-9D91-7224C49458BB}"/>
              </c:extLst>
            </c:dLbl>
            <c:dLbl>
              <c:idx val="3"/>
              <c:tx>
                <c:rich>
                  <a:bodyPr/>
                  <a:lstStyle/>
                  <a:p>
                    <a:r>
                      <a:rPr lang="en-US"/>
                      <a:t>4,2</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96C-48F5-B16F-F8D33F04AD2B}"/>
                </c:ext>
                <c:ext xmlns:c15="http://schemas.microsoft.com/office/drawing/2012/chart" uri="{CE6537A1-D6FC-4f65-9D91-7224C49458BB}"/>
              </c:extLst>
            </c:dLbl>
            <c:dLbl>
              <c:idx val="4"/>
              <c:tx>
                <c:rich>
                  <a:bodyPr/>
                  <a:lstStyle/>
                  <a:p>
                    <a:r>
                      <a:rPr lang="en-US"/>
                      <a:t>4,4</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96C-48F5-B16F-F8D33F04AD2B}"/>
                </c:ext>
                <c:ext xmlns:c15="http://schemas.microsoft.com/office/drawing/2012/chart" uri="{CE6537A1-D6FC-4f65-9D91-7224C49458BB}"/>
              </c:extLst>
            </c:dLbl>
            <c:dLbl>
              <c:idx val="5"/>
              <c:tx>
                <c:rich>
                  <a:bodyPr/>
                  <a:lstStyle/>
                  <a:p>
                    <a:r>
                      <a:rPr lang="en-US"/>
                      <a:t>4,3</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96C-48F5-B16F-F8D33F04AD2B}"/>
                </c:ext>
                <c:ext xmlns:c15="http://schemas.microsoft.com/office/drawing/2012/chart" uri="{CE6537A1-D6FC-4f65-9D91-7224C49458BB}"/>
              </c:extLst>
            </c:dLbl>
            <c:dLbl>
              <c:idx val="6"/>
              <c:tx>
                <c:rich>
                  <a:bodyPr/>
                  <a:lstStyle/>
                  <a:p>
                    <a:r>
                      <a:rPr lang="en-US"/>
                      <a:t>4,4</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96C-48F5-B16F-F8D33F04AD2B}"/>
                </c:ext>
                <c:ext xmlns:c15="http://schemas.microsoft.com/office/drawing/2012/chart" uri="{CE6537A1-D6FC-4f65-9D91-7224C49458BB}"/>
              </c:extLst>
            </c:dLbl>
            <c:dLbl>
              <c:idx val="7"/>
              <c:tx>
                <c:rich>
                  <a:bodyPr/>
                  <a:lstStyle/>
                  <a:p>
                    <a:r>
                      <a:rPr lang="en-US"/>
                      <a:t>5,0</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96C-48F5-B16F-F8D33F04AD2B}"/>
                </c:ext>
                <c:ext xmlns:c15="http://schemas.microsoft.com/office/drawing/2012/chart" uri="{CE6537A1-D6FC-4f65-9D91-7224C49458BB}"/>
              </c:extLst>
            </c:dLbl>
            <c:dLbl>
              <c:idx val="8"/>
              <c:tx>
                <c:rich>
                  <a:bodyPr/>
                  <a:lstStyle/>
                  <a:p>
                    <a:r>
                      <a:rPr lang="en-US"/>
                      <a:t>4,9</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96C-48F5-B16F-F8D33F04AD2B}"/>
                </c:ext>
                <c:ext xmlns:c15="http://schemas.microsoft.com/office/drawing/2012/chart" uri="{CE6537A1-D6FC-4f65-9D91-7224C49458BB}"/>
              </c:extLst>
            </c:dLbl>
            <c:dLbl>
              <c:idx val="9"/>
              <c:tx>
                <c:rich>
                  <a:bodyPr/>
                  <a:lstStyle/>
                  <a:p>
                    <a:r>
                      <a:rPr lang="en-US"/>
                      <a:t>4,7</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96C-48F5-B16F-F8D33F04AD2B}"/>
                </c:ext>
                <c:ext xmlns:c15="http://schemas.microsoft.com/office/drawing/2012/chart" uri="{CE6537A1-D6FC-4f65-9D91-7224C49458BB}"/>
              </c:extLst>
            </c:dLbl>
            <c:dLbl>
              <c:idx val="10"/>
              <c:tx>
                <c:rich>
                  <a:bodyPr/>
                  <a:lstStyle/>
                  <a:p>
                    <a:r>
                      <a:rPr lang="en-US"/>
                      <a:t>4,6</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96C-48F5-B16F-F8D33F04AD2B}"/>
                </c:ext>
                <c:ext xmlns:c15="http://schemas.microsoft.com/office/drawing/2012/chart" uri="{CE6537A1-D6FC-4f65-9D91-7224C49458BB}"/>
              </c:extLst>
            </c:dLbl>
            <c:dLbl>
              <c:idx val="11"/>
              <c:tx>
                <c:rich>
                  <a:bodyPr/>
                  <a:lstStyle/>
                  <a:p>
                    <a:r>
                      <a:rPr lang="en-US"/>
                      <a:t>4,8</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996C-48F5-B16F-F8D33F04AD2B}"/>
                </c:ext>
                <c:ext xmlns:c15="http://schemas.microsoft.com/office/drawing/2012/chart" uri="{CE6537A1-D6FC-4f65-9D91-7224C49458BB}"/>
              </c:extLst>
            </c:dLbl>
            <c:dLbl>
              <c:idx val="12"/>
              <c:tx>
                <c:rich>
                  <a:bodyPr/>
                  <a:lstStyle/>
                  <a:p>
                    <a:r>
                      <a:rPr lang="en-US"/>
                      <a:t>4,5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996C-48F5-B16F-F8D33F04AD2B}"/>
                </c:ext>
                <c:ext xmlns:c15="http://schemas.microsoft.com/office/drawing/2012/chart" uri="{CE6537A1-D6FC-4f65-9D91-7224C49458BB}"/>
              </c:extLst>
            </c:dLbl>
            <c:dLbl>
              <c:idx val="13"/>
              <c:tx>
                <c:rich>
                  <a:bodyPr/>
                  <a:lstStyle/>
                  <a:p>
                    <a:r>
                      <a:rPr lang="en-US"/>
                      <a:t>4,5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996C-48F5-B16F-F8D33F04AD2B}"/>
                </c:ext>
                <c:ext xmlns:c15="http://schemas.microsoft.com/office/drawing/2012/chart" uri="{CE6537A1-D6FC-4f65-9D91-7224C49458BB}"/>
              </c:extLst>
            </c:dLbl>
            <c:dLbl>
              <c:idx val="14"/>
              <c:tx>
                <c:rich>
                  <a:bodyPr/>
                  <a:lstStyle/>
                  <a:p>
                    <a:r>
                      <a:rPr lang="en-US"/>
                      <a:t>4,5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996C-48F5-B16F-F8D33F04AD2B}"/>
                </c:ext>
                <c:ext xmlns:c15="http://schemas.microsoft.com/office/drawing/2012/chart" uri="{CE6537A1-D6FC-4f65-9D91-7224C49458BB}"/>
              </c:extLst>
            </c:dLbl>
            <c:dLbl>
              <c:idx val="15"/>
              <c:tx>
                <c:rich>
                  <a:bodyPr/>
                  <a:lstStyle/>
                  <a:p>
                    <a:r>
                      <a:rPr lang="en-US"/>
                      <a:t>4,5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996C-48F5-B16F-F8D33F04AD2B}"/>
                </c:ex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 estimated</c:v>
                </c:pt>
              </c:strCache>
            </c:strRef>
          </c:cat>
          <c:val>
            <c:numRef>
              <c:f>'Figure 1'!$B$5:$Q$5</c:f>
              <c:numCache>
                <c:formatCode>0.0</c:formatCode>
                <c:ptCount val="16"/>
                <c:pt idx="0">
                  <c:v>4.0786921521027484</c:v>
                </c:pt>
                <c:pt idx="1">
                  <c:v>4.3960255357358111</c:v>
                </c:pt>
                <c:pt idx="2">
                  <c:v>4.4510212469204777</c:v>
                </c:pt>
                <c:pt idx="3">
                  <c:v>4.1962971450416866</c:v>
                </c:pt>
                <c:pt idx="4">
                  <c:v>4.3619539631319251</c:v>
                </c:pt>
                <c:pt idx="5">
                  <c:v>4.338415803322011</c:v>
                </c:pt>
                <c:pt idx="6">
                  <c:v>4.4495718652323024</c:v>
                </c:pt>
                <c:pt idx="7">
                  <c:v>4.97770136009939</c:v>
                </c:pt>
                <c:pt idx="8">
                  <c:v>4.8901489983702096</c:v>
                </c:pt>
                <c:pt idx="9">
                  <c:v>4.6770043991101602</c:v>
                </c:pt>
                <c:pt idx="10">
                  <c:v>4.5790652799917915</c:v>
                </c:pt>
                <c:pt idx="11">
                  <c:v>4.7787200329055954</c:v>
                </c:pt>
                <c:pt idx="12">
                  <c:v>4.5439956461438671</c:v>
                </c:pt>
                <c:pt idx="13">
                  <c:v>4.5419514135053713</c:v>
                </c:pt>
                <c:pt idx="14">
                  <c:v>4.4854133337679301</c:v>
                </c:pt>
                <c:pt idx="15">
                  <c:v>4.5330148013463152</c:v>
                </c:pt>
              </c:numCache>
            </c:numRef>
          </c:val>
          <c:extLst xmlns:c16r2="http://schemas.microsoft.com/office/drawing/2015/06/chart">
            <c:ext xmlns:c16="http://schemas.microsoft.com/office/drawing/2014/chart" uri="{C3380CC4-5D6E-409C-BE32-E72D297353CC}">
              <c16:uniqueId val="{00000000-996C-48F5-B16F-F8D33F04AD2B}"/>
            </c:ext>
          </c:extLst>
        </c:ser>
        <c:ser>
          <c:idx val="1"/>
          <c:order val="1"/>
          <c:tx>
            <c:strRef>
              <c:f>'Figure 1'!$A$6</c:f>
              <c:strCache>
                <c:ptCount val="1"/>
                <c:pt idx="0">
                  <c:v>Private expenditure</c:v>
                </c:pt>
              </c:strCache>
            </c:strRef>
          </c:tx>
          <c:spPr>
            <a:solidFill>
              <a:srgbClr val="CCCCCC"/>
            </a:solidFill>
            <a:ln w="6350" cmpd="sng">
              <a:solidFill>
                <a:srgbClr val="000000"/>
              </a:solidFill>
            </a:ln>
            <a:effectLst/>
          </c:spPr>
          <c:invertIfNegative val="0"/>
          <c:dLbls>
            <c:dLbl>
              <c:idx val="0"/>
              <c:tx>
                <c:rich>
                  <a:bodyPr/>
                  <a:lstStyle/>
                  <a:p>
                    <a:pPr>
                      <a:defRPr/>
                    </a:pPr>
                    <a:r>
                      <a:rPr lang="en-US"/>
                      <a:t>3,9</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996C-48F5-B16F-F8D33F04AD2B}"/>
                </c:ext>
                <c:ext xmlns:c15="http://schemas.microsoft.com/office/drawing/2012/chart" uri="{CE6537A1-D6FC-4f65-9D91-7224C49458BB}"/>
              </c:extLst>
            </c:dLbl>
            <c:dLbl>
              <c:idx val="1"/>
              <c:tx>
                <c:rich>
                  <a:bodyPr/>
                  <a:lstStyle/>
                  <a:p>
                    <a:pPr>
                      <a:defRPr/>
                    </a:pPr>
                    <a:r>
                      <a:rPr lang="en-US"/>
                      <a:t>3,7</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996C-48F5-B16F-F8D33F04AD2B}"/>
                </c:ext>
                <c:ext xmlns:c15="http://schemas.microsoft.com/office/drawing/2012/chart" uri="{CE6537A1-D6FC-4f65-9D91-7224C49458BB}"/>
              </c:extLst>
            </c:dLbl>
            <c:dLbl>
              <c:idx val="2"/>
              <c:tx>
                <c:rich>
                  <a:bodyPr/>
                  <a:lstStyle/>
                  <a:p>
                    <a:pPr>
                      <a:defRPr/>
                    </a:pPr>
                    <a:r>
                      <a:rPr lang="en-US"/>
                      <a:t>3,4</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996C-48F5-B16F-F8D33F04AD2B}"/>
                </c:ext>
                <c:ext xmlns:c15="http://schemas.microsoft.com/office/drawing/2012/chart" uri="{CE6537A1-D6FC-4f65-9D91-7224C49458BB}"/>
              </c:extLst>
            </c:dLbl>
            <c:dLbl>
              <c:idx val="3"/>
              <c:tx>
                <c:rich>
                  <a:bodyPr/>
                  <a:lstStyle/>
                  <a:p>
                    <a:pPr>
                      <a:defRPr/>
                    </a:pPr>
                    <a:r>
                      <a:rPr lang="en-US"/>
                      <a:t>3,3</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996C-48F5-B16F-F8D33F04AD2B}"/>
                </c:ext>
                <c:ext xmlns:c15="http://schemas.microsoft.com/office/drawing/2012/chart" uri="{CE6537A1-D6FC-4f65-9D91-7224C49458BB}"/>
              </c:extLst>
            </c:dLbl>
            <c:dLbl>
              <c:idx val="4"/>
              <c:tx>
                <c:rich>
                  <a:bodyPr/>
                  <a:lstStyle/>
                  <a:p>
                    <a:pPr>
                      <a:defRPr/>
                    </a:pPr>
                    <a:r>
                      <a:rPr lang="en-US"/>
                      <a:t>3,2</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996C-48F5-B16F-F8D33F04AD2B}"/>
                </c:ext>
                <c:ext xmlns:c15="http://schemas.microsoft.com/office/drawing/2012/chart" uri="{CE6537A1-D6FC-4f65-9D91-7224C49458BB}"/>
              </c:extLst>
            </c:dLbl>
            <c:dLbl>
              <c:idx val="5"/>
              <c:tx>
                <c:rich>
                  <a:bodyPr/>
                  <a:lstStyle/>
                  <a:p>
                    <a:pPr>
                      <a:defRPr/>
                    </a:pPr>
                    <a:r>
                      <a:rPr lang="en-US"/>
                      <a:t>3,1</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996C-48F5-B16F-F8D33F04AD2B}"/>
                </c:ext>
                <c:ext xmlns:c15="http://schemas.microsoft.com/office/drawing/2012/chart" uri="{CE6537A1-D6FC-4f65-9D91-7224C49458BB}"/>
              </c:extLst>
            </c:dLbl>
            <c:dLbl>
              <c:idx val="6"/>
              <c:tx>
                <c:rich>
                  <a:bodyPr/>
                  <a:lstStyle/>
                  <a:p>
                    <a:pPr>
                      <a:defRPr/>
                    </a:pPr>
                    <a:r>
                      <a:rPr lang="en-US"/>
                      <a:t>3,0</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996C-48F5-B16F-F8D33F04AD2B}"/>
                </c:ext>
                <c:ext xmlns:c15="http://schemas.microsoft.com/office/drawing/2012/chart" uri="{CE6537A1-D6FC-4f65-9D91-7224C49458BB}"/>
              </c:extLst>
            </c:dLbl>
            <c:dLbl>
              <c:idx val="7"/>
              <c:tx>
                <c:rich>
                  <a:bodyPr/>
                  <a:lstStyle/>
                  <a:p>
                    <a:pPr>
                      <a:defRPr/>
                    </a:pPr>
                    <a:r>
                      <a:rPr lang="en-US"/>
                      <a:t>3,1</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996C-48F5-B16F-F8D33F04AD2B}"/>
                </c:ext>
                <c:ext xmlns:c15="http://schemas.microsoft.com/office/drawing/2012/chart" uri="{CE6537A1-D6FC-4f65-9D91-7224C49458BB}"/>
              </c:extLst>
            </c:dLbl>
            <c:dLbl>
              <c:idx val="8"/>
              <c:tx>
                <c:rich>
                  <a:bodyPr/>
                  <a:lstStyle/>
                  <a:p>
                    <a:pPr>
                      <a:defRPr/>
                    </a:pPr>
                    <a:r>
                      <a:rPr lang="en-US"/>
                      <a:t>3,0</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996C-48F5-B16F-F8D33F04AD2B}"/>
                </c:ext>
                <c:ext xmlns:c15="http://schemas.microsoft.com/office/drawing/2012/chart" uri="{CE6537A1-D6FC-4f65-9D91-7224C49458BB}"/>
              </c:extLst>
            </c:dLbl>
            <c:dLbl>
              <c:idx val="9"/>
              <c:tx>
                <c:rich>
                  <a:bodyPr/>
                  <a:lstStyle/>
                  <a:p>
                    <a:pPr>
                      <a:defRPr/>
                    </a:pPr>
                    <a:r>
                      <a:rPr lang="en-US"/>
                      <a:t>2,9</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996C-48F5-B16F-F8D33F04AD2B}"/>
                </c:ext>
                <c:ext xmlns:c15="http://schemas.microsoft.com/office/drawing/2012/chart" uri="{CE6537A1-D6FC-4f65-9D91-7224C49458BB}"/>
              </c:extLst>
            </c:dLbl>
            <c:dLbl>
              <c:idx val="10"/>
              <c:tx>
                <c:rich>
                  <a:bodyPr/>
                  <a:lstStyle/>
                  <a:p>
                    <a:pPr>
                      <a:defRPr/>
                    </a:pPr>
                    <a:r>
                      <a:rPr lang="en-US"/>
                      <a:t>2,9</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996C-48F5-B16F-F8D33F04AD2B}"/>
                </c:ext>
                <c:ext xmlns:c15="http://schemas.microsoft.com/office/drawing/2012/chart" uri="{CE6537A1-D6FC-4f65-9D91-7224C49458BB}"/>
              </c:extLst>
            </c:dLbl>
            <c:dLbl>
              <c:idx val="11"/>
              <c:tx>
                <c:rich>
                  <a:bodyPr/>
                  <a:lstStyle/>
                  <a:p>
                    <a:pPr>
                      <a:defRPr/>
                    </a:pPr>
                    <a:r>
                      <a:rPr lang="en-US"/>
                      <a:t>2,9</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996C-48F5-B16F-F8D33F04AD2B}"/>
                </c:ext>
                <c:ext xmlns:c15="http://schemas.microsoft.com/office/drawing/2012/chart" uri="{CE6537A1-D6FC-4f65-9D91-7224C49458BB}"/>
              </c:extLst>
            </c:dLbl>
            <c:dLbl>
              <c:idx val="12"/>
              <c:tx>
                <c:rich>
                  <a:bodyPr/>
                  <a:lstStyle/>
                  <a:p>
                    <a:pPr>
                      <a:defRPr/>
                    </a:pPr>
                    <a:r>
                      <a:rPr lang="en-US"/>
                      <a:t>3,0</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996C-48F5-B16F-F8D33F04AD2B}"/>
                </c:ext>
                <c:ext xmlns:c15="http://schemas.microsoft.com/office/drawing/2012/chart" uri="{CE6537A1-D6FC-4f65-9D91-7224C49458BB}"/>
              </c:extLst>
            </c:dLbl>
            <c:dLbl>
              <c:idx val="13"/>
              <c:tx>
                <c:rich>
                  <a:bodyPr/>
                  <a:lstStyle/>
                  <a:p>
                    <a:pPr>
                      <a:defRPr/>
                    </a:pPr>
                    <a:r>
                      <a:rPr lang="en-US"/>
                      <a:t>3,1</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996C-48F5-B16F-F8D33F04AD2B}"/>
                </c:ext>
                <c:ext xmlns:c15="http://schemas.microsoft.com/office/drawing/2012/chart" uri="{CE6537A1-D6FC-4f65-9D91-7224C49458BB}"/>
              </c:extLst>
            </c:dLbl>
            <c:dLbl>
              <c:idx val="14"/>
              <c:tx>
                <c:rich>
                  <a:bodyPr/>
                  <a:lstStyle/>
                  <a:p>
                    <a:pPr>
                      <a:defRPr/>
                    </a:pPr>
                    <a:r>
                      <a:rPr lang="en-US"/>
                      <a:t>2,9</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996C-48F5-B16F-F8D33F04AD2B}"/>
                </c:ext>
                <c:ext xmlns:c15="http://schemas.microsoft.com/office/drawing/2012/chart" uri="{CE6537A1-D6FC-4f65-9D91-7224C49458BB}"/>
              </c:extLst>
            </c:dLbl>
            <c:dLbl>
              <c:idx val="15"/>
              <c:tx>
                <c:rich>
                  <a:bodyPr/>
                  <a:lstStyle/>
                  <a:p>
                    <a:pPr>
                      <a:defRPr/>
                    </a:pPr>
                    <a:r>
                      <a:rPr lang="en-US"/>
                      <a:t>2,8</a:t>
                    </a:r>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996C-48F5-B16F-F8D33F04AD2B}"/>
                </c:ex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 estimated</c:v>
                </c:pt>
              </c:strCache>
            </c:strRef>
          </c:cat>
          <c:val>
            <c:numRef>
              <c:f>'Figure 1'!$B$6:$Q$6</c:f>
              <c:numCache>
                <c:formatCode>0.0</c:formatCode>
                <c:ptCount val="16"/>
                <c:pt idx="0">
                  <c:v>3.8980773608181951</c:v>
                </c:pt>
                <c:pt idx="1">
                  <c:v>3.6517264100674538</c:v>
                </c:pt>
                <c:pt idx="2">
                  <c:v>3.4196507298539673</c:v>
                </c:pt>
                <c:pt idx="3">
                  <c:v>3.3140867804351828</c:v>
                </c:pt>
                <c:pt idx="4">
                  <c:v>3.1641151905662914</c:v>
                </c:pt>
                <c:pt idx="5">
                  <c:v>3.0913762009624031</c:v>
                </c:pt>
                <c:pt idx="6">
                  <c:v>2.9807186636806433</c:v>
                </c:pt>
                <c:pt idx="7">
                  <c:v>3.0843269329539114</c:v>
                </c:pt>
                <c:pt idx="8">
                  <c:v>3.0053028902267385</c:v>
                </c:pt>
                <c:pt idx="9">
                  <c:v>2.8796409385748478</c:v>
                </c:pt>
                <c:pt idx="10">
                  <c:v>2.8786830909893513</c:v>
                </c:pt>
                <c:pt idx="11">
                  <c:v>2.9357458701302197</c:v>
                </c:pt>
                <c:pt idx="12">
                  <c:v>2.9729634225263948</c:v>
                </c:pt>
                <c:pt idx="13">
                  <c:v>3.0589021025786272</c:v>
                </c:pt>
                <c:pt idx="14">
                  <c:v>2.8908030222900081</c:v>
                </c:pt>
                <c:pt idx="15">
                  <c:v>2.7883372576411096</c:v>
                </c:pt>
              </c:numCache>
            </c:numRef>
          </c:val>
          <c:extLst xmlns:c16r2="http://schemas.microsoft.com/office/drawing/2015/06/chart">
            <c:ext xmlns:c16="http://schemas.microsoft.com/office/drawing/2014/chart" uri="{C3380CC4-5D6E-409C-BE32-E72D297353CC}">
              <c16:uniqueId val="{00000001-996C-48F5-B16F-F8D33F04AD2B}"/>
            </c:ext>
          </c:extLst>
        </c:ser>
        <c:dLbls>
          <c:showLegendKey val="0"/>
          <c:showVal val="0"/>
          <c:showCatName val="0"/>
          <c:showSerName val="0"/>
          <c:showPercent val="0"/>
          <c:showBubbleSize val="0"/>
        </c:dLbls>
        <c:gapWidth val="150"/>
        <c:overlap val="100"/>
        <c:axId val="289033472"/>
        <c:axId val="289044352"/>
      </c:barChart>
      <c:catAx>
        <c:axId val="289033472"/>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ffectLst/>
        </c:spPr>
        <c:txPr>
          <a:bodyPr rot="-60000000" vert="horz"/>
          <a:lstStyle/>
          <a:p>
            <a:pPr>
              <a:defRPr/>
            </a:pPr>
            <a:endParaRPr lang="es-CO"/>
          </a:p>
        </c:txPr>
        <c:crossAx val="289044352"/>
        <c:crosses val="autoZero"/>
        <c:auto val="1"/>
        <c:lblAlgn val="ctr"/>
        <c:lblOffset val="0"/>
        <c:tickLblSkip val="1"/>
        <c:noMultiLvlLbl val="0"/>
      </c:catAx>
      <c:valAx>
        <c:axId val="289044352"/>
        <c:scaling>
          <c:orientation val="minMax"/>
        </c:scaling>
        <c:delete val="0"/>
        <c:axPos val="l"/>
        <c:majorGridlines>
          <c:spPr>
            <a:ln w="9525" cmpd="sng">
              <a:solidFill>
                <a:srgbClr val="FFFFFF"/>
              </a:solidFill>
              <a:prstDash val="solid"/>
            </a:ln>
            <a:effectLst/>
          </c:spPr>
        </c:majorGridlines>
        <c:title>
          <c:tx>
            <c:rich>
              <a:bodyPr rot="0" vert="horz"/>
              <a:lstStyle/>
              <a:p>
                <a:pPr>
                  <a:defRPr/>
                </a:pPr>
                <a:r>
                  <a:rPr lang="en-US"/>
                  <a:t>%</a:t>
                </a:r>
              </a:p>
            </c:rich>
          </c:tx>
          <c:layout>
            <c:manualLayout>
              <c:xMode val="edge"/>
              <c:yMode val="edge"/>
              <c:x val="9.2609917902512721E-3"/>
              <c:y val="9.9604015218238667E-2"/>
            </c:manualLayout>
          </c:layout>
          <c:overlay val="0"/>
        </c:title>
        <c:numFmt formatCode="General" sourceLinked="0"/>
        <c:majorTickMark val="in"/>
        <c:minorTickMark val="none"/>
        <c:tickLblPos val="nextTo"/>
        <c:spPr>
          <a:noFill/>
          <a:ln w="9525">
            <a:solidFill>
              <a:srgbClr val="000000"/>
            </a:solidFill>
            <a:prstDash val="solid"/>
          </a:ln>
          <a:effectLst/>
        </c:spPr>
        <c:txPr>
          <a:bodyPr rot="-60000000" vert="horz"/>
          <a:lstStyle/>
          <a:p>
            <a:pPr>
              <a:defRPr/>
            </a:pPr>
            <a:endParaRPr lang="es-CO"/>
          </a:p>
        </c:txPr>
        <c:crossAx val="289033472"/>
        <c:crosses val="autoZero"/>
        <c:crossBetween val="between"/>
      </c:valAx>
      <c:spPr>
        <a:solidFill>
          <a:srgbClr val="F4FFFF"/>
        </a:solidFill>
        <a:ln w="9525">
          <a:solidFill>
            <a:srgbClr val="000000"/>
          </a:solidFill>
        </a:ln>
        <a:effectLst/>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prstDash val="solid"/>
          <a:round/>
        </a14:hiddenLine>
      </a:ext>
    </a:extLst>
  </c:spPr>
  <c:txPr>
    <a:bodyPr/>
    <a:lstStyle/>
    <a:p>
      <a:pPr>
        <a:defRPr sz="900">
          <a:latin typeface="Helvetica Neue Thin"/>
        </a:defRPr>
      </a:pPr>
      <a:endParaRPr lang="es-CO"/>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86938325779173E-2"/>
          <c:y val="9.6791162961321689E-2"/>
          <c:w val="0.90963078922667173"/>
          <c:h val="0.52971337413677777"/>
        </c:manualLayout>
      </c:layout>
      <c:lineChart>
        <c:grouping val="standard"/>
        <c:varyColors val="0"/>
        <c:ser>
          <c:idx val="0"/>
          <c:order val="0"/>
          <c:tx>
            <c:strRef>
              <c:f>Tabelle1!$B$1</c:f>
              <c:strCache>
                <c:ptCount val="1"/>
                <c:pt idx="0">
                  <c:v>Index of shortage of educational material</c:v>
                </c:pt>
              </c:strCache>
            </c:strRef>
          </c:tx>
          <c:spPr>
            <a:ln w="28575" cap="rnd">
              <a:noFill/>
              <a:round/>
            </a:ln>
            <a:effectLst/>
          </c:spPr>
          <c:marker>
            <c:symbol val="circle"/>
            <c:size val="7"/>
            <c:spPr>
              <a:solidFill>
                <a:srgbClr val="005681"/>
              </a:solidFill>
              <a:ln w="9525">
                <a:noFill/>
              </a:ln>
              <a:effectLst/>
            </c:spPr>
          </c:marker>
          <c:cat>
            <c:strRef>
              <c:f>Tabelle1!$A$2:$A$70</c:f>
              <c:strCache>
                <c:ptCount val="69"/>
                <c:pt idx="0">
                  <c:v>CABA (Argentina)</c:v>
                </c:pt>
                <c:pt idx="1">
                  <c:v>Mexico</c:v>
                </c:pt>
                <c:pt idx="2">
                  <c:v>Peru</c:v>
                </c:pt>
                <c:pt idx="3">
                  <c:v>Macao (China)</c:v>
                </c:pt>
                <c:pt idx="4">
                  <c:v>United Arab Emirates</c:v>
                </c:pt>
                <c:pt idx="5">
                  <c:v>Lebanon</c:v>
                </c:pt>
                <c:pt idx="6">
                  <c:v>Jordan</c:v>
                </c:pt>
                <c:pt idx="7">
                  <c:v>Colombia</c:v>
                </c:pt>
                <c:pt idx="8">
                  <c:v>Brazil</c:v>
                </c:pt>
                <c:pt idx="9">
                  <c:v>Indonesia</c:v>
                </c:pt>
                <c:pt idx="10">
                  <c:v>Turkey</c:v>
                </c:pt>
                <c:pt idx="11">
                  <c:v>Spain</c:v>
                </c:pt>
                <c:pt idx="12">
                  <c:v>Dominican Republic</c:v>
                </c:pt>
                <c:pt idx="13">
                  <c:v>Georgia</c:v>
                </c:pt>
                <c:pt idx="14">
                  <c:v>Uruguay</c:v>
                </c:pt>
                <c:pt idx="15">
                  <c:v>Thailand</c:v>
                </c:pt>
                <c:pt idx="16">
                  <c:v>B-S-J-G (China)</c:v>
                </c:pt>
                <c:pt idx="17">
                  <c:v>Australia</c:v>
                </c:pt>
                <c:pt idx="18">
                  <c:v>Japan</c:v>
                </c:pt>
                <c:pt idx="19">
                  <c:v>Chile</c:v>
                </c:pt>
                <c:pt idx="20">
                  <c:v>Luxembourg</c:v>
                </c:pt>
                <c:pt idx="21">
                  <c:v>Russia</c:v>
                </c:pt>
                <c:pt idx="22">
                  <c:v>Portugal</c:v>
                </c:pt>
                <c:pt idx="23">
                  <c:v>Malta</c:v>
                </c:pt>
                <c:pt idx="24">
                  <c:v>Italy</c:v>
                </c:pt>
                <c:pt idx="25">
                  <c:v>New Zealand</c:v>
                </c:pt>
                <c:pt idx="26">
                  <c:v>Croatia</c:v>
                </c:pt>
                <c:pt idx="27">
                  <c:v>Ireland</c:v>
                </c:pt>
                <c:pt idx="28">
                  <c:v>Algeria</c:v>
                </c:pt>
                <c:pt idx="29">
                  <c:v>Norway</c:v>
                </c:pt>
                <c:pt idx="30">
                  <c:v>Israel</c:v>
                </c:pt>
                <c:pt idx="31">
                  <c:v>Denmark</c:v>
                </c:pt>
                <c:pt idx="32">
                  <c:v>Sweden</c:v>
                </c:pt>
                <c:pt idx="33">
                  <c:v>United States</c:v>
                </c:pt>
                <c:pt idx="34">
                  <c:v>Moldova</c:v>
                </c:pt>
                <c:pt idx="35">
                  <c:v>Belgium</c:v>
                </c:pt>
                <c:pt idx="36">
                  <c:v>Slovenia</c:v>
                </c:pt>
                <c:pt idx="37">
                  <c:v>OECD average</c:v>
                </c:pt>
                <c:pt idx="38">
                  <c:v>Hungary</c:v>
                </c:pt>
                <c:pt idx="39">
                  <c:v>Chinese Taipei</c:v>
                </c:pt>
                <c:pt idx="40">
                  <c:v>Viet Nam</c:v>
                </c:pt>
                <c:pt idx="41">
                  <c:v>Czech Republic</c:v>
                </c:pt>
                <c:pt idx="42">
                  <c:v>Singapore</c:v>
                </c:pt>
                <c:pt idx="43">
                  <c:v>Tunisia</c:v>
                </c:pt>
                <c:pt idx="44">
                  <c:v>Greece</c:v>
                </c:pt>
                <c:pt idx="45">
                  <c:v>Trinidad and Tobago</c:v>
                </c:pt>
                <c:pt idx="46">
                  <c:v>Canada</c:v>
                </c:pt>
                <c:pt idx="47">
                  <c:v>Romania</c:v>
                </c:pt>
                <c:pt idx="48">
                  <c:v>Qatar</c:v>
                </c:pt>
                <c:pt idx="49">
                  <c:v>Montenegro</c:v>
                </c:pt>
                <c:pt idx="50">
                  <c:v>Kosovo</c:v>
                </c:pt>
                <c:pt idx="51">
                  <c:v>Netherlands</c:v>
                </c:pt>
                <c:pt idx="52">
                  <c:v>Korea</c:v>
                </c:pt>
                <c:pt idx="53">
                  <c:v>Finland</c:v>
                </c:pt>
                <c:pt idx="54">
                  <c:v>Switzerland</c:v>
                </c:pt>
                <c:pt idx="55">
                  <c:v>Germany</c:v>
                </c:pt>
                <c:pt idx="56">
                  <c:v>Hong Kong (China)</c:v>
                </c:pt>
                <c:pt idx="57">
                  <c:v>Austria</c:v>
                </c:pt>
                <c:pt idx="58">
                  <c:v>FYROM</c:v>
                </c:pt>
                <c:pt idx="59">
                  <c:v>Poland</c:v>
                </c:pt>
                <c:pt idx="60">
                  <c:v>Albania</c:v>
                </c:pt>
                <c:pt idx="61">
                  <c:v>Bulgaria</c:v>
                </c:pt>
                <c:pt idx="62">
                  <c:v>Slovak Republic</c:v>
                </c:pt>
                <c:pt idx="63">
                  <c:v>Lithuania</c:v>
                </c:pt>
                <c:pt idx="64">
                  <c:v>Estonia</c:v>
                </c:pt>
                <c:pt idx="65">
                  <c:v>Iceland</c:v>
                </c:pt>
                <c:pt idx="66">
                  <c:v>Costa Rica</c:v>
                </c:pt>
                <c:pt idx="67">
                  <c:v>United Kingdom</c:v>
                </c:pt>
                <c:pt idx="68">
                  <c:v>Latvia</c:v>
                </c:pt>
              </c:strCache>
            </c:strRef>
          </c:cat>
          <c:val>
            <c:numRef>
              <c:f>Tabelle1!$B$2:$B$70</c:f>
              <c:numCache>
                <c:formatCode>0.00</c:formatCode>
                <c:ptCount val="69"/>
                <c:pt idx="0">
                  <c:v>-1.9101907331730275</c:v>
                </c:pt>
                <c:pt idx="1">
                  <c:v>-1.6659766563404874</c:v>
                </c:pt>
                <c:pt idx="2">
                  <c:v>-1.6504574148397879</c:v>
                </c:pt>
                <c:pt idx="3">
                  <c:v>-1.6334186130804245</c:v>
                </c:pt>
                <c:pt idx="4">
                  <c:v>-1.2642667111974475</c:v>
                </c:pt>
                <c:pt idx="5">
                  <c:v>-1.2503859940905524</c:v>
                </c:pt>
                <c:pt idx="6">
                  <c:v>-1.130696135443934</c:v>
                </c:pt>
                <c:pt idx="7">
                  <c:v>-1.0545591968069454</c:v>
                </c:pt>
                <c:pt idx="8">
                  <c:v>-1.0099664132931154</c:v>
                </c:pt>
                <c:pt idx="9">
                  <c:v>-0.9870325672785405</c:v>
                </c:pt>
                <c:pt idx="10">
                  <c:v>-0.96270370206340272</c:v>
                </c:pt>
                <c:pt idx="11">
                  <c:v>-0.92252460300507888</c:v>
                </c:pt>
                <c:pt idx="12">
                  <c:v>-0.81731617304701365</c:v>
                </c:pt>
                <c:pt idx="13">
                  <c:v>-0.77040041437280449</c:v>
                </c:pt>
                <c:pt idx="14">
                  <c:v>-0.76528340917892468</c:v>
                </c:pt>
                <c:pt idx="15">
                  <c:v>-0.74895569150535302</c:v>
                </c:pt>
                <c:pt idx="16">
                  <c:v>-0.71284563937321044</c:v>
                </c:pt>
                <c:pt idx="17">
                  <c:v>-0.6385404281222683</c:v>
                </c:pt>
                <c:pt idx="18">
                  <c:v>-0.62052382003049633</c:v>
                </c:pt>
                <c:pt idx="19">
                  <c:v>-0.61527372378848688</c:v>
                </c:pt>
                <c:pt idx="20">
                  <c:v>-0.5872945479848819</c:v>
                </c:pt>
                <c:pt idx="22">
                  <c:v>-0.53839960145463683</c:v>
                </c:pt>
                <c:pt idx="23">
                  <c:v>-0.51641771967886119</c:v>
                </c:pt>
                <c:pt idx="29">
                  <c:v>-0.34541147002666472</c:v>
                </c:pt>
                <c:pt idx="36">
                  <c:v>-0.27364717058439086</c:v>
                </c:pt>
                <c:pt idx="37">
                  <c:v>-0.26984207360172402</c:v>
                </c:pt>
                <c:pt idx="42">
                  <c:v>-0.22792168848483621</c:v>
                </c:pt>
                <c:pt idx="45">
                  <c:v>-0.16140431777297945</c:v>
                </c:pt>
                <c:pt idx="48">
                  <c:v>-0.12412473069523836</c:v>
                </c:pt>
                <c:pt idx="49">
                  <c:v>-0.12107122763887462</c:v>
                </c:pt>
                <c:pt idx="58">
                  <c:v>5.2023655299674086E-2</c:v>
                </c:pt>
                <c:pt idx="65">
                  <c:v>0.28798273166356214</c:v>
                </c:pt>
                <c:pt idx="68">
                  <c:v>0.47274129170165141</c:v>
                </c:pt>
              </c:numCache>
            </c:numRef>
          </c:val>
          <c:smooth val="0"/>
          <c:extLst xmlns:c16r2="http://schemas.microsoft.com/office/drawing/2015/06/chart">
            <c:ext xmlns:c16="http://schemas.microsoft.com/office/drawing/2014/chart" uri="{C3380CC4-5D6E-409C-BE32-E72D297353CC}">
              <c16:uniqueId val="{00000000-24B3-4A71-B9C3-3E2134996DF2}"/>
            </c:ext>
          </c:extLst>
        </c:ser>
        <c:ser>
          <c:idx val="1"/>
          <c:order val="1"/>
          <c:tx>
            <c:strRef>
              <c:f>Tabelle1!$C$1</c:f>
              <c:strCache>
                <c:ptCount val="1"/>
                <c:pt idx="0">
                  <c:v>Index of shortage of educational material_NS</c:v>
                </c:pt>
              </c:strCache>
            </c:strRef>
          </c:tx>
          <c:spPr>
            <a:ln w="28575" cap="rnd">
              <a:noFill/>
              <a:round/>
            </a:ln>
            <a:effectLst/>
          </c:spPr>
          <c:marker>
            <c:symbol val="circle"/>
            <c:size val="7"/>
            <c:spPr>
              <a:solidFill>
                <a:schemeClr val="accent1">
                  <a:lumMod val="40000"/>
                  <a:lumOff val="60000"/>
                </a:schemeClr>
              </a:solidFill>
              <a:ln w="9525">
                <a:noFill/>
              </a:ln>
              <a:effectLst/>
            </c:spPr>
          </c:marker>
          <c:cat>
            <c:strRef>
              <c:f>Tabelle1!$A$2:$A$70</c:f>
              <c:strCache>
                <c:ptCount val="69"/>
                <c:pt idx="0">
                  <c:v>CABA (Argentina)</c:v>
                </c:pt>
                <c:pt idx="1">
                  <c:v>Mexico</c:v>
                </c:pt>
                <c:pt idx="2">
                  <c:v>Peru</c:v>
                </c:pt>
                <c:pt idx="3">
                  <c:v>Macao (China)</c:v>
                </c:pt>
                <c:pt idx="4">
                  <c:v>United Arab Emirates</c:v>
                </c:pt>
                <c:pt idx="5">
                  <c:v>Lebanon</c:v>
                </c:pt>
                <c:pt idx="6">
                  <c:v>Jordan</c:v>
                </c:pt>
                <c:pt idx="7">
                  <c:v>Colombia</c:v>
                </c:pt>
                <c:pt idx="8">
                  <c:v>Brazil</c:v>
                </c:pt>
                <c:pt idx="9">
                  <c:v>Indonesia</c:v>
                </c:pt>
                <c:pt idx="10">
                  <c:v>Turkey</c:v>
                </c:pt>
                <c:pt idx="11">
                  <c:v>Spain</c:v>
                </c:pt>
                <c:pt idx="12">
                  <c:v>Dominican Republic</c:v>
                </c:pt>
                <c:pt idx="13">
                  <c:v>Georgia</c:v>
                </c:pt>
                <c:pt idx="14">
                  <c:v>Uruguay</c:v>
                </c:pt>
                <c:pt idx="15">
                  <c:v>Thailand</c:v>
                </c:pt>
                <c:pt idx="16">
                  <c:v>B-S-J-G (China)</c:v>
                </c:pt>
                <c:pt idx="17">
                  <c:v>Australia</c:v>
                </c:pt>
                <c:pt idx="18">
                  <c:v>Japan</c:v>
                </c:pt>
                <c:pt idx="19">
                  <c:v>Chile</c:v>
                </c:pt>
                <c:pt idx="20">
                  <c:v>Luxembourg</c:v>
                </c:pt>
                <c:pt idx="21">
                  <c:v>Russia</c:v>
                </c:pt>
                <c:pt idx="22">
                  <c:v>Portugal</c:v>
                </c:pt>
                <c:pt idx="23">
                  <c:v>Malta</c:v>
                </c:pt>
                <c:pt idx="24">
                  <c:v>Italy</c:v>
                </c:pt>
                <c:pt idx="25">
                  <c:v>New Zealand</c:v>
                </c:pt>
                <c:pt idx="26">
                  <c:v>Croatia</c:v>
                </c:pt>
                <c:pt idx="27">
                  <c:v>Ireland</c:v>
                </c:pt>
                <c:pt idx="28">
                  <c:v>Algeria</c:v>
                </c:pt>
                <c:pt idx="29">
                  <c:v>Norway</c:v>
                </c:pt>
                <c:pt idx="30">
                  <c:v>Israel</c:v>
                </c:pt>
                <c:pt idx="31">
                  <c:v>Denmark</c:v>
                </c:pt>
                <c:pt idx="32">
                  <c:v>Sweden</c:v>
                </c:pt>
                <c:pt idx="33">
                  <c:v>United States</c:v>
                </c:pt>
                <c:pt idx="34">
                  <c:v>Moldova</c:v>
                </c:pt>
                <c:pt idx="35">
                  <c:v>Belgium</c:v>
                </c:pt>
                <c:pt idx="36">
                  <c:v>Slovenia</c:v>
                </c:pt>
                <c:pt idx="37">
                  <c:v>OECD average</c:v>
                </c:pt>
                <c:pt idx="38">
                  <c:v>Hungary</c:v>
                </c:pt>
                <c:pt idx="39">
                  <c:v>Chinese Taipei</c:v>
                </c:pt>
                <c:pt idx="40">
                  <c:v>Viet Nam</c:v>
                </c:pt>
                <c:pt idx="41">
                  <c:v>Czech Republic</c:v>
                </c:pt>
                <c:pt idx="42">
                  <c:v>Singapore</c:v>
                </c:pt>
                <c:pt idx="43">
                  <c:v>Tunisia</c:v>
                </c:pt>
                <c:pt idx="44">
                  <c:v>Greece</c:v>
                </c:pt>
                <c:pt idx="45">
                  <c:v>Trinidad and Tobago</c:v>
                </c:pt>
                <c:pt idx="46">
                  <c:v>Canada</c:v>
                </c:pt>
                <c:pt idx="47">
                  <c:v>Romania</c:v>
                </c:pt>
                <c:pt idx="48">
                  <c:v>Qatar</c:v>
                </c:pt>
                <c:pt idx="49">
                  <c:v>Montenegro</c:v>
                </c:pt>
                <c:pt idx="50">
                  <c:v>Kosovo</c:v>
                </c:pt>
                <c:pt idx="51">
                  <c:v>Netherlands</c:v>
                </c:pt>
                <c:pt idx="52">
                  <c:v>Korea</c:v>
                </c:pt>
                <c:pt idx="53">
                  <c:v>Finland</c:v>
                </c:pt>
                <c:pt idx="54">
                  <c:v>Switzerland</c:v>
                </c:pt>
                <c:pt idx="55">
                  <c:v>Germany</c:v>
                </c:pt>
                <c:pt idx="56">
                  <c:v>Hong Kong (China)</c:v>
                </c:pt>
                <c:pt idx="57">
                  <c:v>Austria</c:v>
                </c:pt>
                <c:pt idx="58">
                  <c:v>FYROM</c:v>
                </c:pt>
                <c:pt idx="59">
                  <c:v>Poland</c:v>
                </c:pt>
                <c:pt idx="60">
                  <c:v>Albania</c:v>
                </c:pt>
                <c:pt idx="61">
                  <c:v>Bulgaria</c:v>
                </c:pt>
                <c:pt idx="62">
                  <c:v>Slovak Republic</c:v>
                </c:pt>
                <c:pt idx="63">
                  <c:v>Lithuania</c:v>
                </c:pt>
                <c:pt idx="64">
                  <c:v>Estonia</c:v>
                </c:pt>
                <c:pt idx="65">
                  <c:v>Iceland</c:v>
                </c:pt>
                <c:pt idx="66">
                  <c:v>Costa Rica</c:v>
                </c:pt>
                <c:pt idx="67">
                  <c:v>United Kingdom</c:v>
                </c:pt>
                <c:pt idx="68">
                  <c:v>Latvia</c:v>
                </c:pt>
              </c:strCache>
            </c:strRef>
          </c:cat>
          <c:val>
            <c:numRef>
              <c:f>Tabelle1!$C$2:$C$70</c:f>
              <c:numCache>
                <c:formatCode>General</c:formatCode>
                <c:ptCount val="69"/>
                <c:pt idx="21" formatCode="0.00">
                  <c:v>-0.56912454922988831</c:v>
                </c:pt>
                <c:pt idx="24" formatCode="0.00">
                  <c:v>-0.42582818429584901</c:v>
                </c:pt>
                <c:pt idx="25" formatCode="0.00">
                  <c:v>-0.39430968446174725</c:v>
                </c:pt>
                <c:pt idx="26" formatCode="0.00">
                  <c:v>-0.3815684585440966</c:v>
                </c:pt>
                <c:pt idx="27" formatCode="0.00">
                  <c:v>-0.37696428280114513</c:v>
                </c:pt>
                <c:pt idx="28" formatCode="0.00">
                  <c:v>-0.36598153748488782</c:v>
                </c:pt>
                <c:pt idx="30" formatCode="0.00">
                  <c:v>-0.33532731926764847</c:v>
                </c:pt>
                <c:pt idx="31" formatCode="0.00">
                  <c:v>-0.33375512833718468</c:v>
                </c:pt>
                <c:pt idx="32" formatCode="0.00">
                  <c:v>-0.3257096422314486</c:v>
                </c:pt>
                <c:pt idx="33" formatCode="0.00">
                  <c:v>-0.31608338744943565</c:v>
                </c:pt>
                <c:pt idx="34" formatCode="0.00">
                  <c:v>-0.29654608868088522</c:v>
                </c:pt>
                <c:pt idx="35" formatCode="0.00">
                  <c:v>-0.29373036730782881</c:v>
                </c:pt>
                <c:pt idx="38" formatCode="0.00">
                  <c:v>-0.26680896411853589</c:v>
                </c:pt>
                <c:pt idx="39" formatCode="0.00">
                  <c:v>-0.25783275864471933</c:v>
                </c:pt>
                <c:pt idx="40" formatCode="0.00">
                  <c:v>-0.24359109538893317</c:v>
                </c:pt>
                <c:pt idx="41" formatCode="0.00">
                  <c:v>-0.23506292788638991</c:v>
                </c:pt>
                <c:pt idx="43" formatCode="0.00">
                  <c:v>-0.213202711219072</c:v>
                </c:pt>
                <c:pt idx="44" formatCode="0.00">
                  <c:v>-0.20708868425727417</c:v>
                </c:pt>
                <c:pt idx="46" formatCode="0.00">
                  <c:v>-0.15006083179327168</c:v>
                </c:pt>
                <c:pt idx="47" formatCode="0.00">
                  <c:v>-0.13699230594789172</c:v>
                </c:pt>
                <c:pt idx="50" formatCode="0.00">
                  <c:v>-0.11888664871694685</c:v>
                </c:pt>
                <c:pt idx="51" formatCode="0.00">
                  <c:v>-0.1008286115534248</c:v>
                </c:pt>
                <c:pt idx="52" formatCode="0.00">
                  <c:v>-8.0575186451101774E-2</c:v>
                </c:pt>
                <c:pt idx="53" formatCode="0.00">
                  <c:v>-6.00301921658455E-2</c:v>
                </c:pt>
                <c:pt idx="54" formatCode="0.00">
                  <c:v>-5.612495274477438E-2</c:v>
                </c:pt>
                <c:pt idx="55" formatCode="0.00">
                  <c:v>-5.2558712159750304E-2</c:v>
                </c:pt>
                <c:pt idx="56" formatCode="0.00">
                  <c:v>-3.8866308923540802E-2</c:v>
                </c:pt>
                <c:pt idx="57" formatCode="0.00">
                  <c:v>1.67519008036827E-2</c:v>
                </c:pt>
                <c:pt idx="59" formatCode="0.00">
                  <c:v>0.11835168600435257</c:v>
                </c:pt>
                <c:pt idx="60" formatCode="0.00">
                  <c:v>0.15741595032600575</c:v>
                </c:pt>
                <c:pt idx="61" formatCode="0.00">
                  <c:v>0.19456429192114066</c:v>
                </c:pt>
                <c:pt idx="62" formatCode="0.00">
                  <c:v>0.23366767483602066</c:v>
                </c:pt>
                <c:pt idx="63" formatCode="0.00">
                  <c:v>0.24964393457860418</c:v>
                </c:pt>
                <c:pt idx="64" formatCode="0.00">
                  <c:v>0.2527219908070743</c:v>
                </c:pt>
                <c:pt idx="66" formatCode="0.00">
                  <c:v>0.36468987042688222</c:v>
                </c:pt>
                <c:pt idx="67" formatCode="0.00">
                  <c:v>0.39529815578261346</c:v>
                </c:pt>
              </c:numCache>
            </c:numRef>
          </c:val>
          <c:smooth val="0"/>
          <c:extLst xmlns:c16r2="http://schemas.microsoft.com/office/drawing/2015/06/chart">
            <c:ext xmlns:c16="http://schemas.microsoft.com/office/drawing/2014/chart" uri="{C3380CC4-5D6E-409C-BE32-E72D297353CC}">
              <c16:uniqueId val="{00000000-BCAB-43DB-BC22-E1A3B602350F}"/>
            </c:ext>
          </c:extLst>
        </c:ser>
        <c:ser>
          <c:idx val="2"/>
          <c:order val="2"/>
          <c:tx>
            <c:strRef>
              <c:f>Tabelle1!$D$1</c:f>
              <c:strCache>
                <c:ptCount val="1"/>
                <c:pt idx="0">
                  <c:v>Index of shortage of educational staff</c:v>
                </c:pt>
              </c:strCache>
            </c:strRef>
          </c:tx>
          <c:spPr>
            <a:ln w="28575" cap="rnd">
              <a:noFill/>
              <a:round/>
            </a:ln>
            <a:effectLst/>
          </c:spPr>
          <c:marker>
            <c:symbol val="diamond"/>
            <c:size val="7"/>
            <c:spPr>
              <a:solidFill>
                <a:srgbClr val="FFFF00"/>
              </a:solidFill>
              <a:ln w="9525">
                <a:noFill/>
              </a:ln>
              <a:effectLst/>
            </c:spPr>
          </c:marker>
          <c:cat>
            <c:strRef>
              <c:f>Tabelle1!$A$2:$A$70</c:f>
              <c:strCache>
                <c:ptCount val="69"/>
                <c:pt idx="0">
                  <c:v>CABA (Argentina)</c:v>
                </c:pt>
                <c:pt idx="1">
                  <c:v>Mexico</c:v>
                </c:pt>
                <c:pt idx="2">
                  <c:v>Peru</c:v>
                </c:pt>
                <c:pt idx="3">
                  <c:v>Macao (China)</c:v>
                </c:pt>
                <c:pt idx="4">
                  <c:v>United Arab Emirates</c:v>
                </c:pt>
                <c:pt idx="5">
                  <c:v>Lebanon</c:v>
                </c:pt>
                <c:pt idx="6">
                  <c:v>Jordan</c:v>
                </c:pt>
                <c:pt idx="7">
                  <c:v>Colombia</c:v>
                </c:pt>
                <c:pt idx="8">
                  <c:v>Brazil</c:v>
                </c:pt>
                <c:pt idx="9">
                  <c:v>Indonesia</c:v>
                </c:pt>
                <c:pt idx="10">
                  <c:v>Turkey</c:v>
                </c:pt>
                <c:pt idx="11">
                  <c:v>Spain</c:v>
                </c:pt>
                <c:pt idx="12">
                  <c:v>Dominican Republic</c:v>
                </c:pt>
                <c:pt idx="13">
                  <c:v>Georgia</c:v>
                </c:pt>
                <c:pt idx="14">
                  <c:v>Uruguay</c:v>
                </c:pt>
                <c:pt idx="15">
                  <c:v>Thailand</c:v>
                </c:pt>
                <c:pt idx="16">
                  <c:v>B-S-J-G (China)</c:v>
                </c:pt>
                <c:pt idx="17">
                  <c:v>Australia</c:v>
                </c:pt>
                <c:pt idx="18">
                  <c:v>Japan</c:v>
                </c:pt>
                <c:pt idx="19">
                  <c:v>Chile</c:v>
                </c:pt>
                <c:pt idx="20">
                  <c:v>Luxembourg</c:v>
                </c:pt>
                <c:pt idx="21">
                  <c:v>Russia</c:v>
                </c:pt>
                <c:pt idx="22">
                  <c:v>Portugal</c:v>
                </c:pt>
                <c:pt idx="23">
                  <c:v>Malta</c:v>
                </c:pt>
                <c:pt idx="24">
                  <c:v>Italy</c:v>
                </c:pt>
                <c:pt idx="25">
                  <c:v>New Zealand</c:v>
                </c:pt>
                <c:pt idx="26">
                  <c:v>Croatia</c:v>
                </c:pt>
                <c:pt idx="27">
                  <c:v>Ireland</c:v>
                </c:pt>
                <c:pt idx="28">
                  <c:v>Algeria</c:v>
                </c:pt>
                <c:pt idx="29">
                  <c:v>Norway</c:v>
                </c:pt>
                <c:pt idx="30">
                  <c:v>Israel</c:v>
                </c:pt>
                <c:pt idx="31">
                  <c:v>Denmark</c:v>
                </c:pt>
                <c:pt idx="32">
                  <c:v>Sweden</c:v>
                </c:pt>
                <c:pt idx="33">
                  <c:v>United States</c:v>
                </c:pt>
                <c:pt idx="34">
                  <c:v>Moldova</c:v>
                </c:pt>
                <c:pt idx="35">
                  <c:v>Belgium</c:v>
                </c:pt>
                <c:pt idx="36">
                  <c:v>Slovenia</c:v>
                </c:pt>
                <c:pt idx="37">
                  <c:v>OECD average</c:v>
                </c:pt>
                <c:pt idx="38">
                  <c:v>Hungary</c:v>
                </c:pt>
                <c:pt idx="39">
                  <c:v>Chinese Taipei</c:v>
                </c:pt>
                <c:pt idx="40">
                  <c:v>Viet Nam</c:v>
                </c:pt>
                <c:pt idx="41">
                  <c:v>Czech Republic</c:v>
                </c:pt>
                <c:pt idx="42">
                  <c:v>Singapore</c:v>
                </c:pt>
                <c:pt idx="43">
                  <c:v>Tunisia</c:v>
                </c:pt>
                <c:pt idx="44">
                  <c:v>Greece</c:v>
                </c:pt>
                <c:pt idx="45">
                  <c:v>Trinidad and Tobago</c:v>
                </c:pt>
                <c:pt idx="46">
                  <c:v>Canada</c:v>
                </c:pt>
                <c:pt idx="47">
                  <c:v>Romania</c:v>
                </c:pt>
                <c:pt idx="48">
                  <c:v>Qatar</c:v>
                </c:pt>
                <c:pt idx="49">
                  <c:v>Montenegro</c:v>
                </c:pt>
                <c:pt idx="50">
                  <c:v>Kosovo</c:v>
                </c:pt>
                <c:pt idx="51">
                  <c:v>Netherlands</c:v>
                </c:pt>
                <c:pt idx="52">
                  <c:v>Korea</c:v>
                </c:pt>
                <c:pt idx="53">
                  <c:v>Finland</c:v>
                </c:pt>
                <c:pt idx="54">
                  <c:v>Switzerland</c:v>
                </c:pt>
                <c:pt idx="55">
                  <c:v>Germany</c:v>
                </c:pt>
                <c:pt idx="56">
                  <c:v>Hong Kong (China)</c:v>
                </c:pt>
                <c:pt idx="57">
                  <c:v>Austria</c:v>
                </c:pt>
                <c:pt idx="58">
                  <c:v>FYROM</c:v>
                </c:pt>
                <c:pt idx="59">
                  <c:v>Poland</c:v>
                </c:pt>
                <c:pt idx="60">
                  <c:v>Albania</c:v>
                </c:pt>
                <c:pt idx="61">
                  <c:v>Bulgaria</c:v>
                </c:pt>
                <c:pt idx="62">
                  <c:v>Slovak Republic</c:v>
                </c:pt>
                <c:pt idx="63">
                  <c:v>Lithuania</c:v>
                </c:pt>
                <c:pt idx="64">
                  <c:v>Estonia</c:v>
                </c:pt>
                <c:pt idx="65">
                  <c:v>Iceland</c:v>
                </c:pt>
                <c:pt idx="66">
                  <c:v>Costa Rica</c:v>
                </c:pt>
                <c:pt idx="67">
                  <c:v>United Kingdom</c:v>
                </c:pt>
                <c:pt idx="68">
                  <c:v>Latvia</c:v>
                </c:pt>
              </c:strCache>
            </c:strRef>
          </c:cat>
          <c:val>
            <c:numRef>
              <c:f>Tabelle1!$D$2:$D$70</c:f>
              <c:numCache>
                <c:formatCode>0.00</c:formatCode>
                <c:ptCount val="69"/>
                <c:pt idx="0">
                  <c:v>-1.3944066054597799</c:v>
                </c:pt>
                <c:pt idx="1">
                  <c:v>-0.78819304504040755</c:v>
                </c:pt>
                <c:pt idx="2">
                  <c:v>-1.2553722424359925</c:v>
                </c:pt>
                <c:pt idx="3">
                  <c:v>-1.0454374704039029</c:v>
                </c:pt>
                <c:pt idx="4">
                  <c:v>-1.376103648808026</c:v>
                </c:pt>
                <c:pt idx="5">
                  <c:v>-0.80783388644057075</c:v>
                </c:pt>
                <c:pt idx="6">
                  <c:v>-0.97609573349254353</c:v>
                </c:pt>
                <c:pt idx="7">
                  <c:v>-0.92838076264788894</c:v>
                </c:pt>
                <c:pt idx="8">
                  <c:v>-0.64124869281798413</c:v>
                </c:pt>
                <c:pt idx="9">
                  <c:v>-0.50604360687347338</c:v>
                </c:pt>
                <c:pt idx="10">
                  <c:v>-0.83495140626813213</c:v>
                </c:pt>
                <c:pt idx="11">
                  <c:v>-0.83821704911804251</c:v>
                </c:pt>
                <c:pt idx="12">
                  <c:v>-0.92609709287418118</c:v>
                </c:pt>
                <c:pt idx="14">
                  <c:v>-0.99496830735626829</c:v>
                </c:pt>
                <c:pt idx="16">
                  <c:v>-1.0181568029767893</c:v>
                </c:pt>
                <c:pt idx="17">
                  <c:v>-1.0572391998995625</c:v>
                </c:pt>
                <c:pt idx="19">
                  <c:v>-0.47768783790007502</c:v>
                </c:pt>
                <c:pt idx="20">
                  <c:v>-0.4040216801826515</c:v>
                </c:pt>
                <c:pt idx="22">
                  <c:v>-0.3538869726143446</c:v>
                </c:pt>
                <c:pt idx="23">
                  <c:v>-0.5937723276054262</c:v>
                </c:pt>
                <c:pt idx="25">
                  <c:v>-0.6430371266057664</c:v>
                </c:pt>
                <c:pt idx="29">
                  <c:v>-0.4305987371094015</c:v>
                </c:pt>
                <c:pt idx="31">
                  <c:v>-0.54745583103784901</c:v>
                </c:pt>
                <c:pt idx="32">
                  <c:v>-0.75174987753129474</c:v>
                </c:pt>
                <c:pt idx="33">
                  <c:v>-0.8358625473087683</c:v>
                </c:pt>
                <c:pt idx="36">
                  <c:v>-0.1158906888544264</c:v>
                </c:pt>
                <c:pt idx="37">
                  <c:v>-0.34422888358094833</c:v>
                </c:pt>
                <c:pt idx="38">
                  <c:v>-0.38944832525822465</c:v>
                </c:pt>
                <c:pt idx="41">
                  <c:v>-0.56203326260479525</c:v>
                </c:pt>
                <c:pt idx="45">
                  <c:v>-0.16479342933158159</c:v>
                </c:pt>
                <c:pt idx="46">
                  <c:v>-0.36433981970045992</c:v>
                </c:pt>
                <c:pt idx="48">
                  <c:v>-0.23554665077102171</c:v>
                </c:pt>
                <c:pt idx="49">
                  <c:v>-0.23746718195514072</c:v>
                </c:pt>
                <c:pt idx="58">
                  <c:v>0.51189951254202493</c:v>
                </c:pt>
                <c:pt idx="62">
                  <c:v>-0.37537306082729205</c:v>
                </c:pt>
                <c:pt idx="67">
                  <c:v>-0.35774336621709318</c:v>
                </c:pt>
              </c:numCache>
            </c:numRef>
          </c:val>
          <c:smooth val="0"/>
          <c:extLst xmlns:c16r2="http://schemas.microsoft.com/office/drawing/2015/06/chart">
            <c:ext xmlns:c16="http://schemas.microsoft.com/office/drawing/2014/chart" uri="{C3380CC4-5D6E-409C-BE32-E72D297353CC}">
              <c16:uniqueId val="{00000001-BCAB-43DB-BC22-E1A3B602350F}"/>
            </c:ext>
          </c:extLst>
        </c:ser>
        <c:ser>
          <c:idx val="3"/>
          <c:order val="3"/>
          <c:tx>
            <c:strRef>
              <c:f>Tabelle1!$E$1</c:f>
              <c:strCache>
                <c:ptCount val="1"/>
                <c:pt idx="0">
                  <c:v>Index of shortage of educational staff_NS</c:v>
                </c:pt>
              </c:strCache>
            </c:strRef>
          </c:tx>
          <c:spPr>
            <a:ln w="25400" cap="rnd">
              <a:noFill/>
              <a:round/>
            </a:ln>
            <a:effectLst/>
          </c:spPr>
          <c:marker>
            <c:symbol val="diamond"/>
            <c:size val="7"/>
            <c:spPr>
              <a:solidFill>
                <a:schemeClr val="bg1">
                  <a:lumMod val="85000"/>
                </a:schemeClr>
              </a:solidFill>
              <a:ln w="9525">
                <a:noFill/>
              </a:ln>
              <a:effectLst/>
            </c:spPr>
          </c:marker>
          <c:cat>
            <c:strRef>
              <c:f>Tabelle1!$A$2:$A$70</c:f>
              <c:strCache>
                <c:ptCount val="69"/>
                <c:pt idx="0">
                  <c:v>CABA (Argentina)</c:v>
                </c:pt>
                <c:pt idx="1">
                  <c:v>Mexico</c:v>
                </c:pt>
                <c:pt idx="2">
                  <c:v>Peru</c:v>
                </c:pt>
                <c:pt idx="3">
                  <c:v>Macao (China)</c:v>
                </c:pt>
                <c:pt idx="4">
                  <c:v>United Arab Emirates</c:v>
                </c:pt>
                <c:pt idx="5">
                  <c:v>Lebanon</c:v>
                </c:pt>
                <c:pt idx="6">
                  <c:v>Jordan</c:v>
                </c:pt>
                <c:pt idx="7">
                  <c:v>Colombia</c:v>
                </c:pt>
                <c:pt idx="8">
                  <c:v>Brazil</c:v>
                </c:pt>
                <c:pt idx="9">
                  <c:v>Indonesia</c:v>
                </c:pt>
                <c:pt idx="10">
                  <c:v>Turkey</c:v>
                </c:pt>
                <c:pt idx="11">
                  <c:v>Spain</c:v>
                </c:pt>
                <c:pt idx="12">
                  <c:v>Dominican Republic</c:v>
                </c:pt>
                <c:pt idx="13">
                  <c:v>Georgia</c:v>
                </c:pt>
                <c:pt idx="14">
                  <c:v>Uruguay</c:v>
                </c:pt>
                <c:pt idx="15">
                  <c:v>Thailand</c:v>
                </c:pt>
                <c:pt idx="16">
                  <c:v>B-S-J-G (China)</c:v>
                </c:pt>
                <c:pt idx="17">
                  <c:v>Australia</c:v>
                </c:pt>
                <c:pt idx="18">
                  <c:v>Japan</c:v>
                </c:pt>
                <c:pt idx="19">
                  <c:v>Chile</c:v>
                </c:pt>
                <c:pt idx="20">
                  <c:v>Luxembourg</c:v>
                </c:pt>
                <c:pt idx="21">
                  <c:v>Russia</c:v>
                </c:pt>
                <c:pt idx="22">
                  <c:v>Portugal</c:v>
                </c:pt>
                <c:pt idx="23">
                  <c:v>Malta</c:v>
                </c:pt>
                <c:pt idx="24">
                  <c:v>Italy</c:v>
                </c:pt>
                <c:pt idx="25">
                  <c:v>New Zealand</c:v>
                </c:pt>
                <c:pt idx="26">
                  <c:v>Croatia</c:v>
                </c:pt>
                <c:pt idx="27">
                  <c:v>Ireland</c:v>
                </c:pt>
                <c:pt idx="28">
                  <c:v>Algeria</c:v>
                </c:pt>
                <c:pt idx="29">
                  <c:v>Norway</c:v>
                </c:pt>
                <c:pt idx="30">
                  <c:v>Israel</c:v>
                </c:pt>
                <c:pt idx="31">
                  <c:v>Denmark</c:v>
                </c:pt>
                <c:pt idx="32">
                  <c:v>Sweden</c:v>
                </c:pt>
                <c:pt idx="33">
                  <c:v>United States</c:v>
                </c:pt>
                <c:pt idx="34">
                  <c:v>Moldova</c:v>
                </c:pt>
                <c:pt idx="35">
                  <c:v>Belgium</c:v>
                </c:pt>
                <c:pt idx="36">
                  <c:v>Slovenia</c:v>
                </c:pt>
                <c:pt idx="37">
                  <c:v>OECD average</c:v>
                </c:pt>
                <c:pt idx="38">
                  <c:v>Hungary</c:v>
                </c:pt>
                <c:pt idx="39">
                  <c:v>Chinese Taipei</c:v>
                </c:pt>
                <c:pt idx="40">
                  <c:v>Viet Nam</c:v>
                </c:pt>
                <c:pt idx="41">
                  <c:v>Czech Republic</c:v>
                </c:pt>
                <c:pt idx="42">
                  <c:v>Singapore</c:v>
                </c:pt>
                <c:pt idx="43">
                  <c:v>Tunisia</c:v>
                </c:pt>
                <c:pt idx="44">
                  <c:v>Greece</c:v>
                </c:pt>
                <c:pt idx="45">
                  <c:v>Trinidad and Tobago</c:v>
                </c:pt>
                <c:pt idx="46">
                  <c:v>Canada</c:v>
                </c:pt>
                <c:pt idx="47">
                  <c:v>Romania</c:v>
                </c:pt>
                <c:pt idx="48">
                  <c:v>Qatar</c:v>
                </c:pt>
                <c:pt idx="49">
                  <c:v>Montenegro</c:v>
                </c:pt>
                <c:pt idx="50">
                  <c:v>Kosovo</c:v>
                </c:pt>
                <c:pt idx="51">
                  <c:v>Netherlands</c:v>
                </c:pt>
                <c:pt idx="52">
                  <c:v>Korea</c:v>
                </c:pt>
                <c:pt idx="53">
                  <c:v>Finland</c:v>
                </c:pt>
                <c:pt idx="54">
                  <c:v>Switzerland</c:v>
                </c:pt>
                <c:pt idx="55">
                  <c:v>Germany</c:v>
                </c:pt>
                <c:pt idx="56">
                  <c:v>Hong Kong (China)</c:v>
                </c:pt>
                <c:pt idx="57">
                  <c:v>Austria</c:v>
                </c:pt>
                <c:pt idx="58">
                  <c:v>FYROM</c:v>
                </c:pt>
                <c:pt idx="59">
                  <c:v>Poland</c:v>
                </c:pt>
                <c:pt idx="60">
                  <c:v>Albania</c:v>
                </c:pt>
                <c:pt idx="61">
                  <c:v>Bulgaria</c:v>
                </c:pt>
                <c:pt idx="62">
                  <c:v>Slovak Republic</c:v>
                </c:pt>
                <c:pt idx="63">
                  <c:v>Lithuania</c:v>
                </c:pt>
                <c:pt idx="64">
                  <c:v>Estonia</c:v>
                </c:pt>
                <c:pt idx="65">
                  <c:v>Iceland</c:v>
                </c:pt>
                <c:pt idx="66">
                  <c:v>Costa Rica</c:v>
                </c:pt>
                <c:pt idx="67">
                  <c:v>United Kingdom</c:v>
                </c:pt>
                <c:pt idx="68">
                  <c:v>Latvia</c:v>
                </c:pt>
              </c:strCache>
            </c:strRef>
          </c:cat>
          <c:val>
            <c:numRef>
              <c:f>Tabelle1!$E$2:$E$70</c:f>
              <c:numCache>
                <c:formatCode>General</c:formatCode>
                <c:ptCount val="69"/>
                <c:pt idx="13" formatCode="0.00">
                  <c:v>-7.1946626591186918E-2</c:v>
                </c:pt>
                <c:pt idx="15" formatCode="0.00">
                  <c:v>-0.33189911521525522</c:v>
                </c:pt>
                <c:pt idx="18" formatCode="0.00">
                  <c:v>-0.1265081659383136</c:v>
                </c:pt>
                <c:pt idx="21" formatCode="0.00">
                  <c:v>-0.33043443610774942</c:v>
                </c:pt>
                <c:pt idx="24" formatCode="0.00">
                  <c:v>-0.23339325146769588</c:v>
                </c:pt>
                <c:pt idx="26" formatCode="0.00">
                  <c:v>-0.1543211502098015</c:v>
                </c:pt>
                <c:pt idx="27" formatCode="0.00">
                  <c:v>-0.20555047604289187</c:v>
                </c:pt>
                <c:pt idx="28" formatCode="0.00">
                  <c:v>-0.1371850749412071</c:v>
                </c:pt>
                <c:pt idx="30" formatCode="0.00">
                  <c:v>-0.59252264954904033</c:v>
                </c:pt>
                <c:pt idx="34" formatCode="0.00">
                  <c:v>-8.3649705458815782E-2</c:v>
                </c:pt>
                <c:pt idx="35" formatCode="0.00">
                  <c:v>-0.20082563124649735</c:v>
                </c:pt>
                <c:pt idx="39" formatCode="0.00">
                  <c:v>-0.18920859773377841</c:v>
                </c:pt>
                <c:pt idx="40" formatCode="0.00">
                  <c:v>2.2104715920231107E-2</c:v>
                </c:pt>
                <c:pt idx="42" formatCode="0.00">
                  <c:v>-0.15748292318697626</c:v>
                </c:pt>
                <c:pt idx="43" formatCode="0.00">
                  <c:v>1.7198994153789796E-2</c:v>
                </c:pt>
                <c:pt idx="44" formatCode="0.00">
                  <c:v>-0.16951299814031567</c:v>
                </c:pt>
                <c:pt idx="47" formatCode="0.00">
                  <c:v>0.1286545535591955</c:v>
                </c:pt>
                <c:pt idx="50" formatCode="0.00">
                  <c:v>-0.15828971433642261</c:v>
                </c:pt>
                <c:pt idx="51" formatCode="0.00">
                  <c:v>-0.36562101573202532</c:v>
                </c:pt>
                <c:pt idx="52" formatCode="0.00">
                  <c:v>0.2416169077305014</c:v>
                </c:pt>
                <c:pt idx="53" formatCode="0.00">
                  <c:v>-3.5526582642750999E-2</c:v>
                </c:pt>
                <c:pt idx="54" formatCode="0.00">
                  <c:v>-0.26192232279622057</c:v>
                </c:pt>
                <c:pt idx="55" formatCode="0.00">
                  <c:v>-0.24974444927664227</c:v>
                </c:pt>
                <c:pt idx="56" formatCode="0.00">
                  <c:v>1.0207558775178004E-2</c:v>
                </c:pt>
                <c:pt idx="57" formatCode="0.00">
                  <c:v>0.12089664463629574</c:v>
                </c:pt>
                <c:pt idx="59" formatCode="0.00">
                  <c:v>-3.40067928366568E-2</c:v>
                </c:pt>
                <c:pt idx="60" formatCode="0.00">
                  <c:v>-4.3672554816834019E-3</c:v>
                </c:pt>
                <c:pt idx="61" formatCode="0.00">
                  <c:v>-0.18204545079087875</c:v>
                </c:pt>
                <c:pt idx="63" formatCode="0.00">
                  <c:v>0.1002004124991553</c:v>
                </c:pt>
                <c:pt idx="64" formatCode="0.00">
                  <c:v>0.10905352547975303</c:v>
                </c:pt>
                <c:pt idx="65" formatCode="0.00">
                  <c:v>-1.6088893244318312E-2</c:v>
                </c:pt>
                <c:pt idx="66" formatCode="0.00">
                  <c:v>0.23846404650492661</c:v>
                </c:pt>
                <c:pt idx="68" formatCode="0">
                  <c:v>6.3024369375566996E-3</c:v>
                </c:pt>
              </c:numCache>
            </c:numRef>
          </c:val>
          <c:smooth val="0"/>
          <c:extLst xmlns:c16r2="http://schemas.microsoft.com/office/drawing/2015/06/chart">
            <c:ext xmlns:c16="http://schemas.microsoft.com/office/drawing/2014/chart" uri="{C3380CC4-5D6E-409C-BE32-E72D297353CC}">
              <c16:uniqueId val="{00000000-4F19-463B-9D01-6EF815534577}"/>
            </c:ext>
          </c:extLst>
        </c:ser>
        <c:dLbls>
          <c:showLegendKey val="0"/>
          <c:showVal val="0"/>
          <c:showCatName val="0"/>
          <c:showSerName val="0"/>
          <c:showPercent val="0"/>
          <c:showBubbleSize val="0"/>
        </c:dLbls>
        <c:hiLowLines>
          <c:spPr>
            <a:ln w="9525" cap="flat" cmpd="sng" algn="ctr">
              <a:solidFill>
                <a:schemeClr val="tx1"/>
              </a:solidFill>
              <a:round/>
            </a:ln>
            <a:effectLst/>
          </c:spPr>
        </c:hiLowLines>
        <c:marker val="1"/>
        <c:smooth val="0"/>
        <c:axId val="289029664"/>
        <c:axId val="289042720"/>
      </c:lineChart>
      <c:catAx>
        <c:axId val="289029664"/>
        <c:scaling>
          <c:orientation val="minMax"/>
        </c:scaling>
        <c:delete val="0"/>
        <c:axPos val="b"/>
        <c:numFmt formatCode="General" sourceLinked="1"/>
        <c:majorTickMark val="none"/>
        <c:minorTickMark val="none"/>
        <c:tickLblPos val="low"/>
        <c:spPr>
          <a:noFill/>
          <a:ln w="1587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s-CO"/>
          </a:p>
        </c:txPr>
        <c:crossAx val="289042720"/>
        <c:crosses val="autoZero"/>
        <c:auto val="1"/>
        <c:lblAlgn val="ctr"/>
        <c:lblOffset val="100"/>
        <c:tickLblSkip val="1"/>
        <c:noMultiLvlLbl val="0"/>
      </c:catAx>
      <c:valAx>
        <c:axId val="289042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bg1">
                        <a:lumMod val="65000"/>
                      </a:schemeClr>
                    </a:solidFill>
                    <a:latin typeface="HelveticaNeueLT Std"/>
                    <a:ea typeface="+mn-ea"/>
                    <a:cs typeface="+mn-cs"/>
                  </a:defRPr>
                </a:pPr>
                <a:r>
                  <a:rPr lang="en-GB" sz="1100" b="0" dirty="0">
                    <a:solidFill>
                      <a:schemeClr val="bg1">
                        <a:lumMod val="65000"/>
                      </a:schemeClr>
                    </a:solidFill>
                    <a:effectLst/>
                  </a:rPr>
                  <a:t>Mean</a:t>
                </a:r>
                <a:r>
                  <a:rPr lang="en-GB" sz="1100" b="0" baseline="0" dirty="0">
                    <a:solidFill>
                      <a:schemeClr val="bg1">
                        <a:lumMod val="65000"/>
                      </a:schemeClr>
                    </a:solidFill>
                    <a:effectLst/>
                  </a:rPr>
                  <a:t> index d</a:t>
                </a:r>
                <a:r>
                  <a:rPr lang="en-GB" sz="1100" b="0" dirty="0">
                    <a:solidFill>
                      <a:schemeClr val="bg1">
                        <a:lumMod val="65000"/>
                      </a:schemeClr>
                    </a:solidFill>
                    <a:effectLst/>
                  </a:rPr>
                  <a:t>ifference </a:t>
                </a:r>
                <a:r>
                  <a:rPr lang="en-GB" sz="1100" b="0" baseline="0" dirty="0">
                    <a:solidFill>
                      <a:schemeClr val="bg1">
                        <a:lumMod val="65000"/>
                      </a:schemeClr>
                    </a:solidFill>
                    <a:effectLst/>
                  </a:rPr>
                  <a:t>between advantaged and disadvantaged schools</a:t>
                </a:r>
                <a:endParaRPr lang="de-DE" sz="1100" b="0" dirty="0">
                  <a:solidFill>
                    <a:schemeClr val="bg1">
                      <a:lumMod val="65000"/>
                    </a:schemeClr>
                  </a:solidFill>
                  <a:effectLst/>
                </a:endParaRPr>
              </a:p>
            </c:rich>
          </c:tx>
          <c:layout>
            <c:manualLayout>
              <c:xMode val="edge"/>
              <c:yMode val="edge"/>
              <c:x val="1.0588598474749365E-4"/>
              <c:y val="3.1808897143846618E-2"/>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s-CO"/>
          </a:p>
        </c:txPr>
        <c:crossAx val="289029664"/>
        <c:crossesAt val="1"/>
        <c:crossBetween val="between"/>
      </c:valAx>
      <c:spPr>
        <a:noFill/>
        <a:ln>
          <a:solidFill>
            <a:srgbClr val="0077A0"/>
          </a:solidFill>
        </a:ln>
        <a:effectLst/>
      </c:spPr>
    </c:plotArea>
    <c:legend>
      <c:legendPos val="t"/>
      <c:legendEntry>
        <c:idx val="1"/>
        <c:delete val="1"/>
      </c:legendEntry>
      <c:legendEntry>
        <c:idx val="3"/>
        <c:delete val="1"/>
      </c:legendEntry>
      <c:layout>
        <c:manualLayout>
          <c:xMode val="edge"/>
          <c:yMode val="edge"/>
          <c:x val="0.2021019823065191"/>
          <c:y val="2.0052599916947484E-2"/>
          <c:w val="0.70098805279255849"/>
          <c:h val="5.723833067631997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s-CO"/>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s-CO"/>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54326610832103E-2"/>
          <c:y val="3.3430559409550802E-2"/>
          <c:w val="0.81932895462144895"/>
          <c:h val="0.87565315206500705"/>
        </c:manualLayout>
      </c:layout>
      <c:scatterChart>
        <c:scatterStyle val="lineMarker"/>
        <c:varyColors val="0"/>
        <c:ser>
          <c:idx val="1"/>
          <c:order val="0"/>
          <c:tx>
            <c:strRef>
              <c:f>Tabelle1!$B$1</c:f>
              <c:strCache>
                <c:ptCount val="1"/>
                <c:pt idx="0">
                  <c:v>Class size in language-of-instruction class</c:v>
                </c:pt>
              </c:strCache>
            </c:strRef>
          </c:tx>
          <c:spPr>
            <a:ln w="25400" cap="rnd">
              <a:noFill/>
              <a:round/>
            </a:ln>
            <a:effectLst/>
          </c:spPr>
          <c:marker>
            <c:symbol val="diamond"/>
            <c:size val="7"/>
            <c:spPr>
              <a:solidFill>
                <a:srgbClr val="005681"/>
              </a:solidFill>
              <a:ln w="9525">
                <a:noFill/>
              </a:ln>
              <a:effectLst/>
            </c:spPr>
          </c:marker>
          <c:dPt>
            <c:idx val="68"/>
            <c:marker>
              <c:spPr>
                <a:noFill/>
                <a:ln w="9525">
                  <a:noFill/>
                </a:ln>
                <a:effectLst/>
              </c:spPr>
            </c:marker>
            <c:bubble3D val="0"/>
            <c:extLst xmlns:c16r2="http://schemas.microsoft.com/office/drawing/2015/06/chart">
              <c:ext xmlns:c16="http://schemas.microsoft.com/office/drawing/2014/chart" uri="{C3380CC4-5D6E-409C-BE32-E72D297353CC}">
                <c16:uniqueId val="{00000044-999F-4BB4-8641-C42EAFCB190B}"/>
              </c:ext>
            </c:extLst>
          </c:dPt>
          <c:dLbls>
            <c:dLbl>
              <c:idx val="0"/>
              <c:layout>
                <c:manualLayout>
                  <c:x val="-3.08058208447465E-3"/>
                  <c:y val="-1.28499297680512E-2"/>
                </c:manualLayout>
              </c:layout>
              <c:tx>
                <c:rich>
                  <a:bodyPr/>
                  <a:lstStyle/>
                  <a:p>
                    <a:r>
                      <a:rPr lang="en-US" dirty="0"/>
                      <a:t>CABA</a:t>
                    </a:r>
                    <a:r>
                      <a:rPr lang="en-US" baseline="0" dirty="0"/>
                      <a:t> (Argentina)</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BA4-429B-A018-C206360D8DFE}"/>
                </c:ext>
                <c:ext xmlns:c15="http://schemas.microsoft.com/office/drawing/2012/chart" uri="{CE6537A1-D6FC-4f65-9D91-7224C49458BB}"/>
              </c:extLst>
            </c:dLbl>
            <c:dLbl>
              <c:idx val="5"/>
              <c:layout>
                <c:manualLayout>
                  <c:x val="-9.2417462534239696E-3"/>
                  <c:y val="-1.6062412210063999E-2"/>
                </c:manualLayout>
              </c:layout>
              <c:tx>
                <c:rich>
                  <a:bodyPr/>
                  <a:lstStyle/>
                  <a:p>
                    <a:r>
                      <a:rPr lang="en-US" dirty="0"/>
                      <a:t>Jordan</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BA4-429B-A018-C206360D8DFE}"/>
                </c:ext>
                <c:ext xmlns:c15="http://schemas.microsoft.com/office/drawing/2012/chart" uri="{CE6537A1-D6FC-4f65-9D91-7224C49458BB}"/>
              </c:extLst>
            </c:dLbl>
            <c:dLbl>
              <c:idx val="7"/>
              <c:tx>
                <c:rich>
                  <a:bodyPr/>
                  <a:lstStyle/>
                  <a:p>
                    <a:r>
                      <a:rPr lang="en-US" dirty="0"/>
                      <a:t>Viet Nam</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BA4-429B-A018-C206360D8DFE}"/>
                </c:ext>
                <c:ext xmlns:c15="http://schemas.microsoft.com/office/drawing/2012/chart" uri="{CE6537A1-D6FC-4f65-9D91-7224C49458BB}"/>
              </c:extLst>
            </c:dLbl>
            <c:dLbl>
              <c:idx val="9"/>
              <c:layout>
                <c:manualLayout>
                  <c:x val="-4.3128149182645202E-2"/>
                  <c:y val="1.92748946520768E-2"/>
                </c:manualLayout>
              </c:layout>
              <c:tx>
                <c:rich>
                  <a:bodyPr/>
                  <a:lstStyle/>
                  <a:p>
                    <a:r>
                      <a:rPr lang="en-US" dirty="0"/>
                      <a:t>Poland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BA4-429B-A018-C206360D8DFE}"/>
                </c:ext>
                <c:ext xmlns:c15="http://schemas.microsoft.com/office/drawing/2012/chart" uri="{CE6537A1-D6FC-4f65-9D91-7224C49458BB}"/>
              </c:extLst>
            </c:dLbl>
            <c:dLbl>
              <c:idx val="10"/>
              <c:layout>
                <c:manualLayout>
                  <c:x val="-7.7014552111866405E-2"/>
                  <c:y val="-2.89123419781151E-2"/>
                </c:manualLayout>
              </c:layout>
              <c:tx>
                <c:rich>
                  <a:bodyPr/>
                  <a:lstStyle/>
                  <a:p>
                    <a:r>
                      <a:rPr lang="en-US" dirty="0"/>
                      <a:t>United States</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BA4-429B-A018-C206360D8DFE}"/>
                </c:ext>
                <c:ext xmlns:c15="http://schemas.microsoft.com/office/drawing/2012/chart" uri="{CE6537A1-D6FC-4f65-9D91-7224C49458BB}"/>
              </c:extLst>
            </c:dLbl>
            <c:dLbl>
              <c:idx val="12"/>
              <c:tx>
                <c:rich>
                  <a:bodyPr/>
                  <a:lstStyle/>
                  <a:p>
                    <a:r>
                      <a:rPr lang="en-US" dirty="0"/>
                      <a:t>Chile</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BA4-429B-A018-C206360D8DFE}"/>
                </c:ext>
                <c:ext xmlns:c15="http://schemas.microsoft.com/office/drawing/2012/chart" uri="{CE6537A1-D6FC-4f65-9D91-7224C49458BB}"/>
              </c:extLst>
            </c:dLbl>
            <c:dLbl>
              <c:idx val="13"/>
              <c:layout>
                <c:manualLayout>
                  <c:x val="-5.3910186478306497E-2"/>
                  <c:y val="-3.2124824420127998E-2"/>
                </c:manualLayout>
              </c:layout>
              <c:tx>
                <c:rich>
                  <a:bodyPr/>
                  <a:lstStyle/>
                  <a:p>
                    <a:r>
                      <a:rPr lang="en-US" dirty="0"/>
                      <a:t>Denmark</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BA4-429B-A018-C206360D8DFE}"/>
                </c:ext>
                <c:ext xmlns:c15="http://schemas.microsoft.com/office/drawing/2012/chart" uri="{CE6537A1-D6FC-4f65-9D91-7224C49458BB}"/>
              </c:extLst>
            </c:dLbl>
            <c:dLbl>
              <c:idx val="14"/>
              <c:layout>
                <c:manualLayout>
                  <c:x val="-7.7014552111866396E-3"/>
                  <c:y val="-9.6374473260383807E-3"/>
                </c:manualLayout>
              </c:layout>
              <c:tx>
                <c:rich>
                  <a:bodyPr/>
                  <a:lstStyle/>
                  <a:p>
                    <a:r>
                      <a:rPr lang="en-US" dirty="0"/>
                      <a:t>Hungary</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BA4-429B-A018-C206360D8DFE}"/>
                </c:ext>
                <c:ext xmlns:c15="http://schemas.microsoft.com/office/drawing/2012/chart" uri="{CE6537A1-D6FC-4f65-9D91-7224C49458BB}"/>
              </c:extLst>
            </c:dLbl>
            <c:dLbl>
              <c:idx val="18"/>
              <c:layout>
                <c:manualLayout>
                  <c:x val="-4.7749022309357098E-2"/>
                  <c:y val="-4.4974754188179103E-2"/>
                </c:manualLayout>
              </c:layout>
              <c:tx>
                <c:rich>
                  <a:bodyPr/>
                  <a:lstStyle/>
                  <a:p>
                    <a:r>
                      <a:rPr lang="en-US" dirty="0"/>
                      <a:t>B-S-G-J</a:t>
                    </a:r>
                  </a:p>
                  <a:p>
                    <a:r>
                      <a:rPr lang="en-US" dirty="0"/>
                      <a:t>(China)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BA4-429B-A018-C206360D8DFE}"/>
                </c:ext>
                <c:ext xmlns:c15="http://schemas.microsoft.com/office/drawing/2012/chart" uri="{CE6537A1-D6FC-4f65-9D91-7224C49458BB}"/>
              </c:extLst>
            </c:dLbl>
            <c:dLbl>
              <c:idx val="19"/>
              <c:tx>
                <c:rich>
                  <a:bodyPr/>
                  <a:lstStyle/>
                  <a:p>
                    <a:r>
                      <a:rPr lang="en-US" dirty="0"/>
                      <a:t>Turkey</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BA4-429B-A018-C206360D8DFE}"/>
                </c:ext>
                <c:ext xmlns:c15="http://schemas.microsoft.com/office/drawing/2012/chart" uri="{CE6537A1-D6FC-4f65-9D91-7224C49458BB}"/>
              </c:extLst>
            </c:dLbl>
            <c:dLbl>
              <c:idx val="20"/>
              <c:layout>
                <c:manualLayout>
                  <c:x val="-7.7014552111866396E-3"/>
                  <c:y val="0"/>
                </c:manualLayout>
              </c:layout>
              <c:tx>
                <c:rich>
                  <a:bodyPr/>
                  <a:lstStyle/>
                  <a:p>
                    <a:r>
                      <a:rPr lang="en-US" dirty="0"/>
                      <a:t>Georgia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BA4-429B-A018-C206360D8DFE}"/>
                </c:ext>
                <c:ext xmlns:c15="http://schemas.microsoft.com/office/drawing/2012/chart" uri="{CE6537A1-D6FC-4f65-9D91-7224C49458BB}"/>
              </c:extLst>
            </c:dLbl>
            <c:dLbl>
              <c:idx val="21"/>
              <c:layout>
                <c:manualLayout>
                  <c:x val="-1.38626193801359E-2"/>
                  <c:y val="-3.2124824420127398E-3"/>
                </c:manualLayout>
              </c:layout>
              <c:tx>
                <c:rich>
                  <a:bodyPr/>
                  <a:lstStyle/>
                  <a:p>
                    <a:r>
                      <a:rPr lang="en-US" dirty="0"/>
                      <a:t>Chinese</a:t>
                    </a:r>
                    <a:endParaRPr lang="en-US" baseline="0" dirty="0"/>
                  </a:p>
                  <a:p>
                    <a:r>
                      <a:rPr lang="en-US" baseline="0" dirty="0"/>
                      <a:t>Taipei</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4BA4-429B-A018-C206360D8DFE}"/>
                </c:ext>
                <c:ext xmlns:c15="http://schemas.microsoft.com/office/drawing/2012/chart" uri="{CE6537A1-D6FC-4f65-9D91-7224C49458BB}"/>
              </c:extLst>
            </c:dLbl>
            <c:dLbl>
              <c:idx val="22"/>
              <c:tx>
                <c:rich>
                  <a:bodyPr/>
                  <a:lstStyle/>
                  <a:p>
                    <a:r>
                      <a:rPr lang="en-US" dirty="0"/>
                      <a:t>Mexico</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4BA4-429B-A018-C206360D8DFE}"/>
                </c:ext>
                <c:ext xmlns:c15="http://schemas.microsoft.com/office/drawing/2012/chart" uri="{CE6537A1-D6FC-4f65-9D91-7224C49458BB}"/>
              </c:extLst>
            </c:dLbl>
            <c:dLbl>
              <c:idx val="25"/>
              <c:layout>
                <c:manualLayout>
                  <c:x val="-3.6966985013695899E-2"/>
                  <c:y val="-3.5337306862140698E-2"/>
                </c:manualLayout>
              </c:layout>
              <c:tx>
                <c:rich>
                  <a:bodyPr/>
                  <a:lstStyle/>
                  <a:p>
                    <a:r>
                      <a:rPr lang="en-US" dirty="0"/>
                      <a:t>Russia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4BA4-429B-A018-C206360D8DFE}"/>
                </c:ext>
                <c:ext xmlns:c15="http://schemas.microsoft.com/office/drawing/2012/chart" uri="{CE6537A1-D6FC-4f65-9D91-7224C49458BB}"/>
              </c:extLst>
            </c:dLbl>
            <c:dLbl>
              <c:idx val="27"/>
              <c:layout>
                <c:manualLayout>
                  <c:x val="-6.1611641689493096E-3"/>
                  <c:y val="0"/>
                </c:manualLayout>
              </c:layout>
              <c:tx>
                <c:rich>
                  <a:bodyPr/>
                  <a:lstStyle/>
                  <a:p>
                    <a:r>
                      <a:rPr lang="en-US" dirty="0"/>
                      <a:t>Albania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4BA4-429B-A018-C206360D8DFE}"/>
                </c:ext>
                <c:ext xmlns:c15="http://schemas.microsoft.com/office/drawing/2012/chart" uri="{CE6537A1-D6FC-4f65-9D91-7224C49458BB}"/>
              </c:extLst>
            </c:dLbl>
            <c:dLbl>
              <c:idx val="28"/>
              <c:layout>
                <c:manualLayout>
                  <c:x val="-1.07820372956612E-2"/>
                  <c:y val="1.28499297680512E-2"/>
                </c:manualLayout>
              </c:layout>
              <c:tx>
                <c:rich>
                  <a:bodyPr/>
                  <a:lstStyle/>
                  <a:p>
                    <a:r>
                      <a:rPr lang="en-US" dirty="0"/>
                      <a:t>Hong Kong</a:t>
                    </a:r>
                  </a:p>
                  <a:p>
                    <a:r>
                      <a:rPr lang="en-US" dirty="0"/>
                      <a:t>(China)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4BA4-429B-A018-C206360D8DFE}"/>
                </c:ext>
                <c:ext xmlns:c15="http://schemas.microsoft.com/office/drawing/2012/chart" uri="{CE6537A1-D6FC-4f65-9D91-7224C49458BB}"/>
              </c:extLst>
            </c:dLbl>
            <c:dLbl>
              <c:idx val="30"/>
              <c:layout>
                <c:manualLayout>
                  <c:x val="-7.7014552111866396E-3"/>
                  <c:y val="0"/>
                </c:manualLayout>
              </c:layout>
              <c:tx>
                <c:rich>
                  <a:bodyPr/>
                  <a:lstStyle/>
                  <a:p>
                    <a:r>
                      <a:rPr lang="en-US" dirty="0"/>
                      <a:t>Japan</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4BA4-429B-A018-C206360D8DFE}"/>
                </c:ext>
                <c:ext xmlns:c15="http://schemas.microsoft.com/office/drawing/2012/chart" uri="{CE6537A1-D6FC-4f65-9D91-7224C49458BB}"/>
              </c:extLst>
            </c:dLbl>
            <c:dLbl>
              <c:idx val="31"/>
              <c:layout>
                <c:manualLayout>
                  <c:x val="-7.8554843154103701E-2"/>
                  <c:y val="6.4249648840255897E-3"/>
                </c:manualLayout>
              </c:layout>
              <c:tx>
                <c:rich>
                  <a:bodyPr/>
                  <a:lstStyle/>
                  <a:p>
                    <a:r>
                      <a:rPr lang="en-US" dirty="0"/>
                      <a:t>Belgium</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4BA4-429B-A018-C206360D8DFE}"/>
                </c:ext>
                <c:ext xmlns:c15="http://schemas.microsoft.com/office/drawing/2012/chart" uri="{CE6537A1-D6FC-4f65-9D91-7224C49458BB}"/>
              </c:extLst>
            </c:dLbl>
            <c:dLbl>
              <c:idx val="39"/>
              <c:layout>
                <c:manualLayout>
                  <c:x val="-7.7014552111866396E-3"/>
                  <c:y val="-6.4249648840255897E-3"/>
                </c:manualLayout>
              </c:layout>
              <c:tx>
                <c:rich>
                  <a:bodyPr/>
                  <a:lstStyle/>
                  <a:p>
                    <a:r>
                      <a:rPr lang="en-US" dirty="0"/>
                      <a:t>Algeria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4BA4-429B-A018-C206360D8DFE}"/>
                </c:ext>
                <c:ext xmlns:c15="http://schemas.microsoft.com/office/drawing/2012/chart" uri="{CE6537A1-D6FC-4f65-9D91-7224C49458BB}"/>
              </c:extLst>
            </c:dLbl>
            <c:dLbl>
              <c:idx val="44"/>
              <c:layout>
                <c:manualLayout>
                  <c:x val="-4.4668440224882498E-2"/>
                  <c:y val="3.5337306862140698E-2"/>
                </c:manualLayout>
              </c:layout>
              <c:tx>
                <c:rich>
                  <a:bodyPr/>
                  <a:lstStyle/>
                  <a:p>
                    <a:r>
                      <a:rPr lang="en-US" dirty="0"/>
                      <a:t>Colombia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4BA4-429B-A018-C206360D8DFE}"/>
                </c:ext>
                <c:ext xmlns:c15="http://schemas.microsoft.com/office/drawing/2012/chart" uri="{CE6537A1-D6FC-4f65-9D91-7224C49458BB}"/>
              </c:extLst>
            </c:dLbl>
            <c:dLbl>
              <c:idx val="46"/>
              <c:layout>
                <c:manualLayout>
                  <c:x val="-4.6208731267119801E-2"/>
                  <c:y val="-2.89123419781151E-2"/>
                </c:manualLayout>
              </c:layout>
              <c:tx>
                <c:rich>
                  <a:bodyPr/>
                  <a:lstStyle/>
                  <a:p>
                    <a:r>
                      <a:rPr lang="en-US" dirty="0"/>
                      <a:t>Peru</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4BA4-429B-A018-C206360D8DFE}"/>
                </c:ext>
                <c:ext xmlns:c15="http://schemas.microsoft.com/office/drawing/2012/chart" uri="{CE6537A1-D6FC-4f65-9D91-7224C49458BB}"/>
              </c:extLst>
            </c:dLbl>
            <c:dLbl>
              <c:idx val="47"/>
              <c:layout>
                <c:manualLayout>
                  <c:x val="-7.7014552111866396E-3"/>
                  <c:y val="0"/>
                </c:manualLayout>
              </c:layout>
              <c:tx>
                <c:rich>
                  <a:bodyPr/>
                  <a:lstStyle/>
                  <a:p>
                    <a:r>
                      <a:rPr lang="en-US" dirty="0"/>
                      <a:t>Macao</a:t>
                    </a:r>
                  </a:p>
                  <a:p>
                    <a:r>
                      <a:rPr lang="en-US" dirty="0"/>
                      <a:t>(China)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4BA4-429B-A018-C206360D8DFE}"/>
                </c:ext>
                <c:ext xmlns:c15="http://schemas.microsoft.com/office/drawing/2012/chart" uri="{CE6537A1-D6FC-4f65-9D91-7224C49458BB}"/>
              </c:extLst>
            </c:dLbl>
            <c:dLbl>
              <c:idx val="49"/>
              <c:layout>
                <c:manualLayout>
                  <c:x val="-0.104739790872138"/>
                  <c:y val="0"/>
                </c:manualLayout>
              </c:layout>
              <c:tx>
                <c:rich>
                  <a:bodyPr/>
                  <a:lstStyle/>
                  <a:p>
                    <a:r>
                      <a:rPr lang="en-US" dirty="0"/>
                      <a:t>Switzerland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4BA4-429B-A018-C206360D8DFE}"/>
                </c:ext>
                <c:ext xmlns:c15="http://schemas.microsoft.com/office/drawing/2012/chart" uri="{CE6537A1-D6FC-4f65-9D91-7224C49458BB}"/>
              </c:extLst>
            </c:dLbl>
            <c:dLbl>
              <c:idx val="50"/>
              <c:tx>
                <c:rich>
                  <a:bodyPr/>
                  <a:lstStyle/>
                  <a:p>
                    <a:r>
                      <a:rPr lang="en-US" dirty="0"/>
                      <a:t>Malta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4BA4-429B-A018-C206360D8DFE}"/>
                </c:ext>
                <c:ext xmlns:c15="http://schemas.microsoft.com/office/drawing/2012/chart" uri="{CE6537A1-D6FC-4f65-9D91-7224C49458BB}"/>
              </c:extLst>
            </c:dLbl>
            <c:dLbl>
              <c:idx val="53"/>
              <c:layout>
                <c:manualLayout>
                  <c:x val="-0.158649977350445"/>
                  <c:y val="0"/>
                </c:manualLayout>
              </c:layout>
              <c:tx>
                <c:rich>
                  <a:bodyPr/>
                  <a:lstStyle/>
                  <a:p>
                    <a:r>
                      <a:rPr lang="en-US" dirty="0"/>
                      <a:t>Dominican Republic</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4BA4-429B-A018-C206360D8DFE}"/>
                </c:ext>
                <c:ext xmlns:c15="http://schemas.microsoft.com/office/drawing/2012/chart" uri="{CE6537A1-D6FC-4f65-9D91-7224C49458BB}"/>
              </c:extLst>
            </c:dLbl>
            <c:dLbl>
              <c:idx val="54"/>
              <c:layout>
                <c:manualLayout>
                  <c:x val="-0.104739790872138"/>
                  <c:y val="0"/>
                </c:manualLayout>
              </c:layout>
              <c:tx>
                <c:rich>
                  <a:bodyPr/>
                  <a:lstStyle/>
                  <a:p>
                    <a:r>
                      <a:rPr lang="en-US" dirty="0"/>
                      <a:t>Netherlands</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4BA4-429B-A018-C206360D8DFE}"/>
                </c:ext>
                <c:ext xmlns:c15="http://schemas.microsoft.com/office/drawing/2012/chart" uri="{CE6537A1-D6FC-4f65-9D91-7224C49458BB}"/>
              </c:extLst>
            </c:dLbl>
            <c:dLbl>
              <c:idx val="56"/>
              <c:layout>
                <c:manualLayout>
                  <c:x val="-6.4692223773967703E-2"/>
                  <c:y val="2.24873770940896E-2"/>
                </c:manualLayout>
              </c:layout>
              <c:tx>
                <c:rich>
                  <a:bodyPr/>
                  <a:lstStyle/>
                  <a:p>
                    <a:r>
                      <a:rPr lang="en-US" dirty="0"/>
                      <a:t>Singapore</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4BA4-429B-A018-C206360D8DFE}"/>
                </c:ext>
                <c:ext xmlns:c15="http://schemas.microsoft.com/office/drawing/2012/chart" uri="{CE6537A1-D6FC-4f65-9D91-7224C49458BB}"/>
              </c:extLst>
            </c:dLbl>
            <c:dLbl>
              <c:idx val="63"/>
              <c:tx>
                <c:rich>
                  <a:bodyPr/>
                  <a:lstStyle/>
                  <a:p>
                    <a:r>
                      <a:rPr lang="en-US" dirty="0"/>
                      <a:t>Brazil</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4BA4-429B-A018-C206360D8DFE}"/>
                </c:ext>
                <c:ext xmlns:c15="http://schemas.microsoft.com/office/drawing/2012/chart" uri="{CE6537A1-D6FC-4f65-9D91-7224C49458BB}"/>
              </c:extLst>
            </c:dLbl>
            <c:dLbl>
              <c:idx val="64"/>
              <c:layout>
                <c:manualLayout>
                  <c:x val="-9.2417462534239696E-3"/>
                  <c:y val="-6.4249648840255897E-3"/>
                </c:manualLayout>
              </c:layout>
              <c:tx>
                <c:rich>
                  <a:bodyPr/>
                  <a:lstStyle/>
                  <a:p>
                    <a:r>
                      <a:rPr lang="en-US" dirty="0"/>
                      <a:t>Kosovo</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4BA4-429B-A018-C206360D8DFE}"/>
                </c:ext>
                <c:ext xmlns:c15="http://schemas.microsoft.com/office/drawing/2012/chart" uri="{CE6537A1-D6FC-4f65-9D91-7224C49458BB}"/>
              </c:extLst>
            </c:dLbl>
            <c:dLbl>
              <c:idx val="65"/>
              <c:layout>
                <c:manualLayout>
                  <c:x val="-7.5474261069629095E-2"/>
                  <c:y val="3.2124824420127901E-3"/>
                </c:manualLayout>
              </c:layout>
              <c:tx>
                <c:rich>
                  <a:bodyPr/>
                  <a:lstStyle/>
                  <a:p>
                    <a:r>
                      <a:rPr lang="en-US" dirty="0"/>
                      <a:t>Finland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4BA4-429B-A018-C206360D8DFE}"/>
                </c:ext>
                <c:ext xmlns:c15="http://schemas.microsoft.com/office/drawing/2012/chart" uri="{CE6537A1-D6FC-4f65-9D91-7224C49458BB}"/>
              </c:extLst>
            </c:dLbl>
            <c:dLbl>
              <c:idx val="66"/>
              <c:tx>
                <c:rich>
                  <a:bodyPr/>
                  <a:lstStyle/>
                  <a:p>
                    <a:r>
                      <a:rPr lang="en-US" dirty="0"/>
                      <a:t>Thailand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4BA4-429B-A018-C206360D8DFE}"/>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trendline>
            <c:spPr>
              <a:ln w="19050" cap="rnd">
                <a:solidFill>
                  <a:srgbClr val="0077A0"/>
                </a:solidFill>
                <a:prstDash val="solid"/>
              </a:ln>
              <a:effectLst/>
            </c:spPr>
            <c:trendlineType val="linear"/>
            <c:dispRSqr val="1"/>
            <c:dispEq val="0"/>
            <c:trendlineLbl>
              <c:layout>
                <c:manualLayout>
                  <c:x val="9.6397962692210508E-3"/>
                  <c:y val="-3.2245988127980199E-2"/>
                </c:manualLayout>
              </c:layout>
              <c:numFmt formatCode="#,##0.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NeueLT Std"/>
                      <a:ea typeface="+mn-ea"/>
                      <a:cs typeface="+mn-cs"/>
                    </a:defRPr>
                  </a:pPr>
                  <a:endParaRPr lang="es-CO"/>
                </a:p>
              </c:txPr>
            </c:trendlineLbl>
          </c:trendline>
          <c:xVal>
            <c:numRef>
              <c:f>Tabelle1!$B$2:$B$70</c:f>
              <c:numCache>
                <c:formatCode>0.0</c:formatCode>
                <c:ptCount val="69"/>
                <c:pt idx="0">
                  <c:v>40.506291476104067</c:v>
                </c:pt>
                <c:pt idx="1">
                  <c:v>27.66055008883728</c:v>
                </c:pt>
                <c:pt idx="2">
                  <c:v>23.322205181355422</c:v>
                </c:pt>
                <c:pt idx="3">
                  <c:v>25.021179257631129</c:v>
                </c:pt>
                <c:pt idx="4">
                  <c:v>26.963154220666741</c:v>
                </c:pt>
                <c:pt idx="5">
                  <c:v>32.717603487185471</c:v>
                </c:pt>
                <c:pt idx="6">
                  <c:v>21.41420204297949</c:v>
                </c:pt>
                <c:pt idx="7">
                  <c:v>40.106576844027011</c:v>
                </c:pt>
                <c:pt idx="8">
                  <c:v>27.191869515221448</c:v>
                </c:pt>
                <c:pt idx="9">
                  <c:v>24.426064255798721</c:v>
                </c:pt>
                <c:pt idx="10">
                  <c:v>25.790968388921669</c:v>
                </c:pt>
                <c:pt idx="11">
                  <c:v>23.935306659534302</c:v>
                </c:pt>
                <c:pt idx="12">
                  <c:v>33.755270983029163</c:v>
                </c:pt>
                <c:pt idx="13">
                  <c:v>21.605300170855859</c:v>
                </c:pt>
                <c:pt idx="14">
                  <c:v>28.1561989081567</c:v>
                </c:pt>
                <c:pt idx="15">
                  <c:v>23.321972808152129</c:v>
                </c:pt>
                <c:pt idx="16">
                  <c:v>23.99219019897339</c:v>
                </c:pt>
                <c:pt idx="17">
                  <c:v>25.14590832243189</c:v>
                </c:pt>
                <c:pt idx="18">
                  <c:v>45.571509105931177</c:v>
                </c:pt>
                <c:pt idx="19">
                  <c:v>47.150138564093879</c:v>
                </c:pt>
                <c:pt idx="20">
                  <c:v>39.062755699713371</c:v>
                </c:pt>
                <c:pt idx="21">
                  <c:v>36.800023164330661</c:v>
                </c:pt>
                <c:pt idx="22">
                  <c:v>39.07942548205704</c:v>
                </c:pt>
                <c:pt idx="23">
                  <c:v>25.692189775136271</c:v>
                </c:pt>
                <c:pt idx="24">
                  <c:v>20.336141769771281</c:v>
                </c:pt>
                <c:pt idx="25">
                  <c:v>22.755799054931209</c:v>
                </c:pt>
                <c:pt idx="26">
                  <c:v>31.020494528738428</c:v>
                </c:pt>
                <c:pt idx="27">
                  <c:v>27.43452833117944</c:v>
                </c:pt>
                <c:pt idx="28">
                  <c:v>30.684668315642948</c:v>
                </c:pt>
                <c:pt idx="29">
                  <c:v>29.340692060336099</c:v>
                </c:pt>
                <c:pt idx="30">
                  <c:v>36.101792650578112</c:v>
                </c:pt>
                <c:pt idx="31">
                  <c:v>19.730837806808498</c:v>
                </c:pt>
                <c:pt idx="32">
                  <c:v>29.60900449967134</c:v>
                </c:pt>
                <c:pt idx="33">
                  <c:v>29.34763767778205</c:v>
                </c:pt>
                <c:pt idx="34">
                  <c:v>24.833972381174139</c:v>
                </c:pt>
                <c:pt idx="35">
                  <c:v>24.140184120113481</c:v>
                </c:pt>
                <c:pt idx="36">
                  <c:v>26.404242013528329</c:v>
                </c:pt>
                <c:pt idx="37">
                  <c:v>30.08903612683493</c:v>
                </c:pt>
                <c:pt idx="38">
                  <c:v>28.239519323532448</c:v>
                </c:pt>
                <c:pt idx="39">
                  <c:v>29.38377475500435</c:v>
                </c:pt>
                <c:pt idx="40">
                  <c:v>24.563203460553581</c:v>
                </c:pt>
                <c:pt idx="41">
                  <c:v>30.887051607493451</c:v>
                </c:pt>
                <c:pt idx="42">
                  <c:v>23.519097722710718</c:v>
                </c:pt>
                <c:pt idx="43">
                  <c:v>25.334015690715439</c:v>
                </c:pt>
                <c:pt idx="44">
                  <c:v>35.95144069656039</c:v>
                </c:pt>
                <c:pt idx="45">
                  <c:v>27.752763150709409</c:v>
                </c:pt>
                <c:pt idx="46">
                  <c:v>27.688808565287861</c:v>
                </c:pt>
                <c:pt idx="47">
                  <c:v>35.295198789390177</c:v>
                </c:pt>
                <c:pt idx="48">
                  <c:v>26.931999189321608</c:v>
                </c:pt>
                <c:pt idx="49">
                  <c:v>20.11325915419301</c:v>
                </c:pt>
                <c:pt idx="50">
                  <c:v>20.070600527410829</c:v>
                </c:pt>
                <c:pt idx="51">
                  <c:v>25.09265826282131</c:v>
                </c:pt>
                <c:pt idx="52">
                  <c:v>28.462248767483111</c:v>
                </c:pt>
                <c:pt idx="53">
                  <c:v>36.032947556018563</c:v>
                </c:pt>
                <c:pt idx="54">
                  <c:v>25.674606573716829</c:v>
                </c:pt>
                <c:pt idx="55">
                  <c:v>25.024218790180921</c:v>
                </c:pt>
                <c:pt idx="56">
                  <c:v>34.426316676252632</c:v>
                </c:pt>
                <c:pt idx="57">
                  <c:v>22.088483522887469</c:v>
                </c:pt>
                <c:pt idx="58">
                  <c:v>24.18047795538978</c:v>
                </c:pt>
                <c:pt idx="59">
                  <c:v>26.378283756454682</c:v>
                </c:pt>
                <c:pt idx="60">
                  <c:v>24.353160764735531</c:v>
                </c:pt>
                <c:pt idx="61">
                  <c:v>25.863245338052678</c:v>
                </c:pt>
                <c:pt idx="62">
                  <c:v>29.26205844536825</c:v>
                </c:pt>
                <c:pt idx="63">
                  <c:v>36.44326063212214</c:v>
                </c:pt>
                <c:pt idx="64">
                  <c:v>28.14893103195983</c:v>
                </c:pt>
                <c:pt idx="65">
                  <c:v>19.07246611066796</c:v>
                </c:pt>
                <c:pt idx="66">
                  <c:v>37.06590968815329</c:v>
                </c:pt>
                <c:pt idx="67">
                  <c:v>21.256167488852761</c:v>
                </c:pt>
                <c:pt idx="68">
                  <c:v>24.632594633729941</c:v>
                </c:pt>
              </c:numCache>
            </c:numRef>
          </c:xVal>
          <c:yVal>
            <c:numRef>
              <c:f>Tabelle1!$C$2:$C$70</c:f>
              <c:numCache>
                <c:formatCode>0.0</c:formatCode>
                <c:ptCount val="69"/>
                <c:pt idx="0">
                  <c:v>10.29968982319817</c:v>
                </c:pt>
                <c:pt idx="1">
                  <c:v>16.934701475918772</c:v>
                </c:pt>
                <c:pt idx="2">
                  <c:v>11.47288244291915</c:v>
                </c:pt>
                <c:pt idx="3">
                  <c:v>12.14063041419327</c:v>
                </c:pt>
                <c:pt idx="4">
                  <c:v>15.40325019418558</c:v>
                </c:pt>
                <c:pt idx="5">
                  <c:v>17.033985867918041</c:v>
                </c:pt>
                <c:pt idx="6">
                  <c:v>9.6602470570837227</c:v>
                </c:pt>
                <c:pt idx="7">
                  <c:v>16.209126952835121</c:v>
                </c:pt>
                <c:pt idx="8">
                  <c:v>13.666737406949361</c:v>
                </c:pt>
                <c:pt idx="9">
                  <c:v>8.6892377930124134</c:v>
                </c:pt>
                <c:pt idx="10">
                  <c:v>16.022696830054251</c:v>
                </c:pt>
                <c:pt idx="11">
                  <c:v>10.21095049886676</c:v>
                </c:pt>
                <c:pt idx="12">
                  <c:v>20.74285886434539</c:v>
                </c:pt>
                <c:pt idx="13">
                  <c:v>12.72022228167272</c:v>
                </c:pt>
                <c:pt idx="14">
                  <c:v>9.8596897111170705</c:v>
                </c:pt>
                <c:pt idx="15">
                  <c:v>10.495094237903899</c:v>
                </c:pt>
                <c:pt idx="16">
                  <c:v>13.33756359917672</c:v>
                </c:pt>
                <c:pt idx="17">
                  <c:v>13.13552919811079</c:v>
                </c:pt>
                <c:pt idx="18">
                  <c:v>13.845526148915701</c:v>
                </c:pt>
                <c:pt idx="19">
                  <c:v>15.15652224672219</c:v>
                </c:pt>
                <c:pt idx="20">
                  <c:v>13.953067288738829</c:v>
                </c:pt>
                <c:pt idx="21">
                  <c:v>16.420243453044922</c:v>
                </c:pt>
                <c:pt idx="22">
                  <c:v>28.495863777000409</c:v>
                </c:pt>
                <c:pt idx="23">
                  <c:v>11.013415398678481</c:v>
                </c:pt>
                <c:pt idx="24">
                  <c:v>9.9121135532635147</c:v>
                </c:pt>
                <c:pt idx="25">
                  <c:v>14.90874045840464</c:v>
                </c:pt>
                <c:pt idx="26">
                  <c:v>15.08690713484636</c:v>
                </c:pt>
                <c:pt idx="27">
                  <c:v>8.3302998796566694</c:v>
                </c:pt>
                <c:pt idx="28">
                  <c:v>13.495050666169989</c:v>
                </c:pt>
                <c:pt idx="29">
                  <c:v>11.528200625918259</c:v>
                </c:pt>
                <c:pt idx="30">
                  <c:v>11.51927295350445</c:v>
                </c:pt>
                <c:pt idx="31">
                  <c:v>9.1205820457153326</c:v>
                </c:pt>
                <c:pt idx="32">
                  <c:v>11.55581292560765</c:v>
                </c:pt>
                <c:pt idx="33">
                  <c:v>13.17844238498853</c:v>
                </c:pt>
                <c:pt idx="34">
                  <c:v>11.54394617728178</c:v>
                </c:pt>
                <c:pt idx="35">
                  <c:v>10.39216611182345</c:v>
                </c:pt>
                <c:pt idx="36">
                  <c:v>13.75348831979883</c:v>
                </c:pt>
                <c:pt idx="37">
                  <c:v>14.035563925343601</c:v>
                </c:pt>
                <c:pt idx="38">
                  <c:v>13.76640627784408</c:v>
                </c:pt>
                <c:pt idx="39">
                  <c:v>17.326788054801611</c:v>
                </c:pt>
                <c:pt idx="40">
                  <c:v>14.44748619533102</c:v>
                </c:pt>
                <c:pt idx="41">
                  <c:v>15.72022467374085</c:v>
                </c:pt>
                <c:pt idx="42">
                  <c:v>9.5831048927279969</c:v>
                </c:pt>
                <c:pt idx="43">
                  <c:v>14.596761167330889</c:v>
                </c:pt>
                <c:pt idx="44">
                  <c:v>28.450774084905689</c:v>
                </c:pt>
                <c:pt idx="45">
                  <c:v>11.44443390703824</c:v>
                </c:pt>
                <c:pt idx="46">
                  <c:v>18.605949597759739</c:v>
                </c:pt>
                <c:pt idx="47">
                  <c:v>14.66833648347203</c:v>
                </c:pt>
                <c:pt idx="48">
                  <c:v>12.526036778912371</c:v>
                </c:pt>
                <c:pt idx="49">
                  <c:v>12.215199219872391</c:v>
                </c:pt>
                <c:pt idx="50">
                  <c:v>7.2448945531010427</c:v>
                </c:pt>
                <c:pt idx="51">
                  <c:v>11.880480311366609</c:v>
                </c:pt>
                <c:pt idx="52">
                  <c:v>11.576556541670261</c:v>
                </c:pt>
                <c:pt idx="53">
                  <c:v>29.694902428114641</c:v>
                </c:pt>
                <c:pt idx="54">
                  <c:v>20.378337409852659</c:v>
                </c:pt>
                <c:pt idx="55">
                  <c:v>14.66638973693675</c:v>
                </c:pt>
                <c:pt idx="56">
                  <c:v>12.12293458497455</c:v>
                </c:pt>
                <c:pt idx="57">
                  <c:v>12.60909982531134</c:v>
                </c:pt>
                <c:pt idx="58">
                  <c:v>11.731096100204949</c:v>
                </c:pt>
                <c:pt idx="59">
                  <c:v>15.941874104195531</c:v>
                </c:pt>
                <c:pt idx="60">
                  <c:v>14.671020802182721</c:v>
                </c:pt>
                <c:pt idx="61">
                  <c:v>10.77032125721686</c:v>
                </c:pt>
                <c:pt idx="62">
                  <c:v>12.340551907927569</c:v>
                </c:pt>
                <c:pt idx="63">
                  <c:v>29.05240638155632</c:v>
                </c:pt>
                <c:pt idx="64">
                  <c:v>19.117723047499311</c:v>
                </c:pt>
                <c:pt idx="65">
                  <c:v>10.297194457245631</c:v>
                </c:pt>
                <c:pt idx="66">
                  <c:v>19.770010141114572</c:v>
                </c:pt>
                <c:pt idx="67">
                  <c:v>10.0890510964391</c:v>
                </c:pt>
                <c:pt idx="68">
                  <c:v>12.86580481487214</c:v>
                </c:pt>
              </c:numCache>
            </c:numRef>
          </c:yVal>
          <c:smooth val="0"/>
          <c:extLst xmlns:c16r2="http://schemas.microsoft.com/office/drawing/2015/06/chart">
            <c:ext xmlns:c16="http://schemas.microsoft.com/office/drawing/2014/chart" uri="{C3380CC4-5D6E-409C-BE32-E72D297353CC}">
              <c16:uniqueId val="{00000047-999F-4BB4-8641-C42EAFCB190B}"/>
            </c:ext>
          </c:extLst>
        </c:ser>
        <c:dLbls>
          <c:showLegendKey val="0"/>
          <c:showVal val="1"/>
          <c:showCatName val="0"/>
          <c:showSerName val="0"/>
          <c:showPercent val="0"/>
          <c:showBubbleSize val="0"/>
        </c:dLbls>
        <c:axId val="289040544"/>
        <c:axId val="289034560"/>
      </c:scatterChart>
      <c:valAx>
        <c:axId val="289040544"/>
        <c:scaling>
          <c:orientation val="minMax"/>
          <c:max val="50"/>
          <c:min val="15"/>
        </c:scaling>
        <c:delete val="0"/>
        <c:axPos val="b"/>
        <c:majorGridlines>
          <c:spPr>
            <a:ln w="9525" cap="flat" cmpd="sng" algn="ctr">
              <a:solidFill>
                <a:schemeClr val="tx1">
                  <a:lumMod val="15000"/>
                  <a:lumOff val="85000"/>
                </a:schemeClr>
              </a:solidFill>
              <a:round/>
            </a:ln>
            <a:effectLst/>
          </c:spPr>
        </c:majorGridlines>
        <c:title>
          <c:tx>
            <c:rich>
              <a:bodyPr/>
              <a:lstStyle/>
              <a:p>
                <a:pPr>
                  <a:defRPr sz="1200"/>
                </a:pPr>
                <a:r>
                  <a:rPr lang="en-GB" sz="1200" b="1" i="0" baseline="0" dirty="0">
                    <a:effectLst/>
                  </a:rPr>
                  <a:t>Class size in language of instruction</a:t>
                </a:r>
                <a:endParaRPr lang="de-DE" sz="1200" dirty="0">
                  <a:effectLst/>
                </a:endParaRPr>
              </a:p>
            </c:rich>
          </c:tx>
          <c:layout>
            <c:manualLayout>
              <c:xMode val="edge"/>
              <c:yMode val="edge"/>
              <c:x val="0.56505018983783895"/>
              <c:y val="0.946014106086288"/>
            </c:manualLayout>
          </c:layout>
          <c:overlay val="0"/>
        </c:title>
        <c:numFmt formatCode="0" sourceLinked="0"/>
        <c:majorTickMark val="none"/>
        <c:minorTickMark val="none"/>
        <c:tickLblPos val="low"/>
        <c:spPr>
          <a:noFill/>
          <a:ln w="12700" cap="flat" cmpd="sng" algn="ctr">
            <a:solidFill>
              <a:schemeClr val="tx1">
                <a:lumMod val="50000"/>
                <a:lumOff val="50000"/>
              </a:schemeClr>
            </a:solidFill>
            <a:round/>
          </a:ln>
          <a:effectLst/>
        </c:spPr>
        <c:txPr>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s-CO"/>
          </a:p>
        </c:txPr>
        <c:crossAx val="289034560"/>
        <c:crossesAt val="0"/>
        <c:crossBetween val="midCat"/>
      </c:valAx>
      <c:valAx>
        <c:axId val="289034560"/>
        <c:scaling>
          <c:orientation val="minMax"/>
          <c:max val="30"/>
          <c:min val="5"/>
        </c:scaling>
        <c:delete val="0"/>
        <c:axPos val="l"/>
        <c:majorGridlines>
          <c:spPr>
            <a:ln w="9525" cap="flat" cmpd="sng" algn="ctr">
              <a:solidFill>
                <a:schemeClr val="tx1">
                  <a:lumMod val="15000"/>
                  <a:lumOff val="85000"/>
                </a:schemeClr>
              </a:solidFill>
              <a:round/>
            </a:ln>
            <a:effectLst/>
          </c:spPr>
        </c:majorGridlines>
        <c:title>
          <c:tx>
            <c:rich>
              <a:bodyPr/>
              <a:lstStyle/>
              <a:p>
                <a:pPr>
                  <a:defRPr sz="1400"/>
                </a:pPr>
                <a:r>
                  <a:rPr lang="en-GB" sz="1400" b="1" i="0" baseline="0" dirty="0">
                    <a:effectLst/>
                  </a:rPr>
                  <a:t>Student-teacher ratio</a:t>
                </a:r>
                <a:endParaRPr lang="de-DE" sz="1400" dirty="0">
                  <a:effectLst/>
                </a:endParaRPr>
              </a:p>
            </c:rich>
          </c:tx>
          <c:layout>
            <c:manualLayout>
              <c:xMode val="edge"/>
              <c:yMode val="edge"/>
              <c:x val="9.1616996323313203E-4"/>
              <c:y val="4.1025424395490499E-2"/>
            </c:manualLayout>
          </c:layout>
          <c:overlay val="0"/>
        </c:title>
        <c:numFmt formatCode="0" sourceLinked="0"/>
        <c:majorTickMark val="none"/>
        <c:minorTickMark val="none"/>
        <c:tickLblPos val="low"/>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s-CO"/>
          </a:p>
        </c:txPr>
        <c:crossAx val="289040544"/>
        <c:crosses val="autoZero"/>
        <c:crossBetween val="midCat"/>
      </c:valAx>
      <c:spPr>
        <a:noFill/>
        <a:ln w="25400">
          <a:noFill/>
        </a:ln>
        <a:effectLst/>
      </c:spPr>
    </c:plotArea>
    <c:plotVisOnly val="1"/>
    <c:dispBlanksAs val="gap"/>
    <c:showDLblsOverMax val="0"/>
  </c:chart>
  <c:spPr>
    <a:noFill/>
    <a:ln>
      <a:noFill/>
    </a:ln>
    <a:effectLst/>
  </c:spPr>
  <c:txPr>
    <a:bodyPr/>
    <a:lstStyle/>
    <a:p>
      <a:pPr>
        <a:defRPr sz="1000">
          <a:solidFill>
            <a:schemeClr val="tx1"/>
          </a:solidFill>
          <a:latin typeface="HelveticaNeueLT Std"/>
        </a:defRPr>
      </a:pPr>
      <a:endParaRPr lang="es-CO"/>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281520365509903E-2"/>
          <c:y val="6.1291046308166598E-2"/>
          <c:w val="0.92574317099251502"/>
          <c:h val="0.66789972054728297"/>
        </c:manualLayout>
      </c:layout>
      <c:lineChart>
        <c:grouping val="standard"/>
        <c:varyColors val="0"/>
        <c:ser>
          <c:idx val="0"/>
          <c:order val="0"/>
          <c:tx>
            <c:strRef>
              <c:f>Sheet1!$B$1</c:f>
              <c:strCache>
                <c:ptCount val="1"/>
                <c:pt idx="0">
                  <c:v>Disadvantaged schools</c:v>
                </c:pt>
              </c:strCache>
            </c:strRef>
          </c:tx>
          <c:spPr>
            <a:ln>
              <a:noFill/>
            </a:ln>
          </c:spPr>
          <c:marker>
            <c:symbol val="circle"/>
            <c:size val="7"/>
            <c:spPr>
              <a:solidFill>
                <a:srgbClr val="FF0000"/>
              </a:solidFill>
              <a:ln>
                <a:noFill/>
              </a:ln>
            </c:spPr>
          </c:marker>
          <c:cat>
            <c:strRef>
              <c:f>Sheet1!$A$2:$A$56</c:f>
              <c:strCache>
                <c:ptCount val="55"/>
                <c:pt idx="0">
                  <c:v>Sweden</c:v>
                </c:pt>
                <c:pt idx="1">
                  <c:v>Estonia</c:v>
                </c:pt>
                <c:pt idx="2">
                  <c:v>Russia</c:v>
                </c:pt>
                <c:pt idx="3">
                  <c:v>Latvia</c:v>
                </c:pt>
                <c:pt idx="4">
                  <c:v>Bulgaria</c:v>
                </c:pt>
                <c:pt idx="5">
                  <c:v>Iceland</c:v>
                </c:pt>
                <c:pt idx="6">
                  <c:v>Norway</c:v>
                </c:pt>
                <c:pt idx="7">
                  <c:v>Hungary</c:v>
                </c:pt>
                <c:pt idx="8">
                  <c:v>Denmark</c:v>
                </c:pt>
                <c:pt idx="9">
                  <c:v>Finland</c:v>
                </c:pt>
                <c:pt idx="10">
                  <c:v>Singapore</c:v>
                </c:pt>
                <c:pt idx="11">
                  <c:v>Israel</c:v>
                </c:pt>
                <c:pt idx="12">
                  <c:v>Belgium</c:v>
                </c:pt>
                <c:pt idx="13">
                  <c:v>Hong Kong (China)</c:v>
                </c:pt>
                <c:pt idx="14">
                  <c:v>Spain</c:v>
                </c:pt>
                <c:pt idx="15">
                  <c:v>Slovak Republic</c:v>
                </c:pt>
                <c:pt idx="16">
                  <c:v>Uruguay</c:v>
                </c:pt>
                <c:pt idx="17">
                  <c:v>France</c:v>
                </c:pt>
                <c:pt idx="18">
                  <c:v>Macao (China)</c:v>
                </c:pt>
                <c:pt idx="19">
                  <c:v>Brazil</c:v>
                </c:pt>
                <c:pt idx="20">
                  <c:v>B-S-J-G (China)</c:v>
                </c:pt>
                <c:pt idx="21">
                  <c:v>Japan</c:v>
                </c:pt>
                <c:pt idx="22">
                  <c:v>Germany</c:v>
                </c:pt>
                <c:pt idx="23">
                  <c:v>Czech Republic</c:v>
                </c:pt>
                <c:pt idx="24">
                  <c:v>Lithuania</c:v>
                </c:pt>
                <c:pt idx="25">
                  <c:v>Slovenia</c:v>
                </c:pt>
                <c:pt idx="26">
                  <c:v>Thailand</c:v>
                </c:pt>
                <c:pt idx="27">
                  <c:v>Austria</c:v>
                </c:pt>
                <c:pt idx="28">
                  <c:v>Croatia</c:v>
                </c:pt>
                <c:pt idx="29">
                  <c:v>Italy</c:v>
                </c:pt>
                <c:pt idx="30">
                  <c:v>Chinese Taipei</c:v>
                </c:pt>
                <c:pt idx="31">
                  <c:v>OECD average</c:v>
                </c:pt>
                <c:pt idx="32">
                  <c:v>Poland</c:v>
                </c:pt>
                <c:pt idx="33">
                  <c:v>Peru</c:v>
                </c:pt>
                <c:pt idx="34">
                  <c:v>Korea</c:v>
                </c:pt>
                <c:pt idx="35">
                  <c:v>Mexico</c:v>
                </c:pt>
                <c:pt idx="36">
                  <c:v>Luxembourg</c:v>
                </c:pt>
                <c:pt idx="37">
                  <c:v>Greece</c:v>
                </c:pt>
                <c:pt idx="38">
                  <c:v>Montenegro</c:v>
                </c:pt>
                <c:pt idx="39">
                  <c:v>Dominican Republic</c:v>
                </c:pt>
                <c:pt idx="40">
                  <c:v>New Zealand</c:v>
                </c:pt>
                <c:pt idx="41">
                  <c:v>United Kingdom</c:v>
                </c:pt>
                <c:pt idx="42">
                  <c:v>United States</c:v>
                </c:pt>
                <c:pt idx="43">
                  <c:v>Switzerland</c:v>
                </c:pt>
                <c:pt idx="44">
                  <c:v>Costa Rica</c:v>
                </c:pt>
                <c:pt idx="45">
                  <c:v>Qatar</c:v>
                </c:pt>
                <c:pt idx="46">
                  <c:v>United Arab Emirates</c:v>
                </c:pt>
                <c:pt idx="47">
                  <c:v>Colombia</c:v>
                </c:pt>
                <c:pt idx="48">
                  <c:v>Australia</c:v>
                </c:pt>
                <c:pt idx="49">
                  <c:v>Canada</c:v>
                </c:pt>
                <c:pt idx="50">
                  <c:v>Chile</c:v>
                </c:pt>
                <c:pt idx="51">
                  <c:v>Ireland</c:v>
                </c:pt>
                <c:pt idx="52">
                  <c:v>Tunisia</c:v>
                </c:pt>
                <c:pt idx="53">
                  <c:v>Portugal</c:v>
                </c:pt>
                <c:pt idx="54">
                  <c:v>Turkey</c:v>
                </c:pt>
              </c:strCache>
            </c:strRef>
          </c:cat>
          <c:val>
            <c:numRef>
              <c:f>Sheet1!$B$2:$B$56</c:f>
              <c:numCache>
                <c:formatCode>General</c:formatCode>
                <c:ptCount val="55"/>
                <c:pt idx="0">
                  <c:v>4.1226872624114588</c:v>
                </c:pt>
                <c:pt idx="1">
                  <c:v>3.7892818712619909</c:v>
                </c:pt>
                <c:pt idx="2">
                  <c:v>2.9969618087110601</c:v>
                </c:pt>
                <c:pt idx="3">
                  <c:v>3.5440300326348422</c:v>
                </c:pt>
                <c:pt idx="4">
                  <c:v>3.56528708149213</c:v>
                </c:pt>
                <c:pt idx="5">
                  <c:v>4.0012140189086667</c:v>
                </c:pt>
                <c:pt idx="6">
                  <c:v>3.498070057011605</c:v>
                </c:pt>
                <c:pt idx="7">
                  <c:v>3.7414645475699819</c:v>
                </c:pt>
                <c:pt idx="8">
                  <c:v>3.6782103880739161</c:v>
                </c:pt>
                <c:pt idx="9">
                  <c:v>2.8061176845554279</c:v>
                </c:pt>
                <c:pt idx="10">
                  <c:v>3.47618378751927</c:v>
                </c:pt>
                <c:pt idx="11">
                  <c:v>3.3216002969050851</c:v>
                </c:pt>
                <c:pt idx="12">
                  <c:v>3.7309018588897671</c:v>
                </c:pt>
                <c:pt idx="13">
                  <c:v>3.5525477142017392</c:v>
                </c:pt>
                <c:pt idx="14">
                  <c:v>3.1927318385551029</c:v>
                </c:pt>
                <c:pt idx="15">
                  <c:v>2.8297722368879352</c:v>
                </c:pt>
                <c:pt idx="16">
                  <c:v>2.6159409080607192</c:v>
                </c:pt>
                <c:pt idx="17">
                  <c:v>3.3590848949911729</c:v>
                </c:pt>
                <c:pt idx="18">
                  <c:v>3.4695408445829421</c:v>
                </c:pt>
                <c:pt idx="19">
                  <c:v>3.2409801212121851</c:v>
                </c:pt>
                <c:pt idx="20">
                  <c:v>1.7378440169854099</c:v>
                </c:pt>
                <c:pt idx="21">
                  <c:v>3.4900962145982071</c:v>
                </c:pt>
                <c:pt idx="22">
                  <c:v>3.343593040228992</c:v>
                </c:pt>
                <c:pt idx="23">
                  <c:v>3.35489118163449</c:v>
                </c:pt>
                <c:pt idx="24">
                  <c:v>1.9096420339017319</c:v>
                </c:pt>
                <c:pt idx="25">
                  <c:v>3.0237975160424901</c:v>
                </c:pt>
                <c:pt idx="26">
                  <c:v>2.8931863384725451</c:v>
                </c:pt>
                <c:pt idx="27">
                  <c:v>3.070000694398459</c:v>
                </c:pt>
                <c:pt idx="28">
                  <c:v>2.1355843038022879</c:v>
                </c:pt>
                <c:pt idx="29">
                  <c:v>3.1781477160595619</c:v>
                </c:pt>
                <c:pt idx="30">
                  <c:v>3.1642164045413819</c:v>
                </c:pt>
                <c:pt idx="31">
                  <c:v>2.871180071433296</c:v>
                </c:pt>
                <c:pt idx="32">
                  <c:v>1.7827862407517241</c:v>
                </c:pt>
                <c:pt idx="33">
                  <c:v>2.532983411151509</c:v>
                </c:pt>
                <c:pt idx="34">
                  <c:v>3.0286461173821748</c:v>
                </c:pt>
                <c:pt idx="35">
                  <c:v>2.7836285253808479</c:v>
                </c:pt>
                <c:pt idx="36">
                  <c:v>2.8123661097424271</c:v>
                </c:pt>
                <c:pt idx="37">
                  <c:v>2.6307785326556599</c:v>
                </c:pt>
                <c:pt idx="38">
                  <c:v>2.0118174582496202</c:v>
                </c:pt>
                <c:pt idx="39">
                  <c:v>1.7984630825757919</c:v>
                </c:pt>
                <c:pt idx="40">
                  <c:v>2.6706615488599148</c:v>
                </c:pt>
                <c:pt idx="41">
                  <c:v>2.3237015849280831</c:v>
                </c:pt>
                <c:pt idx="42">
                  <c:v>1.8717384645450079</c:v>
                </c:pt>
                <c:pt idx="43">
                  <c:v>2.4618879954177979</c:v>
                </c:pt>
                <c:pt idx="44">
                  <c:v>1.756202100486</c:v>
                </c:pt>
                <c:pt idx="45">
                  <c:v>1.8575771129811121</c:v>
                </c:pt>
                <c:pt idx="46">
                  <c:v>2.1906110204081242</c:v>
                </c:pt>
                <c:pt idx="47">
                  <c:v>1.681927028405974</c:v>
                </c:pt>
                <c:pt idx="48">
                  <c:v>1.971291060420983</c:v>
                </c:pt>
                <c:pt idx="49">
                  <c:v>1.8826166333624179</c:v>
                </c:pt>
                <c:pt idx="50">
                  <c:v>2.0379089112639188</c:v>
                </c:pt>
                <c:pt idx="51">
                  <c:v>2.054292865036607</c:v>
                </c:pt>
                <c:pt idx="52">
                  <c:v>1.665123385531466</c:v>
                </c:pt>
                <c:pt idx="53">
                  <c:v>1.3246467311939609</c:v>
                </c:pt>
                <c:pt idx="54">
                  <c:v>0.90747775617137205</c:v>
                </c:pt>
              </c:numCache>
            </c:numRef>
          </c:val>
          <c:smooth val="0"/>
          <c:extLst xmlns:c16r2="http://schemas.microsoft.com/office/drawing/2015/06/chart">
            <c:ext xmlns:c16="http://schemas.microsoft.com/office/drawing/2014/chart" uri="{C3380CC4-5D6E-409C-BE32-E72D297353CC}">
              <c16:uniqueId val="{00000000-F3EA-44DA-A138-E0F8EAABA504}"/>
            </c:ext>
          </c:extLst>
        </c:ser>
        <c:ser>
          <c:idx val="1"/>
          <c:order val="1"/>
          <c:tx>
            <c:strRef>
              <c:f>Sheet1!$C$1</c:f>
              <c:strCache>
                <c:ptCount val="1"/>
                <c:pt idx="0">
                  <c:v>Advantaged schools</c:v>
                </c:pt>
              </c:strCache>
            </c:strRef>
          </c:tx>
          <c:spPr>
            <a:ln>
              <a:noFill/>
            </a:ln>
          </c:spPr>
          <c:marker>
            <c:symbol val="diamond"/>
            <c:size val="7"/>
            <c:spPr>
              <a:solidFill>
                <a:srgbClr val="00B050"/>
              </a:solidFill>
              <a:ln>
                <a:noFill/>
              </a:ln>
            </c:spPr>
          </c:marker>
          <c:cat>
            <c:strRef>
              <c:f>Sheet1!$A$2:$A$56</c:f>
              <c:strCache>
                <c:ptCount val="55"/>
                <c:pt idx="0">
                  <c:v>Sweden</c:v>
                </c:pt>
                <c:pt idx="1">
                  <c:v>Estonia</c:v>
                </c:pt>
                <c:pt idx="2">
                  <c:v>Russia</c:v>
                </c:pt>
                <c:pt idx="3">
                  <c:v>Latvia</c:v>
                </c:pt>
                <c:pt idx="4">
                  <c:v>Bulgaria</c:v>
                </c:pt>
                <c:pt idx="5">
                  <c:v>Iceland</c:v>
                </c:pt>
                <c:pt idx="6">
                  <c:v>Norway</c:v>
                </c:pt>
                <c:pt idx="7">
                  <c:v>Hungary</c:v>
                </c:pt>
                <c:pt idx="8">
                  <c:v>Denmark</c:v>
                </c:pt>
                <c:pt idx="9">
                  <c:v>Finland</c:v>
                </c:pt>
                <c:pt idx="10">
                  <c:v>Singapore</c:v>
                </c:pt>
                <c:pt idx="11">
                  <c:v>Israel</c:v>
                </c:pt>
                <c:pt idx="12">
                  <c:v>Belgium</c:v>
                </c:pt>
                <c:pt idx="13">
                  <c:v>Hong Kong (China)</c:v>
                </c:pt>
                <c:pt idx="14">
                  <c:v>Spain</c:v>
                </c:pt>
                <c:pt idx="15">
                  <c:v>Slovak Republic</c:v>
                </c:pt>
                <c:pt idx="16">
                  <c:v>Uruguay</c:v>
                </c:pt>
                <c:pt idx="17">
                  <c:v>France</c:v>
                </c:pt>
                <c:pt idx="18">
                  <c:v>Macao (China)</c:v>
                </c:pt>
                <c:pt idx="19">
                  <c:v>Brazil</c:v>
                </c:pt>
                <c:pt idx="20">
                  <c:v>B-S-J-G (China)</c:v>
                </c:pt>
                <c:pt idx="21">
                  <c:v>Japan</c:v>
                </c:pt>
                <c:pt idx="22">
                  <c:v>Germany</c:v>
                </c:pt>
                <c:pt idx="23">
                  <c:v>Czech Republic</c:v>
                </c:pt>
                <c:pt idx="24">
                  <c:v>Lithuania</c:v>
                </c:pt>
                <c:pt idx="25">
                  <c:v>Slovenia</c:v>
                </c:pt>
                <c:pt idx="26">
                  <c:v>Thailand</c:v>
                </c:pt>
                <c:pt idx="27">
                  <c:v>Austria</c:v>
                </c:pt>
                <c:pt idx="28">
                  <c:v>Croatia</c:v>
                </c:pt>
                <c:pt idx="29">
                  <c:v>Italy</c:v>
                </c:pt>
                <c:pt idx="30">
                  <c:v>Chinese Taipei</c:v>
                </c:pt>
                <c:pt idx="31">
                  <c:v>OECD average</c:v>
                </c:pt>
                <c:pt idx="32">
                  <c:v>Poland</c:v>
                </c:pt>
                <c:pt idx="33">
                  <c:v>Peru</c:v>
                </c:pt>
                <c:pt idx="34">
                  <c:v>Korea</c:v>
                </c:pt>
                <c:pt idx="35">
                  <c:v>Mexico</c:v>
                </c:pt>
                <c:pt idx="36">
                  <c:v>Luxembourg</c:v>
                </c:pt>
                <c:pt idx="37">
                  <c:v>Greece</c:v>
                </c:pt>
                <c:pt idx="38">
                  <c:v>Montenegro</c:v>
                </c:pt>
                <c:pt idx="39">
                  <c:v>Dominican Republic</c:v>
                </c:pt>
                <c:pt idx="40">
                  <c:v>New Zealand</c:v>
                </c:pt>
                <c:pt idx="41">
                  <c:v>United Kingdom</c:v>
                </c:pt>
                <c:pt idx="42">
                  <c:v>United States</c:v>
                </c:pt>
                <c:pt idx="43">
                  <c:v>Switzerland</c:v>
                </c:pt>
                <c:pt idx="44">
                  <c:v>Costa Rica</c:v>
                </c:pt>
                <c:pt idx="45">
                  <c:v>Qatar</c:v>
                </c:pt>
                <c:pt idx="46">
                  <c:v>United Arab Emirates</c:v>
                </c:pt>
                <c:pt idx="47">
                  <c:v>Colombia</c:v>
                </c:pt>
                <c:pt idx="48">
                  <c:v>Australia</c:v>
                </c:pt>
                <c:pt idx="49">
                  <c:v>Canada</c:v>
                </c:pt>
                <c:pt idx="50">
                  <c:v>Chile</c:v>
                </c:pt>
                <c:pt idx="51">
                  <c:v>Ireland</c:v>
                </c:pt>
                <c:pt idx="52">
                  <c:v>Tunisia</c:v>
                </c:pt>
                <c:pt idx="53">
                  <c:v>Portugal</c:v>
                </c:pt>
                <c:pt idx="54">
                  <c:v>Turkey</c:v>
                </c:pt>
              </c:strCache>
            </c:strRef>
          </c:cat>
          <c:val>
            <c:numRef>
              <c:f>Sheet1!$C$2:$C$56</c:f>
              <c:numCache>
                <c:formatCode>General</c:formatCode>
                <c:ptCount val="55"/>
                <c:pt idx="0">
                  <c:v>4.6211257078395152</c:v>
                </c:pt>
                <c:pt idx="1">
                  <c:v>4.3824777819899579</c:v>
                </c:pt>
                <c:pt idx="2">
                  <c:v>4.0426486438984304</c:v>
                </c:pt>
                <c:pt idx="3">
                  <c:v>3.9777512727367199</c:v>
                </c:pt>
                <c:pt idx="4">
                  <c:v>3.9206258609075362</c:v>
                </c:pt>
                <c:pt idx="5">
                  <c:v>3.911822056436649</c:v>
                </c:pt>
                <c:pt idx="6">
                  <c:v>3.8999730806735031</c:v>
                </c:pt>
                <c:pt idx="7">
                  <c:v>3.8618765772012411</c:v>
                </c:pt>
                <c:pt idx="8">
                  <c:v>3.7966894579711932</c:v>
                </c:pt>
                <c:pt idx="9">
                  <c:v>3.7092349062408001</c:v>
                </c:pt>
                <c:pt idx="10">
                  <c:v>3.688578824973018</c:v>
                </c:pt>
                <c:pt idx="11">
                  <c:v>3.686867666465659</c:v>
                </c:pt>
                <c:pt idx="12">
                  <c:v>3.6769955641566598</c:v>
                </c:pt>
                <c:pt idx="13">
                  <c:v>3.6293276874408029</c:v>
                </c:pt>
                <c:pt idx="14">
                  <c:v>3.5917080297000861</c:v>
                </c:pt>
                <c:pt idx="15">
                  <c:v>3.5244439386816229</c:v>
                </c:pt>
                <c:pt idx="16">
                  <c:v>3.519072510890068</c:v>
                </c:pt>
                <c:pt idx="17">
                  <c:v>3.4810079363345641</c:v>
                </c:pt>
                <c:pt idx="18">
                  <c:v>3.4809545777290212</c:v>
                </c:pt>
                <c:pt idx="19">
                  <c:v>3.4777387777043551</c:v>
                </c:pt>
                <c:pt idx="20">
                  <c:v>3.4683417132572001</c:v>
                </c:pt>
                <c:pt idx="21">
                  <c:v>3.462857373090618</c:v>
                </c:pt>
                <c:pt idx="22">
                  <c:v>3.4396804627951241</c:v>
                </c:pt>
                <c:pt idx="23">
                  <c:v>3.437806534352672</c:v>
                </c:pt>
                <c:pt idx="24">
                  <c:v>3.3959103094295391</c:v>
                </c:pt>
                <c:pt idx="25">
                  <c:v>3.3713563727044882</c:v>
                </c:pt>
                <c:pt idx="26">
                  <c:v>3.3514328559941871</c:v>
                </c:pt>
                <c:pt idx="27">
                  <c:v>3.3252183752159579</c:v>
                </c:pt>
                <c:pt idx="28">
                  <c:v>3.3137446968845188</c:v>
                </c:pt>
                <c:pt idx="29">
                  <c:v>3.2762456791690862</c:v>
                </c:pt>
                <c:pt idx="30">
                  <c:v>3.2529136271455492</c:v>
                </c:pt>
                <c:pt idx="31">
                  <c:v>3.1768898648345281</c:v>
                </c:pt>
                <c:pt idx="32">
                  <c:v>3.1334759161899242</c:v>
                </c:pt>
                <c:pt idx="33">
                  <c:v>3.127268474952198</c:v>
                </c:pt>
                <c:pt idx="34">
                  <c:v>3.0288330216803199</c:v>
                </c:pt>
                <c:pt idx="35">
                  <c:v>3.0054469307603719</c:v>
                </c:pt>
                <c:pt idx="36">
                  <c:v>2.959515214235465</c:v>
                </c:pt>
                <c:pt idx="37">
                  <c:v>2.9165927483016429</c:v>
                </c:pt>
                <c:pt idx="38">
                  <c:v>2.858447682814198</c:v>
                </c:pt>
                <c:pt idx="39">
                  <c:v>2.8128151882535199</c:v>
                </c:pt>
                <c:pt idx="40">
                  <c:v>2.7509325300170868</c:v>
                </c:pt>
                <c:pt idx="41">
                  <c:v>2.6412715981332631</c:v>
                </c:pt>
                <c:pt idx="42">
                  <c:v>2.5633728911250562</c:v>
                </c:pt>
                <c:pt idx="43">
                  <c:v>2.539343457030772</c:v>
                </c:pt>
                <c:pt idx="44">
                  <c:v>2.5099648927725382</c:v>
                </c:pt>
                <c:pt idx="45">
                  <c:v>2.45793711040344</c:v>
                </c:pt>
                <c:pt idx="46">
                  <c:v>2.4472406456461169</c:v>
                </c:pt>
                <c:pt idx="47">
                  <c:v>2.403632968870332</c:v>
                </c:pt>
                <c:pt idx="48">
                  <c:v>2.290411695983912</c:v>
                </c:pt>
                <c:pt idx="49">
                  <c:v>2.2566903592203649</c:v>
                </c:pt>
                <c:pt idx="50">
                  <c:v>2.208137634635484</c:v>
                </c:pt>
                <c:pt idx="51">
                  <c:v>2.1734129869865511</c:v>
                </c:pt>
                <c:pt idx="52">
                  <c:v>2.132303893662395</c:v>
                </c:pt>
                <c:pt idx="53">
                  <c:v>1.7125116350193219</c:v>
                </c:pt>
                <c:pt idx="54">
                  <c:v>1.3991680112982821</c:v>
                </c:pt>
              </c:numCache>
            </c:numRef>
          </c:val>
          <c:smooth val="0"/>
          <c:extLst xmlns:c16r2="http://schemas.microsoft.com/office/drawing/2015/06/chart">
            <c:ext xmlns:c16="http://schemas.microsoft.com/office/drawing/2014/chart" uri="{C3380CC4-5D6E-409C-BE32-E72D297353CC}">
              <c16:uniqueId val="{00000001-F3EA-44DA-A138-E0F8EAABA504}"/>
            </c:ext>
          </c:extLst>
        </c:ser>
        <c:dLbls>
          <c:showLegendKey val="0"/>
          <c:showVal val="0"/>
          <c:showCatName val="0"/>
          <c:showSerName val="0"/>
          <c:showPercent val="0"/>
          <c:showBubbleSize val="0"/>
        </c:dLbls>
        <c:hiLowLines/>
        <c:marker val="1"/>
        <c:smooth val="0"/>
        <c:axId val="289041088"/>
        <c:axId val="289035648"/>
      </c:lineChart>
      <c:catAx>
        <c:axId val="289041088"/>
        <c:scaling>
          <c:orientation val="minMax"/>
        </c:scaling>
        <c:delete val="0"/>
        <c:axPos val="b"/>
        <c:numFmt formatCode="General" sourceLinked="0"/>
        <c:majorTickMark val="out"/>
        <c:minorTickMark val="none"/>
        <c:tickLblPos val="low"/>
        <c:txPr>
          <a:bodyPr/>
          <a:lstStyle/>
          <a:p>
            <a:pPr>
              <a:defRPr sz="800"/>
            </a:pPr>
            <a:endParaRPr lang="es-CO"/>
          </a:p>
        </c:txPr>
        <c:crossAx val="289035648"/>
        <c:crosses val="autoZero"/>
        <c:auto val="1"/>
        <c:lblAlgn val="ctr"/>
        <c:lblOffset val="100"/>
        <c:noMultiLvlLbl val="0"/>
      </c:catAx>
      <c:valAx>
        <c:axId val="289035648"/>
        <c:scaling>
          <c:orientation val="minMax"/>
        </c:scaling>
        <c:delete val="0"/>
        <c:axPos val="l"/>
        <c:majorGridlines/>
        <c:title>
          <c:tx>
            <c:rich>
              <a:bodyPr rot="-5400000" vert="horz"/>
              <a:lstStyle/>
              <a:p>
                <a:pPr>
                  <a:defRPr sz="1200" b="0">
                    <a:solidFill>
                      <a:schemeClr val="bg1">
                        <a:lumMod val="65000"/>
                      </a:schemeClr>
                    </a:solidFill>
                  </a:defRPr>
                </a:pPr>
                <a:r>
                  <a:rPr lang="en-GB" sz="1200" b="0" dirty="0">
                    <a:solidFill>
                      <a:schemeClr val="bg1">
                        <a:lumMod val="65000"/>
                      </a:schemeClr>
                    </a:solidFill>
                  </a:rPr>
                  <a:t>Years</a:t>
                </a:r>
              </a:p>
            </c:rich>
          </c:tx>
          <c:overlay val="0"/>
        </c:title>
        <c:numFmt formatCode="General" sourceLinked="1"/>
        <c:majorTickMark val="out"/>
        <c:minorTickMark val="none"/>
        <c:tickLblPos val="nextTo"/>
        <c:txPr>
          <a:bodyPr/>
          <a:lstStyle/>
          <a:p>
            <a:pPr>
              <a:defRPr sz="1200">
                <a:solidFill>
                  <a:schemeClr val="bg1">
                    <a:lumMod val="50000"/>
                  </a:schemeClr>
                </a:solidFill>
              </a:defRPr>
            </a:pPr>
            <a:endParaRPr lang="es-CO"/>
          </a:p>
        </c:txPr>
        <c:crossAx val="289041088"/>
        <c:crosses val="autoZero"/>
        <c:crossBetween val="between"/>
        <c:majorUnit val="1"/>
      </c:valAx>
    </c:plotArea>
    <c:legend>
      <c:legendPos val="t"/>
      <c:layout>
        <c:manualLayout>
          <c:xMode val="edge"/>
          <c:yMode val="edge"/>
          <c:x val="0.119878001360941"/>
          <c:y val="5.6127221702525702E-2"/>
          <c:w val="0.76333029551861598"/>
          <c:h val="8.5758564557353603E-2"/>
        </c:manualLayout>
      </c:layout>
      <c:overlay val="0"/>
      <c:txPr>
        <a:bodyPr/>
        <a:lstStyle/>
        <a:p>
          <a:pPr>
            <a:defRPr sz="1200"/>
          </a:pPr>
          <a:endParaRPr lang="es-CO"/>
        </a:p>
      </c:txPr>
    </c:legend>
    <c:plotVisOnly val="1"/>
    <c:dispBlanksAs val="gap"/>
    <c:showDLblsOverMax val="0"/>
  </c:chart>
  <c:txPr>
    <a:bodyPr/>
    <a:lstStyle/>
    <a:p>
      <a:pPr>
        <a:defRPr sz="1800"/>
      </a:pPr>
      <a:endParaRPr lang="es-CO"/>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21203986329796E-2"/>
          <c:y val="0.106586913422201"/>
          <c:w val="0.88705350785190296"/>
          <c:h val="0.55516801283807404"/>
        </c:manualLayout>
      </c:layout>
      <c:barChart>
        <c:barDir val="col"/>
        <c:grouping val="clustered"/>
        <c:varyColors val="0"/>
        <c:ser>
          <c:idx val="2"/>
          <c:order val="2"/>
          <c:tx>
            <c:strRef>
              <c:f>Tabelle1!$D$1</c:f>
              <c:strCache>
                <c:ptCount val="1"/>
                <c:pt idx="0">
                  <c:v>After accounting for socio-economic status</c:v>
                </c:pt>
              </c:strCache>
            </c:strRef>
          </c:tx>
          <c:spPr>
            <a:solidFill>
              <a:srgbClr val="005681"/>
            </a:solidFill>
            <a:ln>
              <a:noFill/>
            </a:ln>
            <a:effectLst/>
          </c:spPr>
          <c:invertIfNegative val="0"/>
          <c:cat>
            <c:strRef>
              <c:f>Tabelle1!$A$2:$A$61</c:f>
              <c:strCache>
                <c:ptCount val="60"/>
                <c:pt idx="0">
                  <c:v>Turkey</c:v>
                </c:pt>
                <c:pt idx="1">
                  <c:v>Singapore</c:v>
                </c:pt>
                <c:pt idx="2">
                  <c:v>Viet Nam</c:v>
                </c:pt>
                <c:pt idx="3">
                  <c:v>Japan</c:v>
                </c:pt>
                <c:pt idx="4">
                  <c:v>Tunisia</c:v>
                </c:pt>
                <c:pt idx="5">
                  <c:v>Italy</c:v>
                </c:pt>
                <c:pt idx="6">
                  <c:v>Chinese Taipei</c:v>
                </c:pt>
                <c:pt idx="7">
                  <c:v>Thailand</c:v>
                </c:pt>
                <c:pt idx="8">
                  <c:v>Greece</c:v>
                </c:pt>
                <c:pt idx="9">
                  <c:v>Switzerland</c:v>
                </c:pt>
                <c:pt idx="10">
                  <c:v>Czech Republic</c:v>
                </c:pt>
                <c:pt idx="11">
                  <c:v>United States</c:v>
                </c:pt>
                <c:pt idx="12">
                  <c:v>Estonia</c:v>
                </c:pt>
                <c:pt idx="13">
                  <c:v>Uruguay</c:v>
                </c:pt>
                <c:pt idx="14">
                  <c:v>France</c:v>
                </c:pt>
                <c:pt idx="15">
                  <c:v>Austria</c:v>
                </c:pt>
                <c:pt idx="16">
                  <c:v>CABA (Argentina)</c:v>
                </c:pt>
                <c:pt idx="17">
                  <c:v>Kosovo</c:v>
                </c:pt>
                <c:pt idx="18">
                  <c:v>Mexico</c:v>
                </c:pt>
                <c:pt idx="19">
                  <c:v>Hong Kong (China)</c:v>
                </c:pt>
                <c:pt idx="20">
                  <c:v>Indonesia</c:v>
                </c:pt>
                <c:pt idx="21">
                  <c:v>Luxembourg</c:v>
                </c:pt>
                <c:pt idx="22">
                  <c:v>Sweden</c:v>
                </c:pt>
                <c:pt idx="23">
                  <c:v>Hungary</c:v>
                </c:pt>
                <c:pt idx="24">
                  <c:v>Malta</c:v>
                </c:pt>
                <c:pt idx="25">
                  <c:v>Dominican Republic</c:v>
                </c:pt>
                <c:pt idx="26">
                  <c:v>Latvia</c:v>
                </c:pt>
                <c:pt idx="27">
                  <c:v>OECD average</c:v>
                </c:pt>
                <c:pt idx="28">
                  <c:v>B-S-J-G (China)</c:v>
                </c:pt>
                <c:pt idx="29">
                  <c:v>Portugal</c:v>
                </c:pt>
                <c:pt idx="30">
                  <c:v>Slovenia</c:v>
                </c:pt>
                <c:pt idx="31">
                  <c:v>Spain</c:v>
                </c:pt>
                <c:pt idx="32">
                  <c:v>United Kingdom</c:v>
                </c:pt>
                <c:pt idx="33">
                  <c:v>Slovak Republic</c:v>
                </c:pt>
                <c:pt idx="34">
                  <c:v>Norway</c:v>
                </c:pt>
                <c:pt idx="35">
                  <c:v>Australia</c:v>
                </c:pt>
                <c:pt idx="36">
                  <c:v>Croatia</c:v>
                </c:pt>
                <c:pt idx="37">
                  <c:v>Denmark</c:v>
                </c:pt>
                <c:pt idx="38">
                  <c:v>Peru</c:v>
                </c:pt>
                <c:pt idx="39">
                  <c:v>Jordan</c:v>
                </c:pt>
                <c:pt idx="40">
                  <c:v>Costa Rica</c:v>
                </c:pt>
                <c:pt idx="41">
                  <c:v>Colombia</c:v>
                </c:pt>
                <c:pt idx="42">
                  <c:v>Chile</c:v>
                </c:pt>
                <c:pt idx="43">
                  <c:v>Netherlands</c:v>
                </c:pt>
                <c:pt idx="44">
                  <c:v>Korea</c:v>
                </c:pt>
                <c:pt idx="45">
                  <c:v>New Zealand</c:v>
                </c:pt>
                <c:pt idx="46">
                  <c:v>Canada</c:v>
                </c:pt>
                <c:pt idx="47">
                  <c:v>Lithuania</c:v>
                </c:pt>
                <c:pt idx="48">
                  <c:v>Ireland</c:v>
                </c:pt>
                <c:pt idx="49">
                  <c:v>Georgia</c:v>
                </c:pt>
                <c:pt idx="50">
                  <c:v>Trinidad and Tobago</c:v>
                </c:pt>
                <c:pt idx="51">
                  <c:v>FYROM</c:v>
                </c:pt>
                <c:pt idx="52">
                  <c:v>Germany</c:v>
                </c:pt>
                <c:pt idx="53">
                  <c:v>Finland</c:v>
                </c:pt>
                <c:pt idx="54">
                  <c:v>Lebanon</c:v>
                </c:pt>
                <c:pt idx="55">
                  <c:v>Belgium</c:v>
                </c:pt>
                <c:pt idx="56">
                  <c:v>Poland</c:v>
                </c:pt>
                <c:pt idx="57">
                  <c:v>Brazil</c:v>
                </c:pt>
                <c:pt idx="58">
                  <c:v>United Arab Emirates</c:v>
                </c:pt>
                <c:pt idx="59">
                  <c:v>Qatar</c:v>
                </c:pt>
              </c:strCache>
            </c:strRef>
          </c:cat>
          <c:val>
            <c:numRef>
              <c:f>Tabelle1!$D$2:$D$61</c:f>
              <c:numCache>
                <c:formatCode>0</c:formatCode>
                <c:ptCount val="60"/>
                <c:pt idx="0">
                  <c:v>60.718236892547473</c:v>
                </c:pt>
                <c:pt idx="1">
                  <c:v>60.431728039513636</c:v>
                </c:pt>
                <c:pt idx="2">
                  <c:v>51.53653911901776</c:v>
                </c:pt>
                <c:pt idx="3">
                  <c:v>50.242320840971573</c:v>
                </c:pt>
                <c:pt idx="4">
                  <c:v>43.866607698625337</c:v>
                </c:pt>
                <c:pt idx="5">
                  <c:v>41.050737220558361</c:v>
                </c:pt>
                <c:pt idx="6">
                  <c:v>40.896949385941532</c:v>
                </c:pt>
                <c:pt idx="7">
                  <c:v>40.554582161365502</c:v>
                </c:pt>
                <c:pt idx="8">
                  <c:v>36.824975110740723</c:v>
                </c:pt>
                <c:pt idx="9">
                  <c:v>30.678983465897041</c:v>
                </c:pt>
                <c:pt idx="10">
                  <c:v>26.46928153026068</c:v>
                </c:pt>
                <c:pt idx="12">
                  <c:v>21.2992862714217</c:v>
                </c:pt>
                <c:pt idx="13">
                  <c:v>21.00210111286685</c:v>
                </c:pt>
                <c:pt idx="14">
                  <c:v>20.975664977539779</c:v>
                </c:pt>
                <c:pt idx="15">
                  <c:v>19.889426469451131</c:v>
                </c:pt>
                <c:pt idx="18">
                  <c:v>16.449654623100599</c:v>
                </c:pt>
                <c:pt idx="19">
                  <c:v>16.166619977800089</c:v>
                </c:pt>
                <c:pt idx="20">
                  <c:v>15.8442101545971</c:v>
                </c:pt>
                <c:pt idx="21">
                  <c:v>15.821020584786741</c:v>
                </c:pt>
                <c:pt idx="22">
                  <c:v>14.99508904164002</c:v>
                </c:pt>
                <c:pt idx="23">
                  <c:v>13.765120476346761</c:v>
                </c:pt>
                <c:pt idx="24">
                  <c:v>13.25625787301164</c:v>
                </c:pt>
                <c:pt idx="27">
                  <c:v>9.8852553786023094</c:v>
                </c:pt>
                <c:pt idx="48">
                  <c:v>-10.8324857437654</c:v>
                </c:pt>
                <c:pt idx="50">
                  <c:v>-13.5806444156631</c:v>
                </c:pt>
                <c:pt idx="51">
                  <c:v>-14.135489952363249</c:v>
                </c:pt>
                <c:pt idx="54">
                  <c:v>-17.21243088895816</c:v>
                </c:pt>
                <c:pt idx="55">
                  <c:v>-17.459283204879171</c:v>
                </c:pt>
                <c:pt idx="56">
                  <c:v>-17.978068037254872</c:v>
                </c:pt>
                <c:pt idx="57">
                  <c:v>-25.073199153033212</c:v>
                </c:pt>
                <c:pt idx="58">
                  <c:v>-52.780312742292828</c:v>
                </c:pt>
                <c:pt idx="59">
                  <c:v>-57.905822831611978</c:v>
                </c:pt>
              </c:numCache>
            </c:numRef>
          </c:val>
          <c:extLst xmlns:c16r2="http://schemas.microsoft.com/office/drawing/2015/06/chart">
            <c:ext xmlns:c16="http://schemas.microsoft.com/office/drawing/2014/chart" uri="{C3380CC4-5D6E-409C-BE32-E72D297353CC}">
              <c16:uniqueId val="{00000002-6977-4DB7-A845-E9D19141EA92}"/>
            </c:ext>
          </c:extLst>
        </c:ser>
        <c:ser>
          <c:idx val="3"/>
          <c:order val="3"/>
          <c:tx>
            <c:strRef>
              <c:f>Tabelle1!$E$1</c:f>
              <c:strCache>
                <c:ptCount val="1"/>
                <c:pt idx="0">
                  <c:v>After accounting for socio-economic background_NS</c:v>
                </c:pt>
              </c:strCache>
            </c:strRef>
          </c:tx>
          <c:spPr>
            <a:solidFill>
              <a:schemeClr val="accent1">
                <a:lumMod val="40000"/>
                <a:lumOff val="60000"/>
              </a:schemeClr>
            </a:solidFill>
            <a:ln w="25400">
              <a:noFill/>
            </a:ln>
            <a:effectLst/>
          </c:spPr>
          <c:invertIfNegative val="0"/>
          <c:cat>
            <c:strRef>
              <c:f>Tabelle1!$A$2:$A$61</c:f>
              <c:strCache>
                <c:ptCount val="60"/>
                <c:pt idx="0">
                  <c:v>Turkey</c:v>
                </c:pt>
                <c:pt idx="1">
                  <c:v>Singapore</c:v>
                </c:pt>
                <c:pt idx="2">
                  <c:v>Viet Nam</c:v>
                </c:pt>
                <c:pt idx="3">
                  <c:v>Japan</c:v>
                </c:pt>
                <c:pt idx="4">
                  <c:v>Tunisia</c:v>
                </c:pt>
                <c:pt idx="5">
                  <c:v>Italy</c:v>
                </c:pt>
                <c:pt idx="6">
                  <c:v>Chinese Taipei</c:v>
                </c:pt>
                <c:pt idx="7">
                  <c:v>Thailand</c:v>
                </c:pt>
                <c:pt idx="8">
                  <c:v>Greece</c:v>
                </c:pt>
                <c:pt idx="9">
                  <c:v>Switzerland</c:v>
                </c:pt>
                <c:pt idx="10">
                  <c:v>Czech Republic</c:v>
                </c:pt>
                <c:pt idx="11">
                  <c:v>United States</c:v>
                </c:pt>
                <c:pt idx="12">
                  <c:v>Estonia</c:v>
                </c:pt>
                <c:pt idx="13">
                  <c:v>Uruguay</c:v>
                </c:pt>
                <c:pt idx="14">
                  <c:v>France</c:v>
                </c:pt>
                <c:pt idx="15">
                  <c:v>Austria</c:v>
                </c:pt>
                <c:pt idx="16">
                  <c:v>CABA (Argentina)</c:v>
                </c:pt>
                <c:pt idx="17">
                  <c:v>Kosovo</c:v>
                </c:pt>
                <c:pt idx="18">
                  <c:v>Mexico</c:v>
                </c:pt>
                <c:pt idx="19">
                  <c:v>Hong Kong (China)</c:v>
                </c:pt>
                <c:pt idx="20">
                  <c:v>Indonesia</c:v>
                </c:pt>
                <c:pt idx="21">
                  <c:v>Luxembourg</c:v>
                </c:pt>
                <c:pt idx="22">
                  <c:v>Sweden</c:v>
                </c:pt>
                <c:pt idx="23">
                  <c:v>Hungary</c:v>
                </c:pt>
                <c:pt idx="24">
                  <c:v>Malta</c:v>
                </c:pt>
                <c:pt idx="25">
                  <c:v>Dominican Republic</c:v>
                </c:pt>
                <c:pt idx="26">
                  <c:v>Latvia</c:v>
                </c:pt>
                <c:pt idx="27">
                  <c:v>OECD average</c:v>
                </c:pt>
                <c:pt idx="28">
                  <c:v>B-S-J-G (China)</c:v>
                </c:pt>
                <c:pt idx="29">
                  <c:v>Portugal</c:v>
                </c:pt>
                <c:pt idx="30">
                  <c:v>Slovenia</c:v>
                </c:pt>
                <c:pt idx="31">
                  <c:v>Spain</c:v>
                </c:pt>
                <c:pt idx="32">
                  <c:v>United Kingdom</c:v>
                </c:pt>
                <c:pt idx="33">
                  <c:v>Slovak Republic</c:v>
                </c:pt>
                <c:pt idx="34">
                  <c:v>Norway</c:v>
                </c:pt>
                <c:pt idx="35">
                  <c:v>Australia</c:v>
                </c:pt>
                <c:pt idx="36">
                  <c:v>Croatia</c:v>
                </c:pt>
                <c:pt idx="37">
                  <c:v>Denmark</c:v>
                </c:pt>
                <c:pt idx="38">
                  <c:v>Peru</c:v>
                </c:pt>
                <c:pt idx="39">
                  <c:v>Jordan</c:v>
                </c:pt>
                <c:pt idx="40">
                  <c:v>Costa Rica</c:v>
                </c:pt>
                <c:pt idx="41">
                  <c:v>Colombia</c:v>
                </c:pt>
                <c:pt idx="42">
                  <c:v>Chile</c:v>
                </c:pt>
                <c:pt idx="43">
                  <c:v>Netherlands</c:v>
                </c:pt>
                <c:pt idx="44">
                  <c:v>Korea</c:v>
                </c:pt>
                <c:pt idx="45">
                  <c:v>New Zealand</c:v>
                </c:pt>
                <c:pt idx="46">
                  <c:v>Canada</c:v>
                </c:pt>
                <c:pt idx="47">
                  <c:v>Lithuania</c:v>
                </c:pt>
                <c:pt idx="48">
                  <c:v>Ireland</c:v>
                </c:pt>
                <c:pt idx="49">
                  <c:v>Georgia</c:v>
                </c:pt>
                <c:pt idx="50">
                  <c:v>Trinidad and Tobago</c:v>
                </c:pt>
                <c:pt idx="51">
                  <c:v>FYROM</c:v>
                </c:pt>
                <c:pt idx="52">
                  <c:v>Germany</c:v>
                </c:pt>
                <c:pt idx="53">
                  <c:v>Finland</c:v>
                </c:pt>
                <c:pt idx="54">
                  <c:v>Lebanon</c:v>
                </c:pt>
                <c:pt idx="55">
                  <c:v>Belgium</c:v>
                </c:pt>
                <c:pt idx="56">
                  <c:v>Poland</c:v>
                </c:pt>
                <c:pt idx="57">
                  <c:v>Brazil</c:v>
                </c:pt>
                <c:pt idx="58">
                  <c:v>United Arab Emirates</c:v>
                </c:pt>
                <c:pt idx="59">
                  <c:v>Qatar</c:v>
                </c:pt>
              </c:strCache>
            </c:strRef>
          </c:cat>
          <c:val>
            <c:numRef>
              <c:f>Tabelle1!$E$2:$E$61</c:f>
              <c:numCache>
                <c:formatCode>General</c:formatCode>
                <c:ptCount val="60"/>
                <c:pt idx="11" formatCode="0">
                  <c:v>25.907542153319682</c:v>
                </c:pt>
                <c:pt idx="16" formatCode="0">
                  <c:v>17.41264871726883</c:v>
                </c:pt>
                <c:pt idx="17" formatCode="0">
                  <c:v>17.389009413013252</c:v>
                </c:pt>
                <c:pt idx="25" formatCode="0">
                  <c:v>12.8845652708115</c:v>
                </c:pt>
                <c:pt idx="26" formatCode="0">
                  <c:v>10.2814344354934</c:v>
                </c:pt>
                <c:pt idx="28" formatCode="0">
                  <c:v>8.7796226854422947</c:v>
                </c:pt>
                <c:pt idx="29" formatCode="0">
                  <c:v>8.3550596553330898</c:v>
                </c:pt>
                <c:pt idx="30" formatCode="0">
                  <c:v>8.2682017226154851</c:v>
                </c:pt>
                <c:pt idx="31" formatCode="0">
                  <c:v>7.8049135367295941</c:v>
                </c:pt>
                <c:pt idx="32" formatCode="0">
                  <c:v>5.862393285951371</c:v>
                </c:pt>
                <c:pt idx="33" formatCode="0">
                  <c:v>1.8695994667515929</c:v>
                </c:pt>
                <c:pt idx="34" formatCode="0">
                  <c:v>0.85745558884376805</c:v>
                </c:pt>
                <c:pt idx="35" formatCode="0">
                  <c:v>0.41827509248193401</c:v>
                </c:pt>
                <c:pt idx="36" formatCode="0">
                  <c:v>-1.736045619900136</c:v>
                </c:pt>
                <c:pt idx="37" formatCode="0">
                  <c:v>-2.4844366121130288</c:v>
                </c:pt>
                <c:pt idx="38" formatCode="0">
                  <c:v>-2.939644722593969</c:v>
                </c:pt>
                <c:pt idx="39" formatCode="0">
                  <c:v>-2.9723688269903041</c:v>
                </c:pt>
                <c:pt idx="40" formatCode="0">
                  <c:v>-3.6058753645627601</c:v>
                </c:pt>
                <c:pt idx="41" formatCode="0">
                  <c:v>-3.6237698396422569</c:v>
                </c:pt>
                <c:pt idx="42" formatCode="0">
                  <c:v>-4.1137263608351136</c:v>
                </c:pt>
                <c:pt idx="43" formatCode="0">
                  <c:v>-5.4253083380354132</c:v>
                </c:pt>
                <c:pt idx="44" formatCode="0">
                  <c:v>-6.6165776624443406</c:v>
                </c:pt>
                <c:pt idx="45" formatCode="0">
                  <c:v>-6.7431641323553082</c:v>
                </c:pt>
                <c:pt idx="46" formatCode="0">
                  <c:v>-9.5255968440933003</c:v>
                </c:pt>
                <c:pt idx="47" formatCode="0">
                  <c:v>-10.46117706711715</c:v>
                </c:pt>
                <c:pt idx="49" formatCode="0">
                  <c:v>-11.74658284730392</c:v>
                </c:pt>
                <c:pt idx="52" formatCode="0">
                  <c:v>-14.88575107668956</c:v>
                </c:pt>
                <c:pt idx="53" formatCode="0">
                  <c:v>-16.526846936441</c:v>
                </c:pt>
              </c:numCache>
            </c:numRef>
          </c:val>
          <c:extLst xmlns:c16r2="http://schemas.microsoft.com/office/drawing/2015/06/chart">
            <c:ext xmlns:c16="http://schemas.microsoft.com/office/drawing/2014/chart" uri="{C3380CC4-5D6E-409C-BE32-E72D297353CC}">
              <c16:uniqueId val="{00000000-826F-48CB-A44F-937339C12FB6}"/>
            </c:ext>
          </c:extLst>
        </c:ser>
        <c:dLbls>
          <c:showLegendKey val="0"/>
          <c:showVal val="0"/>
          <c:showCatName val="0"/>
          <c:showSerName val="0"/>
          <c:showPercent val="0"/>
          <c:showBubbleSize val="0"/>
        </c:dLbls>
        <c:gapWidth val="100"/>
        <c:overlap val="100"/>
        <c:axId val="289034016"/>
        <c:axId val="289035104"/>
      </c:barChart>
      <c:lineChart>
        <c:grouping val="standard"/>
        <c:varyColors val="0"/>
        <c:ser>
          <c:idx val="0"/>
          <c:order val="0"/>
          <c:tx>
            <c:strRef>
              <c:f>Tabelle1!$B$1</c:f>
              <c:strCache>
                <c:ptCount val="1"/>
                <c:pt idx="0">
                  <c:v>Before accounting for socio-economic status</c:v>
                </c:pt>
              </c:strCache>
            </c:strRef>
          </c:tx>
          <c:spPr>
            <a:ln w="28575" cap="rnd">
              <a:noFill/>
              <a:round/>
            </a:ln>
            <a:effectLst/>
          </c:spPr>
          <c:marker>
            <c:symbol val="diamond"/>
            <c:size val="7"/>
            <c:spPr>
              <a:solidFill>
                <a:srgbClr val="E4B921"/>
              </a:solidFill>
              <a:ln w="9525">
                <a:noFill/>
              </a:ln>
              <a:effectLst/>
            </c:spPr>
          </c:marker>
          <c:cat>
            <c:strRef>
              <c:f>Tabelle1!$A$2:$A$61</c:f>
              <c:strCache>
                <c:ptCount val="60"/>
                <c:pt idx="0">
                  <c:v>Turkey</c:v>
                </c:pt>
                <c:pt idx="1">
                  <c:v>Singapore</c:v>
                </c:pt>
                <c:pt idx="2">
                  <c:v>Viet Nam</c:v>
                </c:pt>
                <c:pt idx="3">
                  <c:v>Japan</c:v>
                </c:pt>
                <c:pt idx="4">
                  <c:v>Tunisia</c:v>
                </c:pt>
                <c:pt idx="5">
                  <c:v>Italy</c:v>
                </c:pt>
                <c:pt idx="6">
                  <c:v>Chinese Taipei</c:v>
                </c:pt>
                <c:pt idx="7">
                  <c:v>Thailand</c:v>
                </c:pt>
                <c:pt idx="8">
                  <c:v>Greece</c:v>
                </c:pt>
                <c:pt idx="9">
                  <c:v>Switzerland</c:v>
                </c:pt>
                <c:pt idx="10">
                  <c:v>Czech Republic</c:v>
                </c:pt>
                <c:pt idx="11">
                  <c:v>United States</c:v>
                </c:pt>
                <c:pt idx="12">
                  <c:v>Estonia</c:v>
                </c:pt>
                <c:pt idx="13">
                  <c:v>Uruguay</c:v>
                </c:pt>
                <c:pt idx="14">
                  <c:v>France</c:v>
                </c:pt>
                <c:pt idx="15">
                  <c:v>Austria</c:v>
                </c:pt>
                <c:pt idx="16">
                  <c:v>CABA (Argentina)</c:v>
                </c:pt>
                <c:pt idx="17">
                  <c:v>Kosovo</c:v>
                </c:pt>
                <c:pt idx="18">
                  <c:v>Mexico</c:v>
                </c:pt>
                <c:pt idx="19">
                  <c:v>Hong Kong (China)</c:v>
                </c:pt>
                <c:pt idx="20">
                  <c:v>Indonesia</c:v>
                </c:pt>
                <c:pt idx="21">
                  <c:v>Luxembourg</c:v>
                </c:pt>
                <c:pt idx="22">
                  <c:v>Sweden</c:v>
                </c:pt>
                <c:pt idx="23">
                  <c:v>Hungary</c:v>
                </c:pt>
                <c:pt idx="24">
                  <c:v>Malta</c:v>
                </c:pt>
                <c:pt idx="25">
                  <c:v>Dominican Republic</c:v>
                </c:pt>
                <c:pt idx="26">
                  <c:v>Latvia</c:v>
                </c:pt>
                <c:pt idx="27">
                  <c:v>OECD average</c:v>
                </c:pt>
                <c:pt idx="28">
                  <c:v>B-S-J-G (China)</c:v>
                </c:pt>
                <c:pt idx="29">
                  <c:v>Portugal</c:v>
                </c:pt>
                <c:pt idx="30">
                  <c:v>Slovenia</c:v>
                </c:pt>
                <c:pt idx="31">
                  <c:v>Spain</c:v>
                </c:pt>
                <c:pt idx="32">
                  <c:v>United Kingdom</c:v>
                </c:pt>
                <c:pt idx="33">
                  <c:v>Slovak Republic</c:v>
                </c:pt>
                <c:pt idx="34">
                  <c:v>Norway</c:v>
                </c:pt>
                <c:pt idx="35">
                  <c:v>Australia</c:v>
                </c:pt>
                <c:pt idx="36">
                  <c:v>Croatia</c:v>
                </c:pt>
                <c:pt idx="37">
                  <c:v>Denmark</c:v>
                </c:pt>
                <c:pt idx="38">
                  <c:v>Peru</c:v>
                </c:pt>
                <c:pt idx="39">
                  <c:v>Jordan</c:v>
                </c:pt>
                <c:pt idx="40">
                  <c:v>Costa Rica</c:v>
                </c:pt>
                <c:pt idx="41">
                  <c:v>Colombia</c:v>
                </c:pt>
                <c:pt idx="42">
                  <c:v>Chile</c:v>
                </c:pt>
                <c:pt idx="43">
                  <c:v>Netherlands</c:v>
                </c:pt>
                <c:pt idx="44">
                  <c:v>Korea</c:v>
                </c:pt>
                <c:pt idx="45">
                  <c:v>New Zealand</c:v>
                </c:pt>
                <c:pt idx="46">
                  <c:v>Canada</c:v>
                </c:pt>
                <c:pt idx="47">
                  <c:v>Lithuania</c:v>
                </c:pt>
                <c:pt idx="48">
                  <c:v>Ireland</c:v>
                </c:pt>
                <c:pt idx="49">
                  <c:v>Georgia</c:v>
                </c:pt>
                <c:pt idx="50">
                  <c:v>Trinidad and Tobago</c:v>
                </c:pt>
                <c:pt idx="51">
                  <c:v>FYROM</c:v>
                </c:pt>
                <c:pt idx="52">
                  <c:v>Germany</c:v>
                </c:pt>
                <c:pt idx="53">
                  <c:v>Finland</c:v>
                </c:pt>
                <c:pt idx="54">
                  <c:v>Lebanon</c:v>
                </c:pt>
                <c:pt idx="55">
                  <c:v>Belgium</c:v>
                </c:pt>
                <c:pt idx="56">
                  <c:v>Poland</c:v>
                </c:pt>
                <c:pt idx="57">
                  <c:v>Brazil</c:v>
                </c:pt>
                <c:pt idx="58">
                  <c:v>United Arab Emirates</c:v>
                </c:pt>
                <c:pt idx="59">
                  <c:v>Qatar</c:v>
                </c:pt>
              </c:strCache>
            </c:strRef>
          </c:cat>
          <c:val>
            <c:numRef>
              <c:f>Tabelle1!$B$2:$B$61</c:f>
              <c:numCache>
                <c:formatCode>General</c:formatCode>
                <c:ptCount val="60"/>
                <c:pt idx="2" formatCode="0">
                  <c:v>43.904545321733337</c:v>
                </c:pt>
                <c:pt idx="3" formatCode="0">
                  <c:v>16.385275898033061</c:v>
                </c:pt>
                <c:pt idx="6" formatCode="0">
                  <c:v>47.242881675862478</c:v>
                </c:pt>
                <c:pt idx="7" formatCode="0">
                  <c:v>28.274155002742681</c:v>
                </c:pt>
                <c:pt idx="8" formatCode="0">
                  <c:v>-67.525069601612813</c:v>
                </c:pt>
                <c:pt idx="13" formatCode="0">
                  <c:v>-85.586658714791696</c:v>
                </c:pt>
                <c:pt idx="14" formatCode="0">
                  <c:v>-26.512973541377772</c:v>
                </c:pt>
                <c:pt idx="16" formatCode="0">
                  <c:v>-46.734752387897117</c:v>
                </c:pt>
                <c:pt idx="17" formatCode="0">
                  <c:v>-48.592090823158372</c:v>
                </c:pt>
                <c:pt idx="18" formatCode="0">
                  <c:v>-30.258599228142049</c:v>
                </c:pt>
                <c:pt idx="19" formatCode="0">
                  <c:v>16.296077571546821</c:v>
                </c:pt>
                <c:pt idx="20" formatCode="0">
                  <c:v>15.569184130830649</c:v>
                </c:pt>
                <c:pt idx="24" formatCode="0">
                  <c:v>-79.219298177993778</c:v>
                </c:pt>
                <c:pt idx="25" formatCode="0">
                  <c:v>-51.291238598554251</c:v>
                </c:pt>
                <c:pt idx="27" formatCode="0">
                  <c:v>-27.66470294949367</c:v>
                </c:pt>
                <c:pt idx="29" formatCode="0">
                  <c:v>-50.156710549315243</c:v>
                </c:pt>
                <c:pt idx="30" formatCode="0">
                  <c:v>-64.320219926631168</c:v>
                </c:pt>
                <c:pt idx="31" formatCode="0">
                  <c:v>-29.523483934189979</c:v>
                </c:pt>
                <c:pt idx="32" formatCode="0">
                  <c:v>-64.696774415598895</c:v>
                </c:pt>
                <c:pt idx="35" formatCode="0">
                  <c:v>-43.496178204891152</c:v>
                </c:pt>
                <c:pt idx="38" formatCode="0">
                  <c:v>-58.694144109504762</c:v>
                </c:pt>
                <c:pt idx="39" formatCode="0">
                  <c:v>-29.585872642816589</c:v>
                </c:pt>
                <c:pt idx="41" formatCode="0">
                  <c:v>-53.204699445703888</c:v>
                </c:pt>
                <c:pt idx="42" formatCode="0">
                  <c:v>-45.848626800904647</c:v>
                </c:pt>
                <c:pt idx="44" formatCode="0">
                  <c:v>-19.815784319795949</c:v>
                </c:pt>
                <c:pt idx="45" formatCode="0">
                  <c:v>-67.389294854692309</c:v>
                </c:pt>
                <c:pt idx="46" formatCode="0">
                  <c:v>-37.100940943941318</c:v>
                </c:pt>
                <c:pt idx="47" formatCode="0">
                  <c:v>-71.648046595678579</c:v>
                </c:pt>
                <c:pt idx="48" formatCode="0">
                  <c:v>-25.73451575349284</c:v>
                </c:pt>
                <c:pt idx="49" formatCode="0">
                  <c:v>-55.800285509389319</c:v>
                </c:pt>
                <c:pt idx="50" formatCode="0">
                  <c:v>-32.046397350640937</c:v>
                </c:pt>
                <c:pt idx="51" formatCode="0">
                  <c:v>-58.715043974627207</c:v>
                </c:pt>
                <c:pt idx="52" formatCode="0">
                  <c:v>-46.010086768553343</c:v>
                </c:pt>
                <c:pt idx="53" formatCode="0">
                  <c:v>-42.263934205754573</c:v>
                </c:pt>
                <c:pt idx="54" formatCode="0">
                  <c:v>-60.596084478805388</c:v>
                </c:pt>
                <c:pt idx="55" formatCode="0">
                  <c:v>-53.268062278253367</c:v>
                </c:pt>
                <c:pt idx="56" formatCode="0">
                  <c:v>-67.183605264635673</c:v>
                </c:pt>
                <c:pt idx="57" formatCode="0">
                  <c:v>-94.072948725626404</c:v>
                </c:pt>
                <c:pt idx="58" formatCode="0">
                  <c:v>-75.895281453079889</c:v>
                </c:pt>
                <c:pt idx="59" formatCode="0">
                  <c:v>-74.449936771850645</c:v>
                </c:pt>
              </c:numCache>
            </c:numRef>
          </c:val>
          <c:smooth val="0"/>
          <c:extLst xmlns:c16r2="http://schemas.microsoft.com/office/drawing/2015/06/chart">
            <c:ext xmlns:c16="http://schemas.microsoft.com/office/drawing/2014/chart" uri="{C3380CC4-5D6E-409C-BE32-E72D297353CC}">
              <c16:uniqueId val="{00000000-6977-4DB7-A845-E9D19141EA92}"/>
            </c:ext>
          </c:extLst>
        </c:ser>
        <c:ser>
          <c:idx val="1"/>
          <c:order val="1"/>
          <c:tx>
            <c:strRef>
              <c:f>Tabelle1!$C$1</c:f>
              <c:strCache>
                <c:ptCount val="1"/>
                <c:pt idx="0">
                  <c:v>Before accounting for socio-economic background_NS</c:v>
                </c:pt>
              </c:strCache>
            </c:strRef>
          </c:tx>
          <c:spPr>
            <a:ln w="28575" cap="rnd">
              <a:noFill/>
              <a:round/>
            </a:ln>
            <a:effectLst/>
          </c:spPr>
          <c:marker>
            <c:symbol val="diamond"/>
            <c:size val="7"/>
            <c:spPr>
              <a:solidFill>
                <a:schemeClr val="bg1">
                  <a:lumMod val="85000"/>
                </a:schemeClr>
              </a:solidFill>
              <a:ln w="9525">
                <a:noFill/>
              </a:ln>
              <a:effectLst/>
            </c:spPr>
          </c:marker>
          <c:cat>
            <c:strRef>
              <c:f>Tabelle1!$A$2:$A$61</c:f>
              <c:strCache>
                <c:ptCount val="60"/>
                <c:pt idx="0">
                  <c:v>Turkey</c:v>
                </c:pt>
                <c:pt idx="1">
                  <c:v>Singapore</c:v>
                </c:pt>
                <c:pt idx="2">
                  <c:v>Viet Nam</c:v>
                </c:pt>
                <c:pt idx="3">
                  <c:v>Japan</c:v>
                </c:pt>
                <c:pt idx="4">
                  <c:v>Tunisia</c:v>
                </c:pt>
                <c:pt idx="5">
                  <c:v>Italy</c:v>
                </c:pt>
                <c:pt idx="6">
                  <c:v>Chinese Taipei</c:v>
                </c:pt>
                <c:pt idx="7">
                  <c:v>Thailand</c:v>
                </c:pt>
                <c:pt idx="8">
                  <c:v>Greece</c:v>
                </c:pt>
                <c:pt idx="9">
                  <c:v>Switzerland</c:v>
                </c:pt>
                <c:pt idx="10">
                  <c:v>Czech Republic</c:v>
                </c:pt>
                <c:pt idx="11">
                  <c:v>United States</c:v>
                </c:pt>
                <c:pt idx="12">
                  <c:v>Estonia</c:v>
                </c:pt>
                <c:pt idx="13">
                  <c:v>Uruguay</c:v>
                </c:pt>
                <c:pt idx="14">
                  <c:v>France</c:v>
                </c:pt>
                <c:pt idx="15">
                  <c:v>Austria</c:v>
                </c:pt>
                <c:pt idx="16">
                  <c:v>CABA (Argentina)</c:v>
                </c:pt>
                <c:pt idx="17">
                  <c:v>Kosovo</c:v>
                </c:pt>
                <c:pt idx="18">
                  <c:v>Mexico</c:v>
                </c:pt>
                <c:pt idx="19">
                  <c:v>Hong Kong (China)</c:v>
                </c:pt>
                <c:pt idx="20">
                  <c:v>Indonesia</c:v>
                </c:pt>
                <c:pt idx="21">
                  <c:v>Luxembourg</c:v>
                </c:pt>
                <c:pt idx="22">
                  <c:v>Sweden</c:v>
                </c:pt>
                <c:pt idx="23">
                  <c:v>Hungary</c:v>
                </c:pt>
                <c:pt idx="24">
                  <c:v>Malta</c:v>
                </c:pt>
                <c:pt idx="25">
                  <c:v>Dominican Republic</c:v>
                </c:pt>
                <c:pt idx="26">
                  <c:v>Latvia</c:v>
                </c:pt>
                <c:pt idx="27">
                  <c:v>OECD average</c:v>
                </c:pt>
                <c:pt idx="28">
                  <c:v>B-S-J-G (China)</c:v>
                </c:pt>
                <c:pt idx="29">
                  <c:v>Portugal</c:v>
                </c:pt>
                <c:pt idx="30">
                  <c:v>Slovenia</c:v>
                </c:pt>
                <c:pt idx="31">
                  <c:v>Spain</c:v>
                </c:pt>
                <c:pt idx="32">
                  <c:v>United Kingdom</c:v>
                </c:pt>
                <c:pt idx="33">
                  <c:v>Slovak Republic</c:v>
                </c:pt>
                <c:pt idx="34">
                  <c:v>Norway</c:v>
                </c:pt>
                <c:pt idx="35">
                  <c:v>Australia</c:v>
                </c:pt>
                <c:pt idx="36">
                  <c:v>Croatia</c:v>
                </c:pt>
                <c:pt idx="37">
                  <c:v>Denmark</c:v>
                </c:pt>
                <c:pt idx="38">
                  <c:v>Peru</c:v>
                </c:pt>
                <c:pt idx="39">
                  <c:v>Jordan</c:v>
                </c:pt>
                <c:pt idx="40">
                  <c:v>Costa Rica</c:v>
                </c:pt>
                <c:pt idx="41">
                  <c:v>Colombia</c:v>
                </c:pt>
                <c:pt idx="42">
                  <c:v>Chile</c:v>
                </c:pt>
                <c:pt idx="43">
                  <c:v>Netherlands</c:v>
                </c:pt>
                <c:pt idx="44">
                  <c:v>Korea</c:v>
                </c:pt>
                <c:pt idx="45">
                  <c:v>New Zealand</c:v>
                </c:pt>
                <c:pt idx="46">
                  <c:v>Canada</c:v>
                </c:pt>
                <c:pt idx="47">
                  <c:v>Lithuania</c:v>
                </c:pt>
                <c:pt idx="48">
                  <c:v>Ireland</c:v>
                </c:pt>
                <c:pt idx="49">
                  <c:v>Georgia</c:v>
                </c:pt>
                <c:pt idx="50">
                  <c:v>Trinidad and Tobago</c:v>
                </c:pt>
                <c:pt idx="51">
                  <c:v>FYROM</c:v>
                </c:pt>
                <c:pt idx="52">
                  <c:v>Germany</c:v>
                </c:pt>
                <c:pt idx="53">
                  <c:v>Finland</c:v>
                </c:pt>
                <c:pt idx="54">
                  <c:v>Lebanon</c:v>
                </c:pt>
                <c:pt idx="55">
                  <c:v>Belgium</c:v>
                </c:pt>
                <c:pt idx="56">
                  <c:v>Poland</c:v>
                </c:pt>
                <c:pt idx="57">
                  <c:v>Brazil</c:v>
                </c:pt>
                <c:pt idx="58">
                  <c:v>United Arab Emirates</c:v>
                </c:pt>
                <c:pt idx="59">
                  <c:v>Qatar</c:v>
                </c:pt>
              </c:strCache>
            </c:strRef>
          </c:cat>
          <c:val>
            <c:numRef>
              <c:f>Tabelle1!$C$2:$C$61</c:f>
              <c:numCache>
                <c:formatCode>0</c:formatCode>
                <c:ptCount val="60"/>
                <c:pt idx="0">
                  <c:v>-4.2386183784437881</c:v>
                </c:pt>
                <c:pt idx="1">
                  <c:v>-16.852405757225039</c:v>
                </c:pt>
                <c:pt idx="4">
                  <c:v>7.8542042060982471</c:v>
                </c:pt>
                <c:pt idx="5">
                  <c:v>6.9048251224060664</c:v>
                </c:pt>
                <c:pt idx="9">
                  <c:v>-15.913132714832321</c:v>
                </c:pt>
                <c:pt idx="10">
                  <c:v>-7.117559931015494</c:v>
                </c:pt>
                <c:pt idx="11">
                  <c:v>-16.93769736647355</c:v>
                </c:pt>
                <c:pt idx="12">
                  <c:v>-8.7628126067905487</c:v>
                </c:pt>
                <c:pt idx="15">
                  <c:v>-25.122495038390639</c:v>
                </c:pt>
                <c:pt idx="21">
                  <c:v>0.451601731888573</c:v>
                </c:pt>
                <c:pt idx="22">
                  <c:v>-15.13332364531891</c:v>
                </c:pt>
                <c:pt idx="23">
                  <c:v>-18.841957863810201</c:v>
                </c:pt>
                <c:pt idx="26">
                  <c:v>-10.604004240883651</c:v>
                </c:pt>
                <c:pt idx="28">
                  <c:v>-5.5926255544191372</c:v>
                </c:pt>
                <c:pt idx="33">
                  <c:v>-22.40757123159446</c:v>
                </c:pt>
                <c:pt idx="34">
                  <c:v>1.2615215394103161</c:v>
                </c:pt>
                <c:pt idx="36">
                  <c:v>-16.928112284084069</c:v>
                </c:pt>
                <c:pt idx="37">
                  <c:v>-15.701159991008661</c:v>
                </c:pt>
                <c:pt idx="40">
                  <c:v>6.3922976559749713</c:v>
                </c:pt>
                <c:pt idx="43">
                  <c:v>3.946771975316429</c:v>
                </c:pt>
              </c:numCache>
            </c:numRef>
          </c:val>
          <c:smooth val="0"/>
          <c:extLst xmlns:c16r2="http://schemas.microsoft.com/office/drawing/2015/06/chart">
            <c:ext xmlns:c16="http://schemas.microsoft.com/office/drawing/2014/chart" uri="{C3380CC4-5D6E-409C-BE32-E72D297353CC}">
              <c16:uniqueId val="{00000001-6977-4DB7-A845-E9D19141EA92}"/>
            </c:ext>
          </c:extLst>
        </c:ser>
        <c:dLbls>
          <c:showLegendKey val="0"/>
          <c:showVal val="0"/>
          <c:showCatName val="0"/>
          <c:showSerName val="0"/>
          <c:showPercent val="0"/>
          <c:showBubbleSize val="0"/>
        </c:dLbls>
        <c:marker val="1"/>
        <c:smooth val="0"/>
        <c:axId val="289034016"/>
        <c:axId val="289035104"/>
      </c:lineChart>
      <c:catAx>
        <c:axId val="289034016"/>
        <c:scaling>
          <c:orientation val="minMax"/>
        </c:scaling>
        <c:delete val="0"/>
        <c:axPos val="b"/>
        <c:numFmt formatCode="General" sourceLinked="1"/>
        <c:majorTickMark val="none"/>
        <c:minorTickMark val="none"/>
        <c:tickLblPos val="low"/>
        <c:spPr>
          <a:noFill/>
          <a:ln w="1587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s-CO"/>
          </a:p>
        </c:txPr>
        <c:crossAx val="289035104"/>
        <c:crossesAt val="0"/>
        <c:auto val="1"/>
        <c:lblAlgn val="ctr"/>
        <c:lblOffset val="100"/>
        <c:tickLblSkip val="1"/>
        <c:noMultiLvlLbl val="0"/>
      </c:catAx>
      <c:valAx>
        <c:axId val="289035104"/>
        <c:scaling>
          <c:orientation val="minMax"/>
          <c:max val="7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1">
                        <a:lumMod val="65000"/>
                      </a:schemeClr>
                    </a:solidFill>
                    <a:latin typeface="HelveticaNeueLT Std"/>
                    <a:ea typeface="+mn-ea"/>
                    <a:cs typeface="+mn-cs"/>
                  </a:defRPr>
                </a:pPr>
                <a:r>
                  <a:rPr lang="de-DE" sz="1200" dirty="0">
                    <a:solidFill>
                      <a:schemeClr val="bg1">
                        <a:lumMod val="65000"/>
                      </a:schemeClr>
                    </a:solidFill>
                  </a:rPr>
                  <a:t>Score-point</a:t>
                </a:r>
                <a:r>
                  <a:rPr lang="de-DE" sz="1200" baseline="0" dirty="0">
                    <a:solidFill>
                      <a:schemeClr val="bg1">
                        <a:lumMod val="65000"/>
                      </a:schemeClr>
                    </a:solidFill>
                  </a:rPr>
                  <a:t> </a:t>
                </a:r>
                <a:r>
                  <a:rPr lang="de-DE" sz="1200" baseline="0" dirty="0" err="1">
                    <a:solidFill>
                      <a:schemeClr val="bg1">
                        <a:lumMod val="65000"/>
                      </a:schemeClr>
                    </a:solidFill>
                  </a:rPr>
                  <a:t>difference</a:t>
                </a:r>
                <a:endParaRPr lang="de-DE" sz="1200" dirty="0">
                  <a:solidFill>
                    <a:schemeClr val="bg1">
                      <a:lumMod val="65000"/>
                    </a:schemeClr>
                  </a:solidFill>
                </a:endParaRPr>
              </a:p>
            </c:rich>
          </c:tx>
          <c:overlay val="0"/>
          <c:spPr>
            <a:noFill/>
            <a:ln>
              <a:noFill/>
            </a:ln>
            <a:effectLst/>
          </c:spPr>
        </c:title>
        <c:numFmt formatCode="0" sourceLinked="0"/>
        <c:majorTickMark val="none"/>
        <c:minorTickMark val="none"/>
        <c:tickLblPos val="low"/>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bg1">
                    <a:lumMod val="65000"/>
                  </a:schemeClr>
                </a:solidFill>
                <a:latin typeface="HelveticaNeueLT Std"/>
                <a:ea typeface="+mn-ea"/>
                <a:cs typeface="+mn-cs"/>
              </a:defRPr>
            </a:pPr>
            <a:endParaRPr lang="es-CO"/>
          </a:p>
        </c:txPr>
        <c:crossAx val="289034016"/>
        <c:crossesAt val="1"/>
        <c:crossBetween val="between"/>
      </c:valAx>
      <c:spPr>
        <a:noFill/>
        <a:ln>
          <a:solidFill>
            <a:srgbClr val="0077A0"/>
          </a:solidFill>
        </a:ln>
        <a:effectLst/>
      </c:spPr>
    </c:plotArea>
    <c:legend>
      <c:legendPos val="t"/>
      <c:legendEntry>
        <c:idx val="1"/>
        <c:delete val="1"/>
      </c:legendEntry>
      <c:legendEntry>
        <c:idx val="3"/>
        <c:delete val="1"/>
      </c:legendEntry>
      <c:layout>
        <c:manualLayout>
          <c:xMode val="edge"/>
          <c:yMode val="edge"/>
          <c:x val="0.130874719963361"/>
          <c:y val="2.3084643259167301E-2"/>
          <c:w val="0.77208294867549898"/>
          <c:h val="5.627121988966630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s-CO"/>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s-C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5916539907823"/>
          <c:y val="0.19522487711274081"/>
          <c:w val="0.83096409133061699"/>
          <c:h val="0.482568514843568"/>
        </c:manualLayout>
      </c:layout>
      <c:barChart>
        <c:barDir val="col"/>
        <c:grouping val="clustered"/>
        <c:varyColors val="0"/>
        <c:ser>
          <c:idx val="1"/>
          <c:order val="1"/>
          <c:tx>
            <c:strRef>
              <c:f>Tabelle1!$C$1</c:f>
              <c:strCache>
                <c:ptCount val="1"/>
                <c:pt idx="0">
                  <c:v>Difference between advantaged and disadvantaged schools</c:v>
                </c:pt>
              </c:strCache>
            </c:strRef>
          </c:tx>
          <c:spPr>
            <a:solidFill>
              <a:srgbClr val="005681"/>
            </a:solidFill>
            <a:ln>
              <a:noFill/>
            </a:ln>
            <a:effectLst/>
          </c:spPr>
          <c:invertIfNegative val="0"/>
          <c:cat>
            <c:strRef>
              <c:f>Tabelle1!$A$2:$A$20</c:f>
              <c:strCache>
                <c:ptCount val="19"/>
                <c:pt idx="0">
                  <c:v>Scotland (UK)</c:v>
                </c:pt>
                <c:pt idx="1">
                  <c:v>Dominican Republic</c:v>
                </c:pt>
                <c:pt idx="2">
                  <c:v>Mexico</c:v>
                </c:pt>
                <c:pt idx="3">
                  <c:v>Hong Kong (China)</c:v>
                </c:pt>
                <c:pt idx="4">
                  <c:v>Macao (China)</c:v>
                </c:pt>
                <c:pt idx="5">
                  <c:v>Italy</c:v>
                </c:pt>
                <c:pt idx="6">
                  <c:v>Korea</c:v>
                </c:pt>
                <c:pt idx="7">
                  <c:v>OECD average</c:v>
                </c:pt>
                <c:pt idx="8">
                  <c:v>Germany</c:v>
                </c:pt>
                <c:pt idx="9">
                  <c:v>Belgium (Flemmish)</c:v>
                </c:pt>
                <c:pt idx="10">
                  <c:v>France</c:v>
                </c:pt>
                <c:pt idx="11">
                  <c:v>Georgia</c:v>
                </c:pt>
                <c:pt idx="12">
                  <c:v>Ireland</c:v>
                </c:pt>
                <c:pt idx="13">
                  <c:v>Portugal</c:v>
                </c:pt>
                <c:pt idx="14">
                  <c:v>Chile</c:v>
                </c:pt>
                <c:pt idx="15">
                  <c:v>Croatia</c:v>
                </c:pt>
                <c:pt idx="16">
                  <c:v>Luxembourg</c:v>
                </c:pt>
                <c:pt idx="17">
                  <c:v>Spain</c:v>
                </c:pt>
                <c:pt idx="18">
                  <c:v>Malta</c:v>
                </c:pt>
              </c:strCache>
            </c:strRef>
          </c:cat>
          <c:val>
            <c:numRef>
              <c:f>Tabelle1!$C$2:$C$20</c:f>
              <c:numCache>
                <c:formatCode>General</c:formatCode>
                <c:ptCount val="19"/>
                <c:pt idx="2" formatCode="0.0">
                  <c:v>-11.666405798596999</c:v>
                </c:pt>
                <c:pt idx="3" formatCode="0.0">
                  <c:v>-14.023786789199811</c:v>
                </c:pt>
                <c:pt idx="4" formatCode="0.0">
                  <c:v>-14.9606610894854</c:v>
                </c:pt>
                <c:pt idx="5" formatCode="0.0">
                  <c:v>-15.3666676972878</c:v>
                </c:pt>
                <c:pt idx="6" formatCode="0.0">
                  <c:v>-16.869079239325149</c:v>
                </c:pt>
                <c:pt idx="7" formatCode="0.0">
                  <c:v>-20.070821567632098</c:v>
                </c:pt>
                <c:pt idx="8" formatCode="0.0">
                  <c:v>-21.116058222257841</c:v>
                </c:pt>
                <c:pt idx="9" formatCode="0.0">
                  <c:v>-22.252855682382819</c:v>
                </c:pt>
                <c:pt idx="10" formatCode="0.0">
                  <c:v>-22.674409469714679</c:v>
                </c:pt>
                <c:pt idx="11" formatCode="0.0">
                  <c:v>-24.07302579504427</c:v>
                </c:pt>
                <c:pt idx="12" formatCode="0.0">
                  <c:v>-24.140306172084589</c:v>
                </c:pt>
                <c:pt idx="13" formatCode="0.0">
                  <c:v>-24.435405936757501</c:v>
                </c:pt>
                <c:pt idx="14" formatCode="0.0">
                  <c:v>-25.128464393204759</c:v>
                </c:pt>
                <c:pt idx="15" formatCode="0.0">
                  <c:v>-25.406245553715429</c:v>
                </c:pt>
                <c:pt idx="16" formatCode="0.0">
                  <c:v>-25.505290667783321</c:v>
                </c:pt>
                <c:pt idx="17" formatCode="0.0">
                  <c:v>-33.778772057266004</c:v>
                </c:pt>
                <c:pt idx="18" formatCode="0.0">
                  <c:v>-36.683560025803587</c:v>
                </c:pt>
              </c:numCache>
            </c:numRef>
          </c:val>
          <c:extLst xmlns:c16r2="http://schemas.microsoft.com/office/drawing/2015/06/chart">
            <c:ext xmlns:c16="http://schemas.microsoft.com/office/drawing/2014/chart" uri="{C3380CC4-5D6E-409C-BE32-E72D297353CC}">
              <c16:uniqueId val="{00000001-D0C3-498F-AB1E-33594389E6D5}"/>
            </c:ext>
          </c:extLst>
        </c:ser>
        <c:ser>
          <c:idx val="2"/>
          <c:order val="2"/>
          <c:tx>
            <c:strRef>
              <c:f>Tabelle1!$D$1</c:f>
              <c:strCache>
                <c:ptCount val="1"/>
                <c:pt idx="0">
                  <c:v>Low expenses as a reason for choosing school (advantaged - disadvantaged)_NS</c:v>
                </c:pt>
              </c:strCache>
            </c:strRef>
          </c:tx>
          <c:spPr>
            <a:solidFill>
              <a:schemeClr val="accent1">
                <a:lumMod val="40000"/>
                <a:lumOff val="60000"/>
              </a:schemeClr>
            </a:solidFill>
            <a:ln>
              <a:noFill/>
            </a:ln>
            <a:effectLst/>
          </c:spPr>
          <c:invertIfNegative val="0"/>
          <c:cat>
            <c:strRef>
              <c:f>Tabelle1!$A$2:$A$20</c:f>
              <c:strCache>
                <c:ptCount val="19"/>
                <c:pt idx="0">
                  <c:v>Scotland (UK)</c:v>
                </c:pt>
                <c:pt idx="1">
                  <c:v>Dominican Republic</c:v>
                </c:pt>
                <c:pt idx="2">
                  <c:v>Mexico</c:v>
                </c:pt>
                <c:pt idx="3">
                  <c:v>Hong Kong (China)</c:v>
                </c:pt>
                <c:pt idx="4">
                  <c:v>Macao (China)</c:v>
                </c:pt>
                <c:pt idx="5">
                  <c:v>Italy</c:v>
                </c:pt>
                <c:pt idx="6">
                  <c:v>Korea</c:v>
                </c:pt>
                <c:pt idx="7">
                  <c:v>OECD average</c:v>
                </c:pt>
                <c:pt idx="8">
                  <c:v>Germany</c:v>
                </c:pt>
                <c:pt idx="9">
                  <c:v>Belgium (Flemmish)</c:v>
                </c:pt>
                <c:pt idx="10">
                  <c:v>France</c:v>
                </c:pt>
                <c:pt idx="11">
                  <c:v>Georgia</c:v>
                </c:pt>
                <c:pt idx="12">
                  <c:v>Ireland</c:v>
                </c:pt>
                <c:pt idx="13">
                  <c:v>Portugal</c:v>
                </c:pt>
                <c:pt idx="14">
                  <c:v>Chile</c:v>
                </c:pt>
                <c:pt idx="15">
                  <c:v>Croatia</c:v>
                </c:pt>
                <c:pt idx="16">
                  <c:v>Luxembourg</c:v>
                </c:pt>
                <c:pt idx="17">
                  <c:v>Spain</c:v>
                </c:pt>
                <c:pt idx="18">
                  <c:v>Malta</c:v>
                </c:pt>
              </c:strCache>
            </c:strRef>
          </c:cat>
          <c:val>
            <c:numRef>
              <c:f>Tabelle1!$D$2:$D$20</c:f>
              <c:numCache>
                <c:formatCode>0.0</c:formatCode>
                <c:ptCount val="19"/>
                <c:pt idx="0">
                  <c:v>2.0838565250764498</c:v>
                </c:pt>
                <c:pt idx="1">
                  <c:v>-6.7780981501998196</c:v>
                </c:pt>
              </c:numCache>
            </c:numRef>
          </c:val>
          <c:extLst xmlns:c16r2="http://schemas.microsoft.com/office/drawing/2015/06/chart">
            <c:ext xmlns:c16="http://schemas.microsoft.com/office/drawing/2014/chart" uri="{C3380CC4-5D6E-409C-BE32-E72D297353CC}">
              <c16:uniqueId val="{00000002-D0C3-498F-AB1E-33594389E6D5}"/>
            </c:ext>
          </c:extLst>
        </c:ser>
        <c:dLbls>
          <c:showLegendKey val="0"/>
          <c:showVal val="0"/>
          <c:showCatName val="0"/>
          <c:showSerName val="0"/>
          <c:showPercent val="0"/>
          <c:showBubbleSize val="0"/>
        </c:dLbls>
        <c:gapWidth val="60"/>
        <c:overlap val="100"/>
        <c:axId val="289042176"/>
        <c:axId val="289036736"/>
      </c:barChart>
      <c:lineChart>
        <c:grouping val="standard"/>
        <c:varyColors val="0"/>
        <c:ser>
          <c:idx val="0"/>
          <c:order val="0"/>
          <c:tx>
            <c:strRef>
              <c:f>Tabelle1!$B$1</c:f>
              <c:strCache>
                <c:ptCount val="1"/>
                <c:pt idx="0">
                  <c:v>Percentage of parents who consider schools' low expenses "important" or "very important"</c:v>
                </c:pt>
              </c:strCache>
            </c:strRef>
          </c:tx>
          <c:spPr>
            <a:ln w="28575" cap="rnd">
              <a:noFill/>
              <a:round/>
            </a:ln>
            <a:effectLst/>
          </c:spPr>
          <c:marker>
            <c:symbol val="diamond"/>
            <c:size val="7"/>
            <c:spPr>
              <a:solidFill>
                <a:srgbClr val="E4B921"/>
              </a:solidFill>
              <a:ln w="9525">
                <a:noFill/>
              </a:ln>
              <a:effectLst/>
            </c:spPr>
          </c:marker>
          <c:cat>
            <c:strRef>
              <c:f>Tabelle1!$A$2:$A$20</c:f>
              <c:strCache>
                <c:ptCount val="19"/>
                <c:pt idx="0">
                  <c:v>Scotland (UK)</c:v>
                </c:pt>
                <c:pt idx="1">
                  <c:v>Dominican Republic</c:v>
                </c:pt>
                <c:pt idx="2">
                  <c:v>Mexico</c:v>
                </c:pt>
                <c:pt idx="3">
                  <c:v>Hong Kong (China)</c:v>
                </c:pt>
                <c:pt idx="4">
                  <c:v>Macao (China)</c:v>
                </c:pt>
                <c:pt idx="5">
                  <c:v>Italy</c:v>
                </c:pt>
                <c:pt idx="6">
                  <c:v>Korea</c:v>
                </c:pt>
                <c:pt idx="7">
                  <c:v>OECD average</c:v>
                </c:pt>
                <c:pt idx="8">
                  <c:v>Germany</c:v>
                </c:pt>
                <c:pt idx="9">
                  <c:v>Belgium (Flemmish)</c:v>
                </c:pt>
                <c:pt idx="10">
                  <c:v>France</c:v>
                </c:pt>
                <c:pt idx="11">
                  <c:v>Georgia</c:v>
                </c:pt>
                <c:pt idx="12">
                  <c:v>Ireland</c:v>
                </c:pt>
                <c:pt idx="13">
                  <c:v>Portugal</c:v>
                </c:pt>
                <c:pt idx="14">
                  <c:v>Chile</c:v>
                </c:pt>
                <c:pt idx="15">
                  <c:v>Croatia</c:v>
                </c:pt>
                <c:pt idx="16">
                  <c:v>Luxembourg</c:v>
                </c:pt>
                <c:pt idx="17">
                  <c:v>Spain</c:v>
                </c:pt>
                <c:pt idx="18">
                  <c:v>Malta</c:v>
                </c:pt>
              </c:strCache>
            </c:strRef>
          </c:cat>
          <c:val>
            <c:numRef>
              <c:f>Tabelle1!$B$2:$B$20</c:f>
              <c:numCache>
                <c:formatCode>0.0</c:formatCode>
                <c:ptCount val="19"/>
                <c:pt idx="0">
                  <c:v>29.802912484524199</c:v>
                </c:pt>
                <c:pt idx="1">
                  <c:v>69.353426828197271</c:v>
                </c:pt>
                <c:pt idx="2">
                  <c:v>64.91036081908878</c:v>
                </c:pt>
                <c:pt idx="3">
                  <c:v>31.867874188196701</c:v>
                </c:pt>
                <c:pt idx="4">
                  <c:v>31.164864304238161</c:v>
                </c:pt>
                <c:pt idx="5">
                  <c:v>29.603948419100981</c:v>
                </c:pt>
                <c:pt idx="6">
                  <c:v>44.703452343487911</c:v>
                </c:pt>
                <c:pt idx="7">
                  <c:v>42.23679422651022</c:v>
                </c:pt>
                <c:pt idx="8">
                  <c:v>22.839731129200828</c:v>
                </c:pt>
                <c:pt idx="9">
                  <c:v>18.883810016007391</c:v>
                </c:pt>
                <c:pt idx="10">
                  <c:v>41.352577500822143</c:v>
                </c:pt>
                <c:pt idx="11">
                  <c:v>65.481117503365297</c:v>
                </c:pt>
                <c:pt idx="12">
                  <c:v>41.931692745892192</c:v>
                </c:pt>
                <c:pt idx="13">
                  <c:v>63.590397591130653</c:v>
                </c:pt>
                <c:pt idx="14">
                  <c:v>60.314261159037777</c:v>
                </c:pt>
                <c:pt idx="15">
                  <c:v>38.093076339031533</c:v>
                </c:pt>
                <c:pt idx="16">
                  <c:v>31.737499785262369</c:v>
                </c:pt>
                <c:pt idx="17">
                  <c:v>57.170886724567318</c:v>
                </c:pt>
                <c:pt idx="18">
                  <c:v>50.465015443659169</c:v>
                </c:pt>
              </c:numCache>
            </c:numRef>
          </c:val>
          <c:smooth val="0"/>
          <c:extLst xmlns:c16r2="http://schemas.microsoft.com/office/drawing/2015/06/chart">
            <c:ext xmlns:c16="http://schemas.microsoft.com/office/drawing/2014/chart" uri="{C3380CC4-5D6E-409C-BE32-E72D297353CC}">
              <c16:uniqueId val="{00000000-D0C3-498F-AB1E-33594389E6D5}"/>
            </c:ext>
          </c:extLst>
        </c:ser>
        <c:ser>
          <c:idx val="3"/>
          <c:order val="3"/>
          <c:tx>
            <c:strRef>
              <c:f>Tabelle1!$E$1</c:f>
              <c:strCache>
                <c:ptCount val="1"/>
                <c:pt idx="0">
                  <c:v>Column1</c:v>
                </c:pt>
              </c:strCache>
            </c:strRef>
          </c:tx>
          <c:spPr>
            <a:ln w="28575">
              <a:noFill/>
            </a:ln>
          </c:spPr>
          <c:marker>
            <c:symbol val="none"/>
          </c:marker>
          <c:cat>
            <c:strRef>
              <c:f>Tabelle1!$A$2:$A$20</c:f>
              <c:strCache>
                <c:ptCount val="19"/>
                <c:pt idx="0">
                  <c:v>Scotland (UK)</c:v>
                </c:pt>
                <c:pt idx="1">
                  <c:v>Dominican Republic</c:v>
                </c:pt>
                <c:pt idx="2">
                  <c:v>Mexico</c:v>
                </c:pt>
                <c:pt idx="3">
                  <c:v>Hong Kong (China)</c:v>
                </c:pt>
                <c:pt idx="4">
                  <c:v>Macao (China)</c:v>
                </c:pt>
                <c:pt idx="5">
                  <c:v>Italy</c:v>
                </c:pt>
                <c:pt idx="6">
                  <c:v>Korea</c:v>
                </c:pt>
                <c:pt idx="7">
                  <c:v>OECD average</c:v>
                </c:pt>
                <c:pt idx="8">
                  <c:v>Germany</c:v>
                </c:pt>
                <c:pt idx="9">
                  <c:v>Belgium (Flemmish)</c:v>
                </c:pt>
                <c:pt idx="10">
                  <c:v>France</c:v>
                </c:pt>
                <c:pt idx="11">
                  <c:v>Georgia</c:v>
                </c:pt>
                <c:pt idx="12">
                  <c:v>Ireland</c:v>
                </c:pt>
                <c:pt idx="13">
                  <c:v>Portugal</c:v>
                </c:pt>
                <c:pt idx="14">
                  <c:v>Chile</c:v>
                </c:pt>
                <c:pt idx="15">
                  <c:v>Croatia</c:v>
                </c:pt>
                <c:pt idx="16">
                  <c:v>Luxembourg</c:v>
                </c:pt>
                <c:pt idx="17">
                  <c:v>Spain</c:v>
                </c:pt>
                <c:pt idx="18">
                  <c:v>Malta</c:v>
                </c:pt>
              </c:strCache>
            </c:strRef>
          </c:cat>
          <c:val>
            <c:numRef>
              <c:f>Tabelle1!$E$2:$E$20</c:f>
              <c:numCache>
                <c:formatCode>General</c:formatCode>
                <c:ptCount val="19"/>
                <c:pt idx="0">
                  <c:v>2.0838565250764498</c:v>
                </c:pt>
                <c:pt idx="1">
                  <c:v>-6.7780981501998196</c:v>
                </c:pt>
                <c:pt idx="2">
                  <c:v>-11.666405798596999</c:v>
                </c:pt>
                <c:pt idx="3">
                  <c:v>-14.023786789199811</c:v>
                </c:pt>
                <c:pt idx="4">
                  <c:v>-14.9606610894854</c:v>
                </c:pt>
                <c:pt idx="5">
                  <c:v>-15.3666676972878</c:v>
                </c:pt>
                <c:pt idx="6">
                  <c:v>-16.869079239325149</c:v>
                </c:pt>
                <c:pt idx="7">
                  <c:v>-20.070821567632098</c:v>
                </c:pt>
                <c:pt idx="8">
                  <c:v>-21.116058222257841</c:v>
                </c:pt>
                <c:pt idx="9">
                  <c:v>-22.252855682382819</c:v>
                </c:pt>
                <c:pt idx="10">
                  <c:v>-22.674409469714679</c:v>
                </c:pt>
                <c:pt idx="11">
                  <c:v>-24.07302579504427</c:v>
                </c:pt>
                <c:pt idx="12">
                  <c:v>-24.140306172084589</c:v>
                </c:pt>
                <c:pt idx="13">
                  <c:v>-24.435405936757501</c:v>
                </c:pt>
                <c:pt idx="14">
                  <c:v>-25.128464393204759</c:v>
                </c:pt>
                <c:pt idx="15">
                  <c:v>-25.406245553715429</c:v>
                </c:pt>
                <c:pt idx="16">
                  <c:v>-25.505290667783321</c:v>
                </c:pt>
                <c:pt idx="17">
                  <c:v>-33.778772057266004</c:v>
                </c:pt>
                <c:pt idx="18">
                  <c:v>-36.683560025803587</c:v>
                </c:pt>
              </c:numCache>
            </c:numRef>
          </c:val>
          <c:smooth val="0"/>
          <c:extLst xmlns:c16r2="http://schemas.microsoft.com/office/drawing/2015/06/chart">
            <c:ext xmlns:c16="http://schemas.microsoft.com/office/drawing/2014/chart" uri="{C3380CC4-5D6E-409C-BE32-E72D297353CC}">
              <c16:uniqueId val="{00000000-456E-4329-93F2-4E90B9C9C669}"/>
            </c:ext>
          </c:extLst>
        </c:ser>
        <c:dLbls>
          <c:showLegendKey val="0"/>
          <c:showVal val="0"/>
          <c:showCatName val="0"/>
          <c:showSerName val="0"/>
          <c:showPercent val="0"/>
          <c:showBubbleSize val="0"/>
        </c:dLbls>
        <c:marker val="1"/>
        <c:smooth val="0"/>
        <c:axId val="289037824"/>
        <c:axId val="289037280"/>
      </c:lineChart>
      <c:catAx>
        <c:axId val="289042176"/>
        <c:scaling>
          <c:orientation val="minMax"/>
        </c:scaling>
        <c:delete val="0"/>
        <c:axPos val="b"/>
        <c:numFmt formatCode="General" sourceLinked="1"/>
        <c:majorTickMark val="none"/>
        <c:minorTickMark val="none"/>
        <c:tickLblPos val="low"/>
        <c:spPr>
          <a:noFill/>
          <a:ln w="15875" cap="flat" cmpd="sng" algn="ctr">
            <a:solidFill>
              <a:schemeClr val="tx1">
                <a:lumMod val="95000"/>
                <a:lumOff val="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s-CO"/>
          </a:p>
        </c:txPr>
        <c:crossAx val="289036736"/>
        <c:crosses val="autoZero"/>
        <c:auto val="1"/>
        <c:lblAlgn val="ctr"/>
        <c:lblOffset val="100"/>
        <c:noMultiLvlLbl val="0"/>
      </c:catAx>
      <c:valAx>
        <c:axId val="289036736"/>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r>
                  <a:rPr lang="de-DE" dirty="0" err="1"/>
                  <a:t>Percentage</a:t>
                </a:r>
                <a:r>
                  <a:rPr lang="de-DE" dirty="0"/>
                  <a:t>-point </a:t>
                </a:r>
                <a:r>
                  <a:rPr lang="de-DE" dirty="0" err="1"/>
                  <a:t>difference</a:t>
                </a:r>
                <a:endParaRPr lang="de-DE" dirty="0"/>
              </a:p>
            </c:rich>
          </c:tx>
          <c:layout>
            <c:manualLayout>
              <c:xMode val="edge"/>
              <c:yMode val="edge"/>
              <c:x val="3.5733272026058999E-2"/>
              <c:y val="0.19733148284156399"/>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s-CO"/>
          </a:p>
        </c:txPr>
        <c:crossAx val="289042176"/>
        <c:crosses val="autoZero"/>
        <c:crossBetween val="between"/>
      </c:valAx>
      <c:valAx>
        <c:axId val="289037280"/>
        <c:scaling>
          <c:orientation val="minMax"/>
          <c:max val="100"/>
          <c:min val="0"/>
        </c:scaling>
        <c:delete val="0"/>
        <c:axPos val="r"/>
        <c:title>
          <c:tx>
            <c:rich>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r>
                  <a:rPr lang="de-DE"/>
                  <a:t>%</a:t>
                </a:r>
              </a:p>
            </c:rich>
          </c:tx>
          <c:layout>
            <c:manualLayout>
              <c:xMode val="edge"/>
              <c:yMode val="edge"/>
              <c:x val="0.94552452592341896"/>
              <c:y val="0.11242342520555"/>
            </c:manualLayout>
          </c:layout>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s-CO"/>
          </a:p>
        </c:txPr>
        <c:crossAx val="289037824"/>
        <c:crosses val="max"/>
        <c:crossBetween val="between"/>
      </c:valAx>
      <c:catAx>
        <c:axId val="289037824"/>
        <c:scaling>
          <c:orientation val="minMax"/>
        </c:scaling>
        <c:delete val="1"/>
        <c:axPos val="b"/>
        <c:numFmt formatCode="General" sourceLinked="1"/>
        <c:majorTickMark val="out"/>
        <c:minorTickMark val="none"/>
        <c:tickLblPos val="nextTo"/>
        <c:crossAx val="289037280"/>
        <c:crosses val="autoZero"/>
        <c:auto val="1"/>
        <c:lblAlgn val="ctr"/>
        <c:lblOffset val="100"/>
        <c:noMultiLvlLbl val="0"/>
      </c:catAx>
      <c:spPr>
        <a:noFill/>
        <a:ln>
          <a:solidFill>
            <a:srgbClr val="0077A0"/>
          </a:solidFill>
        </a:ln>
        <a:effectLst/>
      </c:spPr>
    </c:plotArea>
    <c:legend>
      <c:legendPos val="t"/>
      <c:legendEntry>
        <c:idx val="1"/>
        <c:delete val="1"/>
      </c:legendEntry>
      <c:legendEntry>
        <c:idx val="3"/>
        <c:delete val="1"/>
      </c:legendEntry>
      <c:layout>
        <c:manualLayout>
          <c:xMode val="edge"/>
          <c:yMode val="edge"/>
          <c:x val="0.18182919552284699"/>
          <c:y val="4.2645164682070302E-2"/>
          <c:w val="0.68818960996691003"/>
          <c:h val="0.10891780353810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s-CO"/>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s-C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35860105755"/>
          <c:y val="0.13055183722859601"/>
          <c:w val="0.87885196101477303"/>
          <c:h val="0.55138566285254997"/>
        </c:manualLayout>
      </c:layout>
      <c:barChart>
        <c:barDir val="col"/>
        <c:grouping val="clustered"/>
        <c:varyColors val="0"/>
        <c:ser>
          <c:idx val="2"/>
          <c:order val="2"/>
          <c:tx>
            <c:strRef>
              <c:f>Tabelle1!$D$1</c:f>
              <c:strCache>
                <c:ptCount val="1"/>
                <c:pt idx="0">
                  <c:v>After accounting for socio-economic status</c:v>
                </c:pt>
              </c:strCache>
            </c:strRef>
          </c:tx>
          <c:spPr>
            <a:solidFill>
              <a:srgbClr val="005681"/>
            </a:solidFill>
            <a:ln>
              <a:noFill/>
            </a:ln>
            <a:effectLst/>
          </c:spPr>
          <c:invertIfNegative val="0"/>
          <c:cat>
            <c:strRef>
              <c:f>Tabelle1!$A$2:$A$20</c:f>
              <c:strCache>
                <c:ptCount val="19"/>
                <c:pt idx="0">
                  <c:v>Luxembourg</c:v>
                </c:pt>
                <c:pt idx="1">
                  <c:v>Belgium (Flemmish)</c:v>
                </c:pt>
                <c:pt idx="2">
                  <c:v>Portugal</c:v>
                </c:pt>
                <c:pt idx="3">
                  <c:v>Hong Kong (China)</c:v>
                </c:pt>
                <c:pt idx="4">
                  <c:v>Malta</c:v>
                </c:pt>
                <c:pt idx="5">
                  <c:v>Italy</c:v>
                </c:pt>
                <c:pt idx="6">
                  <c:v>Germany</c:v>
                </c:pt>
                <c:pt idx="7">
                  <c:v>Ireland</c:v>
                </c:pt>
                <c:pt idx="8">
                  <c:v>OECD average</c:v>
                </c:pt>
                <c:pt idx="9">
                  <c:v>Georgia</c:v>
                </c:pt>
                <c:pt idx="10">
                  <c:v>Macao (China)</c:v>
                </c:pt>
                <c:pt idx="11">
                  <c:v>Croatia</c:v>
                </c:pt>
                <c:pt idx="12">
                  <c:v>Chile</c:v>
                </c:pt>
                <c:pt idx="13">
                  <c:v>Spain</c:v>
                </c:pt>
                <c:pt idx="14">
                  <c:v>Mexico</c:v>
                </c:pt>
                <c:pt idx="15">
                  <c:v>Korea</c:v>
                </c:pt>
                <c:pt idx="16">
                  <c:v>Scotland (UK)</c:v>
                </c:pt>
                <c:pt idx="17">
                  <c:v>France</c:v>
                </c:pt>
                <c:pt idx="18">
                  <c:v>Dominican Republic</c:v>
                </c:pt>
              </c:strCache>
            </c:strRef>
          </c:cat>
          <c:val>
            <c:numRef>
              <c:f>Tabelle1!$D$2:$D$20</c:f>
              <c:numCache>
                <c:formatCode>0</c:formatCode>
                <c:ptCount val="19"/>
                <c:pt idx="0">
                  <c:v>-24.68298220739781</c:v>
                </c:pt>
                <c:pt idx="1">
                  <c:v>-23.446705885237819</c:v>
                </c:pt>
                <c:pt idx="2">
                  <c:v>-13.58075766879988</c:v>
                </c:pt>
                <c:pt idx="3">
                  <c:v>-13.565782171609211</c:v>
                </c:pt>
                <c:pt idx="4">
                  <c:v>-13.406521504879869</c:v>
                </c:pt>
                <c:pt idx="5">
                  <c:v>-12.72070299653449</c:v>
                </c:pt>
                <c:pt idx="6">
                  <c:v>-12.424983573453099</c:v>
                </c:pt>
                <c:pt idx="7">
                  <c:v>-11.211328081483961</c:v>
                </c:pt>
                <c:pt idx="8">
                  <c:v>-10.641820481305411</c:v>
                </c:pt>
                <c:pt idx="9">
                  <c:v>-8.8868616767209652</c:v>
                </c:pt>
                <c:pt idx="10">
                  <c:v>-8.8439484461404607</c:v>
                </c:pt>
                <c:pt idx="11">
                  <c:v>-8.3088030824367181</c:v>
                </c:pt>
                <c:pt idx="12">
                  <c:v>-7.6171381950543404</c:v>
                </c:pt>
                <c:pt idx="13">
                  <c:v>-7.2629677775124071</c:v>
                </c:pt>
                <c:pt idx="14">
                  <c:v>-4.723628974660989</c:v>
                </c:pt>
              </c:numCache>
            </c:numRef>
          </c:val>
          <c:extLst xmlns:c16r2="http://schemas.microsoft.com/office/drawing/2015/06/chart">
            <c:ext xmlns:c16="http://schemas.microsoft.com/office/drawing/2014/chart" uri="{C3380CC4-5D6E-409C-BE32-E72D297353CC}">
              <c16:uniqueId val="{00000002-6977-4DB7-A845-E9D19141EA92}"/>
            </c:ext>
          </c:extLst>
        </c:ser>
        <c:ser>
          <c:idx val="3"/>
          <c:order val="3"/>
          <c:tx>
            <c:strRef>
              <c:f>Tabelle1!$E$1</c:f>
              <c:strCache>
                <c:ptCount val="1"/>
                <c:pt idx="0">
                  <c:v>After accounting for socio-economic background_NS3</c:v>
                </c:pt>
              </c:strCache>
            </c:strRef>
          </c:tx>
          <c:spPr>
            <a:solidFill>
              <a:schemeClr val="accent1">
                <a:lumMod val="40000"/>
                <a:lumOff val="60000"/>
              </a:schemeClr>
            </a:solidFill>
            <a:ln w="25400">
              <a:noFill/>
            </a:ln>
            <a:effectLst/>
          </c:spPr>
          <c:invertIfNegative val="0"/>
          <c:cat>
            <c:strRef>
              <c:f>Tabelle1!$A$2:$A$20</c:f>
              <c:strCache>
                <c:ptCount val="19"/>
                <c:pt idx="0">
                  <c:v>Luxembourg</c:v>
                </c:pt>
                <c:pt idx="1">
                  <c:v>Belgium (Flemmish)</c:v>
                </c:pt>
                <c:pt idx="2">
                  <c:v>Portugal</c:v>
                </c:pt>
                <c:pt idx="3">
                  <c:v>Hong Kong (China)</c:v>
                </c:pt>
                <c:pt idx="4">
                  <c:v>Malta</c:v>
                </c:pt>
                <c:pt idx="5">
                  <c:v>Italy</c:v>
                </c:pt>
                <c:pt idx="6">
                  <c:v>Germany</c:v>
                </c:pt>
                <c:pt idx="7">
                  <c:v>Ireland</c:v>
                </c:pt>
                <c:pt idx="8">
                  <c:v>OECD average</c:v>
                </c:pt>
                <c:pt idx="9">
                  <c:v>Georgia</c:v>
                </c:pt>
                <c:pt idx="10">
                  <c:v>Macao (China)</c:v>
                </c:pt>
                <c:pt idx="11">
                  <c:v>Croatia</c:v>
                </c:pt>
                <c:pt idx="12">
                  <c:v>Chile</c:v>
                </c:pt>
                <c:pt idx="13">
                  <c:v>Spain</c:v>
                </c:pt>
                <c:pt idx="14">
                  <c:v>Mexico</c:v>
                </c:pt>
                <c:pt idx="15">
                  <c:v>Korea</c:v>
                </c:pt>
                <c:pt idx="16">
                  <c:v>Scotland (UK)</c:v>
                </c:pt>
                <c:pt idx="17">
                  <c:v>France</c:v>
                </c:pt>
                <c:pt idx="18">
                  <c:v>Dominican Republic</c:v>
                </c:pt>
              </c:strCache>
            </c:strRef>
          </c:cat>
          <c:val>
            <c:numRef>
              <c:f>Tabelle1!$E$2:$E$20</c:f>
              <c:numCache>
                <c:formatCode>General</c:formatCode>
                <c:ptCount val="19"/>
                <c:pt idx="15" formatCode="0">
                  <c:v>-4.6094227209194907</c:v>
                </c:pt>
                <c:pt idx="16" formatCode="0">
                  <c:v>-4.3266433878879553</c:v>
                </c:pt>
                <c:pt idx="17" formatCode="0">
                  <c:v>-1.094584306722661</c:v>
                </c:pt>
                <c:pt idx="18" formatCode="0">
                  <c:v>2.7812568756393539</c:v>
                </c:pt>
              </c:numCache>
            </c:numRef>
          </c:val>
          <c:extLst xmlns:c16r2="http://schemas.microsoft.com/office/drawing/2015/06/chart">
            <c:ext xmlns:c16="http://schemas.microsoft.com/office/drawing/2014/chart" uri="{C3380CC4-5D6E-409C-BE32-E72D297353CC}">
              <c16:uniqueId val="{00000000-826F-48CB-A44F-937339C12FB6}"/>
            </c:ext>
          </c:extLst>
        </c:ser>
        <c:dLbls>
          <c:showLegendKey val="0"/>
          <c:showVal val="0"/>
          <c:showCatName val="0"/>
          <c:showSerName val="0"/>
          <c:showPercent val="0"/>
          <c:showBubbleSize val="0"/>
        </c:dLbls>
        <c:gapWidth val="60"/>
        <c:overlap val="100"/>
        <c:axId val="297198832"/>
        <c:axId val="297212976"/>
      </c:barChart>
      <c:lineChart>
        <c:grouping val="standard"/>
        <c:varyColors val="0"/>
        <c:ser>
          <c:idx val="0"/>
          <c:order val="0"/>
          <c:tx>
            <c:strRef>
              <c:f>Tabelle1!$B$1</c:f>
              <c:strCache>
                <c:ptCount val="1"/>
                <c:pt idx="0">
                  <c:v>Before accounting for socio-economic status</c:v>
                </c:pt>
              </c:strCache>
            </c:strRef>
          </c:tx>
          <c:spPr>
            <a:ln w="28575" cap="rnd">
              <a:noFill/>
              <a:round/>
            </a:ln>
            <a:effectLst/>
          </c:spPr>
          <c:marker>
            <c:symbol val="diamond"/>
            <c:size val="7"/>
            <c:spPr>
              <a:solidFill>
                <a:srgbClr val="E4B921"/>
              </a:solidFill>
              <a:ln w="9525">
                <a:noFill/>
              </a:ln>
              <a:effectLst/>
            </c:spPr>
          </c:marker>
          <c:cat>
            <c:strRef>
              <c:f>Tabelle1!$A$2:$A$20</c:f>
              <c:strCache>
                <c:ptCount val="19"/>
                <c:pt idx="0">
                  <c:v>Luxembourg</c:v>
                </c:pt>
                <c:pt idx="1">
                  <c:v>Belgium (Flemmish)</c:v>
                </c:pt>
                <c:pt idx="2">
                  <c:v>Portugal</c:v>
                </c:pt>
                <c:pt idx="3">
                  <c:v>Hong Kong (China)</c:v>
                </c:pt>
                <c:pt idx="4">
                  <c:v>Malta</c:v>
                </c:pt>
                <c:pt idx="5">
                  <c:v>Italy</c:v>
                </c:pt>
                <c:pt idx="6">
                  <c:v>Germany</c:v>
                </c:pt>
                <c:pt idx="7">
                  <c:v>Ireland</c:v>
                </c:pt>
                <c:pt idx="8">
                  <c:v>OECD average</c:v>
                </c:pt>
                <c:pt idx="9">
                  <c:v>Georgia</c:v>
                </c:pt>
                <c:pt idx="10">
                  <c:v>Macao (China)</c:v>
                </c:pt>
                <c:pt idx="11">
                  <c:v>Croatia</c:v>
                </c:pt>
                <c:pt idx="12">
                  <c:v>Chile</c:v>
                </c:pt>
                <c:pt idx="13">
                  <c:v>Spain</c:v>
                </c:pt>
                <c:pt idx="14">
                  <c:v>Mexico</c:v>
                </c:pt>
                <c:pt idx="15">
                  <c:v>Korea</c:v>
                </c:pt>
                <c:pt idx="16">
                  <c:v>Scotland (UK)</c:v>
                </c:pt>
                <c:pt idx="17">
                  <c:v>France</c:v>
                </c:pt>
                <c:pt idx="18">
                  <c:v>Dominican Republic</c:v>
                </c:pt>
              </c:strCache>
            </c:strRef>
          </c:cat>
          <c:val>
            <c:numRef>
              <c:f>Tabelle1!$B$2:$B$20</c:f>
              <c:numCache>
                <c:formatCode>0</c:formatCode>
                <c:ptCount val="19"/>
                <c:pt idx="0">
                  <c:v>-57.755255713800082</c:v>
                </c:pt>
                <c:pt idx="1">
                  <c:v>-55.292876524090438</c:v>
                </c:pt>
                <c:pt idx="2">
                  <c:v>-32.579665799232529</c:v>
                </c:pt>
                <c:pt idx="3">
                  <c:v>-21.33551517734675</c:v>
                </c:pt>
                <c:pt idx="4">
                  <c:v>-49.0206029390582</c:v>
                </c:pt>
                <c:pt idx="5">
                  <c:v>-27.01740360539873</c:v>
                </c:pt>
                <c:pt idx="6">
                  <c:v>-40.800441320350842</c:v>
                </c:pt>
                <c:pt idx="7">
                  <c:v>-27.472858401269502</c:v>
                </c:pt>
                <c:pt idx="8">
                  <c:v>-29.578726171535511</c:v>
                </c:pt>
                <c:pt idx="9">
                  <c:v>-23.633298946891831</c:v>
                </c:pt>
                <c:pt idx="10">
                  <c:v>-12.5570242838907</c:v>
                </c:pt>
                <c:pt idx="11">
                  <c:v>-29.709770613876969</c:v>
                </c:pt>
                <c:pt idx="12">
                  <c:v>-29.268114314549781</c:v>
                </c:pt>
                <c:pt idx="13">
                  <c:v>-23.773901499529401</c:v>
                </c:pt>
                <c:pt idx="14">
                  <c:v>-11.4108945206172</c:v>
                </c:pt>
                <c:pt idx="15">
                  <c:v>-17.94454391531308</c:v>
                </c:pt>
                <c:pt idx="17">
                  <c:v>-24.000429959577211</c:v>
                </c:pt>
              </c:numCache>
            </c:numRef>
          </c:val>
          <c:smooth val="0"/>
          <c:extLst xmlns:c16r2="http://schemas.microsoft.com/office/drawing/2015/06/chart">
            <c:ext xmlns:c16="http://schemas.microsoft.com/office/drawing/2014/chart" uri="{C3380CC4-5D6E-409C-BE32-E72D297353CC}">
              <c16:uniqueId val="{00000000-6977-4DB7-A845-E9D19141EA92}"/>
            </c:ext>
          </c:extLst>
        </c:ser>
        <c:ser>
          <c:idx val="1"/>
          <c:order val="1"/>
          <c:tx>
            <c:strRef>
              <c:f>Tabelle1!$C$1</c:f>
              <c:strCache>
                <c:ptCount val="1"/>
                <c:pt idx="0">
                  <c:v>Before accounting for socio-economic background_NS</c:v>
                </c:pt>
              </c:strCache>
            </c:strRef>
          </c:tx>
          <c:spPr>
            <a:ln w="28575" cap="rnd">
              <a:noFill/>
              <a:round/>
            </a:ln>
            <a:effectLst/>
          </c:spPr>
          <c:marker>
            <c:symbol val="diamond"/>
            <c:size val="7"/>
            <c:spPr>
              <a:solidFill>
                <a:schemeClr val="bg1">
                  <a:lumMod val="85000"/>
                </a:schemeClr>
              </a:solidFill>
              <a:ln w="9525">
                <a:noFill/>
              </a:ln>
              <a:effectLst/>
            </c:spPr>
          </c:marker>
          <c:cat>
            <c:strRef>
              <c:f>Tabelle1!$A$2:$A$20</c:f>
              <c:strCache>
                <c:ptCount val="19"/>
                <c:pt idx="0">
                  <c:v>Luxembourg</c:v>
                </c:pt>
                <c:pt idx="1">
                  <c:v>Belgium (Flemmish)</c:v>
                </c:pt>
                <c:pt idx="2">
                  <c:v>Portugal</c:v>
                </c:pt>
                <c:pt idx="3">
                  <c:v>Hong Kong (China)</c:v>
                </c:pt>
                <c:pt idx="4">
                  <c:v>Malta</c:v>
                </c:pt>
                <c:pt idx="5">
                  <c:v>Italy</c:v>
                </c:pt>
                <c:pt idx="6">
                  <c:v>Germany</c:v>
                </c:pt>
                <c:pt idx="7">
                  <c:v>Ireland</c:v>
                </c:pt>
                <c:pt idx="8">
                  <c:v>OECD average</c:v>
                </c:pt>
                <c:pt idx="9">
                  <c:v>Georgia</c:v>
                </c:pt>
                <c:pt idx="10">
                  <c:v>Macao (China)</c:v>
                </c:pt>
                <c:pt idx="11">
                  <c:v>Croatia</c:v>
                </c:pt>
                <c:pt idx="12">
                  <c:v>Chile</c:v>
                </c:pt>
                <c:pt idx="13">
                  <c:v>Spain</c:v>
                </c:pt>
                <c:pt idx="14">
                  <c:v>Mexico</c:v>
                </c:pt>
                <c:pt idx="15">
                  <c:v>Korea</c:v>
                </c:pt>
                <c:pt idx="16">
                  <c:v>Scotland (UK)</c:v>
                </c:pt>
                <c:pt idx="17">
                  <c:v>France</c:v>
                </c:pt>
                <c:pt idx="18">
                  <c:v>Dominican Republic</c:v>
                </c:pt>
              </c:strCache>
            </c:strRef>
          </c:cat>
          <c:val>
            <c:numRef>
              <c:f>Tabelle1!$C$2:$C$20</c:f>
              <c:numCache>
                <c:formatCode>General</c:formatCode>
                <c:ptCount val="19"/>
                <c:pt idx="16" formatCode="0">
                  <c:v>-7.628328484697561</c:v>
                </c:pt>
                <c:pt idx="18" formatCode="0">
                  <c:v>-3.6687771620773102</c:v>
                </c:pt>
              </c:numCache>
            </c:numRef>
          </c:val>
          <c:smooth val="0"/>
          <c:extLst xmlns:c16r2="http://schemas.microsoft.com/office/drawing/2015/06/chart">
            <c:ext xmlns:c16="http://schemas.microsoft.com/office/drawing/2014/chart" uri="{C3380CC4-5D6E-409C-BE32-E72D297353CC}">
              <c16:uniqueId val="{00000001-6977-4DB7-A845-E9D19141EA92}"/>
            </c:ext>
          </c:extLst>
        </c:ser>
        <c:dLbls>
          <c:showLegendKey val="0"/>
          <c:showVal val="0"/>
          <c:showCatName val="0"/>
          <c:showSerName val="0"/>
          <c:showPercent val="0"/>
          <c:showBubbleSize val="0"/>
        </c:dLbls>
        <c:marker val="1"/>
        <c:smooth val="0"/>
        <c:axId val="297198832"/>
        <c:axId val="297212976"/>
      </c:lineChart>
      <c:catAx>
        <c:axId val="297198832"/>
        <c:scaling>
          <c:orientation val="minMax"/>
        </c:scaling>
        <c:delete val="0"/>
        <c:axPos val="b"/>
        <c:numFmt formatCode="General" sourceLinked="1"/>
        <c:majorTickMark val="none"/>
        <c:minorTickMark val="none"/>
        <c:tickLblPos val="low"/>
        <c:spPr>
          <a:noFill/>
          <a:ln w="1587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s-CO"/>
          </a:p>
        </c:txPr>
        <c:crossAx val="297212976"/>
        <c:crossesAt val="0"/>
        <c:auto val="1"/>
        <c:lblAlgn val="ctr"/>
        <c:lblOffset val="100"/>
        <c:tickLblSkip val="1"/>
        <c:noMultiLvlLbl val="0"/>
      </c:catAx>
      <c:valAx>
        <c:axId val="297212976"/>
        <c:scaling>
          <c:orientation val="minMax"/>
          <c:max val="20"/>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r>
                  <a:rPr lang="de-DE" sz="1000" b="0" dirty="0">
                    <a:latin typeface="HelveticaNeueLT Std"/>
                  </a:rPr>
                  <a:t>Score-point</a:t>
                </a:r>
                <a:r>
                  <a:rPr lang="de-DE" sz="1000" b="0" baseline="0" dirty="0">
                    <a:latin typeface="HelveticaNeueLT Std"/>
                  </a:rPr>
                  <a:t> </a:t>
                </a:r>
                <a:r>
                  <a:rPr lang="de-DE" sz="1000" b="0" baseline="0" dirty="0" err="1">
                    <a:latin typeface="HelveticaNeueLT Std"/>
                  </a:rPr>
                  <a:t>difference</a:t>
                </a:r>
                <a:endParaRPr lang="de-DE" sz="1000" b="0" dirty="0">
                  <a:latin typeface="HelveticaNeueLT Std"/>
                </a:endParaRPr>
              </a:p>
            </c:rich>
          </c:tx>
          <c:layout>
            <c:manualLayout>
              <c:xMode val="edge"/>
              <c:yMode val="edge"/>
              <c:x val="3.1210784225087201E-2"/>
              <c:y val="0.23505542002235799"/>
            </c:manualLayout>
          </c:layout>
          <c:overlay val="0"/>
          <c:spPr>
            <a:noFill/>
            <a:ln>
              <a:noFill/>
            </a:ln>
            <a:effectLst/>
          </c:spPr>
        </c:title>
        <c:numFmt formatCode="0" sourceLinked="0"/>
        <c:majorTickMark val="none"/>
        <c:minorTickMark val="none"/>
        <c:tickLblPos val="low"/>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s-CO"/>
          </a:p>
        </c:txPr>
        <c:crossAx val="297198832"/>
        <c:crossesAt val="1"/>
        <c:crossBetween val="between"/>
      </c:valAx>
      <c:spPr>
        <a:noFill/>
        <a:ln>
          <a:solidFill>
            <a:srgbClr val="0077A0"/>
          </a:solidFill>
        </a:ln>
        <a:effectLst/>
      </c:spPr>
    </c:plotArea>
    <c:legend>
      <c:legendPos val="t"/>
      <c:legendEntry>
        <c:idx val="1"/>
        <c:delete val="1"/>
      </c:legendEntry>
      <c:legendEntry>
        <c:idx val="3"/>
        <c:delete val="1"/>
      </c:legendEntry>
      <c:layout>
        <c:manualLayout>
          <c:xMode val="edge"/>
          <c:yMode val="edge"/>
          <c:x val="0.145124392631761"/>
          <c:y val="6.5956123597620897E-3"/>
          <c:w val="0.85487560736823898"/>
          <c:h val="5.62712198896663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s-CO"/>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s-C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54326610832131E-2"/>
          <c:y val="3.3430559409550788E-2"/>
          <c:w val="0.89788379777555294"/>
          <c:h val="0.8756531520650066"/>
        </c:manualLayout>
      </c:layout>
      <c:scatterChart>
        <c:scatterStyle val="lineMarker"/>
        <c:varyColors val="0"/>
        <c:ser>
          <c:idx val="1"/>
          <c:order val="0"/>
          <c:tx>
            <c:strRef>
              <c:f>Tabelle1!$B$1</c:f>
              <c:strCache>
                <c:ptCount val="1"/>
                <c:pt idx="0">
                  <c:v>Total learning time (hours)</c:v>
                </c:pt>
              </c:strCache>
            </c:strRef>
          </c:tx>
          <c:spPr>
            <a:ln w="25400" cap="rnd">
              <a:noFill/>
              <a:round/>
            </a:ln>
            <a:effectLst/>
          </c:spPr>
          <c:marker>
            <c:symbol val="diamond"/>
            <c:size val="7"/>
            <c:spPr>
              <a:solidFill>
                <a:srgbClr val="005681"/>
              </a:solidFill>
              <a:ln w="9525">
                <a:noFill/>
              </a:ln>
              <a:effectLst/>
            </c:spPr>
          </c:marker>
          <c:dPt>
            <c:idx val="22"/>
            <c:marker>
              <c:spPr>
                <a:solidFill>
                  <a:srgbClr val="E4B921"/>
                </a:solidFill>
                <a:ln w="9525">
                  <a:noFill/>
                </a:ln>
                <a:effectLst/>
              </c:spPr>
            </c:marker>
            <c:bubble3D val="0"/>
            <c:extLst xmlns:c16r2="http://schemas.microsoft.com/office/drawing/2015/06/chart">
              <c:ext xmlns:c16="http://schemas.microsoft.com/office/drawing/2014/chart" uri="{C3380CC4-5D6E-409C-BE32-E72D297353CC}">
                <c16:uniqueId val="{00000000-A6EC-48BE-815F-C610DA8CDF2F}"/>
              </c:ext>
            </c:extLst>
          </c:dPt>
          <c:dPt>
            <c:idx val="68"/>
            <c:marker>
              <c:spPr>
                <a:noFill/>
                <a:ln w="9525">
                  <a:noFill/>
                </a:ln>
                <a:effectLst/>
              </c:spPr>
            </c:marker>
            <c:bubble3D val="0"/>
            <c:extLst xmlns:c16r2="http://schemas.microsoft.com/office/drawing/2015/06/chart">
              <c:ext xmlns:c16="http://schemas.microsoft.com/office/drawing/2014/chart" uri="{C3380CC4-5D6E-409C-BE32-E72D297353CC}">
                <c16:uniqueId val="{00000044-999F-4BB4-8641-C42EAFCB190B}"/>
              </c:ext>
            </c:extLst>
          </c:dPt>
          <c:dLbls>
            <c:dLbl>
              <c:idx val="0"/>
              <c:layout>
                <c:manualLayout>
                  <c:x val="-4.6208731267119822E-2"/>
                  <c:y val="-4.1762271746166334E-2"/>
                </c:manualLayout>
              </c:layout>
              <c:tx>
                <c:rich>
                  <a:bodyPr/>
                  <a:lstStyle/>
                  <a:p>
                    <a:r>
                      <a:rPr lang="en-US" dirty="0"/>
                      <a:t>Finland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6EC-48BE-815F-C610DA8CDF2F}"/>
                </c:ext>
                <c:ext xmlns:c15="http://schemas.microsoft.com/office/drawing/2012/chart" uri="{CE6537A1-D6FC-4f65-9D91-7224C49458BB}"/>
              </c:extLst>
            </c:dLbl>
            <c:dLbl>
              <c:idx val="1"/>
              <c:layout>
                <c:manualLayout>
                  <c:x val="-6.4692223773967744E-2"/>
                  <c:y val="2.5699859536102359E-2"/>
                </c:manualLayout>
              </c:layout>
              <c:tx>
                <c:rich>
                  <a:bodyPr/>
                  <a:lstStyle/>
                  <a:p>
                    <a:r>
                      <a:rPr lang="en-US" dirty="0"/>
                      <a:t>Germany</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6EC-48BE-815F-C610DA8CDF2F}"/>
                </c:ext>
                <c:ext xmlns:c15="http://schemas.microsoft.com/office/drawing/2012/chart" uri="{CE6537A1-D6FC-4f65-9D91-7224C49458BB}"/>
              </c:extLst>
            </c:dLbl>
            <c:dLbl>
              <c:idx val="2"/>
              <c:layout>
                <c:manualLayout>
                  <c:x val="-5.5450477520543787E-2"/>
                  <c:y val="1.6062412210063975E-2"/>
                </c:manualLayout>
              </c:layout>
              <c:tx>
                <c:rich>
                  <a:bodyPr/>
                  <a:lstStyle/>
                  <a:p>
                    <a:r>
                      <a:rPr lang="en-US" dirty="0"/>
                      <a:t>Switzerland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6EC-48BE-815F-C610DA8CDF2F}"/>
                </c:ext>
                <c:ext xmlns:c15="http://schemas.microsoft.com/office/drawing/2012/chart" uri="{CE6537A1-D6FC-4f65-9D91-7224C49458BB}"/>
              </c:extLst>
            </c:dLbl>
            <c:dLbl>
              <c:idx val="3"/>
              <c:layout>
                <c:manualLayout>
                  <c:x val="-3.8507276055933182E-2"/>
                  <c:y val="-2.5699859536102359E-2"/>
                </c:manualLayout>
              </c:layout>
              <c:tx>
                <c:rich>
                  <a:bodyPr/>
                  <a:lstStyle/>
                  <a:p>
                    <a:pPr>
                      <a:defRPr>
                        <a:solidFill>
                          <a:schemeClr val="tx1"/>
                        </a:solidFill>
                      </a:defRPr>
                    </a:pPr>
                    <a:r>
                      <a:rPr lang="en-US" dirty="0">
                        <a:solidFill>
                          <a:schemeClr val="tx1"/>
                        </a:solidFill>
                      </a:rPr>
                      <a:t>Japan</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6EC-48BE-815F-C610DA8CDF2F}"/>
                </c:ext>
                <c:ext xmlns:c15="http://schemas.microsoft.com/office/drawing/2012/chart" uri="{CE6537A1-D6FC-4f65-9D91-7224C49458BB}"/>
              </c:extLst>
            </c:dLbl>
            <c:dLbl>
              <c:idx val="4"/>
              <c:layout>
                <c:manualLayout>
                  <c:x val="-4.1587858140407837E-2"/>
                  <c:y val="-3.212482442012795E-2"/>
                </c:manualLayout>
              </c:layout>
              <c:tx>
                <c:rich>
                  <a:bodyPr/>
                  <a:lstStyle/>
                  <a:p>
                    <a:r>
                      <a:rPr lang="en-US" dirty="0"/>
                      <a:t>Estonia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6EC-48BE-815F-C610DA8CDF2F}"/>
                </c:ext>
                <c:ext xmlns:c15="http://schemas.microsoft.com/office/drawing/2012/chart" uri="{CE6537A1-D6FC-4f65-9D91-7224C49458BB}"/>
              </c:extLst>
            </c:dLbl>
            <c:dLbl>
              <c:idx val="5"/>
              <c:layout>
                <c:manualLayout>
                  <c:x val="-4.4668440224882491E-2"/>
                  <c:y val="2.5699859536102359E-2"/>
                </c:manualLayout>
              </c:layout>
              <c:tx>
                <c:rich>
                  <a:bodyPr/>
                  <a:lstStyle/>
                  <a:p>
                    <a:r>
                      <a:rPr lang="en-US" dirty="0"/>
                      <a:t>Sweden</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6EC-48BE-815F-C610DA8CDF2F}"/>
                </c:ext>
                <c:ext xmlns:c15="http://schemas.microsoft.com/office/drawing/2012/chart" uri="{CE6537A1-D6FC-4f65-9D91-7224C49458BB}"/>
              </c:extLst>
            </c:dLbl>
            <c:dLbl>
              <c:idx val="6"/>
              <c:layout>
                <c:manualLayout>
                  <c:x val="-0.1016592087876636"/>
                  <c:y val="-1.9274894652076768E-2"/>
                </c:manualLayout>
              </c:layout>
              <c:tx>
                <c:rich>
                  <a:bodyPr/>
                  <a:lstStyle/>
                  <a:p>
                    <a:r>
                      <a:rPr lang="en-US" dirty="0"/>
                      <a:t>Netherlands</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6EC-48BE-815F-C610DA8CDF2F}"/>
                </c:ext>
                <c:ext xmlns:c15="http://schemas.microsoft.com/office/drawing/2012/chart" uri="{CE6537A1-D6FC-4f65-9D91-7224C49458BB}"/>
              </c:extLst>
            </c:dLbl>
            <c:dLbl>
              <c:idx val="7"/>
              <c:layout>
                <c:manualLayout>
                  <c:x val="-5.2369895436069132E-2"/>
                  <c:y val="-2.8912341978115152E-2"/>
                </c:manualLayout>
              </c:layout>
              <c:tx>
                <c:rich>
                  <a:bodyPr/>
                  <a:lstStyle/>
                  <a:p>
                    <a:r>
                      <a:rPr lang="en-US" dirty="0"/>
                      <a:t>New Zealand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6EC-48BE-815F-C610DA8CDF2F}"/>
                </c:ext>
                <c:ext xmlns:c15="http://schemas.microsoft.com/office/drawing/2012/chart" uri="{CE6537A1-D6FC-4f65-9D91-7224C49458BB}"/>
              </c:extLst>
            </c:dLbl>
            <c:dLbl>
              <c:idx val="10"/>
              <c:layout>
                <c:manualLayout>
                  <c:x val="-4.6208731267119822E-2"/>
                  <c:y val="-4.4974754188179124E-2"/>
                </c:manualLayout>
              </c:layout>
              <c:tx>
                <c:rich>
                  <a:bodyPr/>
                  <a:lstStyle/>
                  <a:p>
                    <a:r>
                      <a:rPr lang="en-US" dirty="0"/>
                      <a:t>Macao</a:t>
                    </a:r>
                  </a:p>
                  <a:p>
                    <a:r>
                      <a:rPr lang="en-US" dirty="0"/>
                      <a:t>(China)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6EC-48BE-815F-C610DA8CDF2F}"/>
                </c:ext>
                <c:ext xmlns:c15="http://schemas.microsoft.com/office/drawing/2012/chart" uri="{CE6537A1-D6FC-4f65-9D91-7224C49458BB}"/>
              </c:extLst>
            </c:dLbl>
            <c:dLbl>
              <c:idx val="17"/>
              <c:layout>
                <c:manualLayout>
                  <c:x val="-4.1587858140407837E-2"/>
                  <c:y val="3.533730686214074E-2"/>
                </c:manualLayout>
              </c:layout>
              <c:tx>
                <c:rich>
                  <a:bodyPr/>
                  <a:lstStyle/>
                  <a:p>
                    <a:r>
                      <a:rPr lang="en-US" dirty="0"/>
                      <a:t>Iceland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6EC-48BE-815F-C610DA8CDF2F}"/>
                </c:ext>
                <c:ext xmlns:c15="http://schemas.microsoft.com/office/drawing/2012/chart" uri="{CE6537A1-D6FC-4f65-9D91-7224C49458BB}"/>
              </c:extLst>
            </c:dLbl>
            <c:dLbl>
              <c:idx val="21"/>
              <c:layout>
                <c:manualLayout>
                  <c:x val="-5.0829604393831801E-2"/>
                  <c:y val="-5.1399719072204718E-2"/>
                </c:manualLayout>
              </c:layout>
              <c:tx>
                <c:rich>
                  <a:bodyPr/>
                  <a:lstStyle/>
                  <a:p>
                    <a:r>
                      <a:rPr lang="en-US" dirty="0"/>
                      <a:t>Hong Kong</a:t>
                    </a:r>
                    <a:endParaRPr lang="en-US" baseline="0" dirty="0"/>
                  </a:p>
                  <a:p>
                    <a:r>
                      <a:rPr lang="en-US" dirty="0"/>
                      <a:t>(China)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A6EC-48BE-815F-C610DA8CDF2F}"/>
                </c:ext>
                <c:ext xmlns:c15="http://schemas.microsoft.com/office/drawing/2012/chart" uri="{CE6537A1-D6FC-4f65-9D91-7224C49458BB}"/>
              </c:extLst>
            </c:dLbl>
            <c:dLbl>
              <c:idx val="23"/>
              <c:layout>
                <c:manualLayout>
                  <c:x val="-6.1611641689493096E-3"/>
                  <c:y val="-6.4249648840255602E-3"/>
                </c:manualLayout>
              </c:layout>
              <c:tx>
                <c:rich>
                  <a:bodyPr/>
                  <a:lstStyle/>
                  <a:p>
                    <a:r>
                      <a:rPr lang="en-US" dirty="0"/>
                      <a:t>Chinese</a:t>
                    </a:r>
                    <a:r>
                      <a:rPr lang="en-US" baseline="0" dirty="0"/>
                      <a:t> Taipei</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A6EC-48BE-815F-C610DA8CDF2F}"/>
                </c:ext>
                <c:ext xmlns:c15="http://schemas.microsoft.com/office/drawing/2012/chart" uri="{CE6537A1-D6FC-4f65-9D91-7224C49458BB}"/>
              </c:extLst>
            </c:dLbl>
            <c:dLbl>
              <c:idx val="26"/>
              <c:layout>
                <c:manualLayout>
                  <c:x val="-1.078203729566132E-2"/>
                  <c:y val="-3.2124824420127949E-3"/>
                </c:manualLayout>
              </c:layout>
              <c:tx>
                <c:rich>
                  <a:bodyPr/>
                  <a:lstStyle/>
                  <a:p>
                    <a:r>
                      <a:rPr lang="en-US" dirty="0"/>
                      <a:t>Uruguay</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A6EC-48BE-815F-C610DA8CDF2F}"/>
                </c:ext>
                <c:ext xmlns:c15="http://schemas.microsoft.com/office/drawing/2012/chart" uri="{CE6537A1-D6FC-4f65-9D91-7224C49458BB}"/>
              </c:extLst>
            </c:dLbl>
            <c:dLbl>
              <c:idx val="28"/>
              <c:layout>
                <c:manualLayout>
                  <c:x val="-4.6208731267119822E-2"/>
                  <c:y val="-3.8549789304153537E-2"/>
                </c:manualLayout>
              </c:layout>
              <c:tx>
                <c:rich>
                  <a:bodyPr/>
                  <a:lstStyle/>
                  <a:p>
                    <a:r>
                      <a:rPr lang="en-US" dirty="0"/>
                      <a:t>Singapore</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A6EC-48BE-815F-C610DA8CDF2F}"/>
                </c:ext>
                <c:ext xmlns:c15="http://schemas.microsoft.com/office/drawing/2012/chart" uri="{CE6537A1-D6FC-4f65-9D91-7224C49458BB}"/>
              </c:extLst>
            </c:dLbl>
            <c:dLbl>
              <c:idx val="31"/>
              <c:layout>
                <c:manualLayout>
                  <c:x val="-9.2418675361831959E-3"/>
                  <c:y val="-1.6062412210063975E-2"/>
                </c:manualLayout>
              </c:layout>
              <c:tx>
                <c:rich>
                  <a:bodyPr/>
                  <a:lstStyle/>
                  <a:p>
                    <a:r>
                      <a:rPr lang="en-US" dirty="0"/>
                      <a:t>Poland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A6EC-48BE-815F-C610DA8CDF2F}"/>
                </c:ext>
                <c:ext xmlns:c15="http://schemas.microsoft.com/office/drawing/2012/chart" uri="{CE6537A1-D6FC-4f65-9D91-7224C49458BB}"/>
              </c:extLst>
            </c:dLbl>
            <c:dLbl>
              <c:idx val="35"/>
              <c:layout>
                <c:manualLayout>
                  <c:x val="-9.2417462534239644E-3"/>
                  <c:y val="-9.6374473260383842E-3"/>
                </c:manualLayout>
              </c:layout>
              <c:tx>
                <c:rich>
                  <a:bodyPr/>
                  <a:lstStyle/>
                  <a:p>
                    <a:r>
                      <a:rPr lang="en-US" dirty="0"/>
                      <a:t>United States</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A6EC-48BE-815F-C610DA8CDF2F}"/>
                </c:ext>
                <c:ext xmlns:c15="http://schemas.microsoft.com/office/drawing/2012/chart" uri="{CE6537A1-D6FC-4f65-9D91-7224C49458BB}"/>
              </c:extLst>
            </c:dLbl>
            <c:dLbl>
              <c:idx val="36"/>
              <c:layout>
                <c:manualLayout>
                  <c:x val="-5.6990768562781166E-2"/>
                  <c:y val="-3.2124824420127949E-3"/>
                </c:manualLayout>
              </c:layout>
              <c:tx>
                <c:rich>
                  <a:bodyPr wrap="square" lIns="38100" tIns="19050" rIns="38100" bIns="19050" anchor="ctr">
                    <a:spAutoFit/>
                  </a:bodyPr>
                  <a:lstStyle/>
                  <a:p>
                    <a:pPr>
                      <a:defRPr>
                        <a:solidFill>
                          <a:schemeClr val="tx1"/>
                        </a:solidFill>
                      </a:defRPr>
                    </a:pPr>
                    <a:r>
                      <a:rPr lang="en-US" dirty="0">
                        <a:solidFill>
                          <a:schemeClr val="tx1"/>
                        </a:solidFill>
                      </a:rPr>
                      <a:t>Israel</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A6EC-48BE-815F-C610DA8CDF2F}"/>
                </c:ext>
                <c:ext xmlns:c15="http://schemas.microsoft.com/office/drawing/2012/chart" uri="{CE6537A1-D6FC-4f65-9D91-7224C49458BB}"/>
              </c:extLst>
            </c:dLbl>
            <c:dLbl>
              <c:idx val="37"/>
              <c:layout>
                <c:manualLayout>
                  <c:x val="-6.1611641689493096E-3"/>
                  <c:y val="0"/>
                </c:manualLayout>
              </c:layout>
              <c:tx>
                <c:rich>
                  <a:bodyPr/>
                  <a:lstStyle/>
                  <a:p>
                    <a:r>
                      <a:rPr lang="en-US" dirty="0"/>
                      <a:t>Bulgaria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A6EC-48BE-815F-C610DA8CDF2F}"/>
                </c:ext>
                <c:ext xmlns:c15="http://schemas.microsoft.com/office/drawing/2012/chart" uri="{CE6537A1-D6FC-4f65-9D91-7224C49458BB}"/>
              </c:extLst>
            </c:dLbl>
            <c:dLbl>
              <c:idx val="38"/>
              <c:layout>
                <c:manualLayout>
                  <c:x val="-6.1611641689493096E-3"/>
                  <c:y val="-6.4249648840255897E-3"/>
                </c:manualLayout>
              </c:layout>
              <c:tx>
                <c:rich>
                  <a:bodyPr/>
                  <a:lstStyle/>
                  <a:p>
                    <a:r>
                      <a:rPr lang="en-US" dirty="0"/>
                      <a:t>Korea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A6EC-48BE-815F-C610DA8CDF2F}"/>
                </c:ext>
                <c:ext xmlns:c15="http://schemas.microsoft.com/office/drawing/2012/chart" uri="{CE6537A1-D6FC-4f65-9D91-7224C49458BB}"/>
              </c:extLst>
            </c:dLbl>
            <c:dLbl>
              <c:idx val="39"/>
              <c:layout>
                <c:manualLayout>
                  <c:x val="-6.6232514816205137E-2"/>
                  <c:y val="6.4249648840255897E-3"/>
                </c:manualLayout>
              </c:layout>
              <c:tx>
                <c:rich>
                  <a:bodyPr/>
                  <a:lstStyle/>
                  <a:p>
                    <a:r>
                      <a:rPr lang="en-US" dirty="0"/>
                      <a:t>Russia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A6EC-48BE-815F-C610DA8CDF2F}"/>
                </c:ext>
                <c:ext xmlns:c15="http://schemas.microsoft.com/office/drawing/2012/chart" uri="{CE6537A1-D6FC-4f65-9D91-7224C49458BB}"/>
              </c:extLst>
            </c:dLbl>
            <c:dLbl>
              <c:idx val="40"/>
              <c:layout>
                <c:manualLayout>
                  <c:x val="-7.7014552111866362E-3"/>
                  <c:y val="0"/>
                </c:manualLayout>
              </c:layout>
              <c:tx>
                <c:rich>
                  <a:bodyPr/>
                  <a:lstStyle/>
                  <a:p>
                    <a:r>
                      <a:rPr lang="en-US" dirty="0"/>
                      <a:t>Italy</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A6EC-48BE-815F-C610DA8CDF2F}"/>
                </c:ext>
                <c:ext xmlns:c15="http://schemas.microsoft.com/office/drawing/2012/chart" uri="{CE6537A1-D6FC-4f65-9D91-7224C49458BB}"/>
              </c:extLst>
            </c:dLbl>
            <c:dLbl>
              <c:idx val="41"/>
              <c:layout>
                <c:manualLayout>
                  <c:x val="-7.0853387942917054E-2"/>
                  <c:y val="-1.2849929768051179E-2"/>
                </c:manualLayout>
              </c:layout>
              <c:tx>
                <c:rich>
                  <a:bodyPr/>
                  <a:lstStyle/>
                  <a:p>
                    <a:r>
                      <a:rPr lang="en-US" dirty="0"/>
                      <a:t>Greece</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A6EC-48BE-815F-C610DA8CDF2F}"/>
                </c:ext>
                <c:ext xmlns:c15="http://schemas.microsoft.com/office/drawing/2012/chart" uri="{CE6537A1-D6FC-4f65-9D91-7224C49458BB}"/>
              </c:extLst>
            </c:dLbl>
            <c:dLbl>
              <c:idx val="42"/>
              <c:layout>
                <c:manualLayout>
                  <c:x val="-6.1611641689493089E-2"/>
                  <c:y val="-2.5700112487475744E-2"/>
                </c:manualLayout>
              </c:layout>
              <c:tx>
                <c:rich>
                  <a:bodyPr/>
                  <a:lstStyle/>
                  <a:p>
                    <a:r>
                      <a:rPr lang="en-US" dirty="0"/>
                      <a:t>B-S-J-G (China)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A6EC-48BE-815F-C610DA8CDF2F}"/>
                </c:ext>
                <c:ext xmlns:c15="http://schemas.microsoft.com/office/drawing/2012/chart" uri="{CE6537A1-D6FC-4f65-9D91-7224C49458BB}"/>
              </c:extLst>
            </c:dLbl>
            <c:dLbl>
              <c:idx val="43"/>
              <c:layout>
                <c:manualLayout>
                  <c:x val="-8.4716007323052997E-2"/>
                  <c:y val="0"/>
                </c:manualLayout>
              </c:layout>
              <c:tx>
                <c:rich>
                  <a:bodyPr/>
                  <a:lstStyle/>
                  <a:p>
                    <a:r>
                      <a:rPr lang="en-US" dirty="0"/>
                      <a:t>Colombia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A6EC-48BE-815F-C610DA8CDF2F}"/>
                </c:ext>
                <c:ext xmlns:c15="http://schemas.microsoft.com/office/drawing/2012/chart" uri="{CE6537A1-D6FC-4f65-9D91-7224C49458BB}"/>
              </c:extLst>
            </c:dLbl>
            <c:dLbl>
              <c:idx val="44"/>
              <c:layout>
                <c:manualLayout>
                  <c:x val="-7.7014552111866362E-3"/>
                  <c:y val="-6.4249648840255897E-3"/>
                </c:manualLayout>
              </c:layout>
              <c:tx>
                <c:rich>
                  <a:bodyPr/>
                  <a:lstStyle/>
                  <a:p>
                    <a:r>
                      <a:rPr lang="en-US" dirty="0"/>
                      <a:t>Chile</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A6EC-48BE-815F-C610DA8CDF2F}"/>
                </c:ext>
                <c:ext xmlns:c15="http://schemas.microsoft.com/office/drawing/2012/chart" uri="{CE6537A1-D6FC-4f65-9D91-7224C49458BB}"/>
              </c:extLst>
            </c:dLbl>
            <c:dLbl>
              <c:idx val="45"/>
              <c:layout>
                <c:manualLayout>
                  <c:x val="-4.0047567098170513E-2"/>
                  <c:y val="-2.5699859536102418E-2"/>
                </c:manualLayout>
              </c:layout>
              <c:tx>
                <c:rich>
                  <a:bodyPr/>
                  <a:lstStyle/>
                  <a:p>
                    <a:r>
                      <a:rPr lang="en-US" dirty="0"/>
                      <a:t>Mexico</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A6EC-48BE-815F-C610DA8CDF2F}"/>
                </c:ext>
                <c:ext xmlns:c15="http://schemas.microsoft.com/office/drawing/2012/chart" uri="{CE6537A1-D6FC-4f65-9D91-7224C49458BB}"/>
              </c:extLst>
            </c:dLbl>
            <c:dLbl>
              <c:idx val="46"/>
              <c:layout>
                <c:manualLayout>
                  <c:x val="-2.7725238760271893E-2"/>
                  <c:y val="3.533730686214074E-2"/>
                </c:manualLayout>
              </c:layout>
              <c:tx>
                <c:rich>
                  <a:bodyPr/>
                  <a:lstStyle/>
                  <a:p>
                    <a:r>
                      <a:rPr lang="en-US" dirty="0"/>
                      <a:t>Brazil</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A6EC-48BE-815F-C610DA8CDF2F}"/>
                </c:ext>
                <c:ext xmlns:c15="http://schemas.microsoft.com/office/drawing/2012/chart" uri="{CE6537A1-D6FC-4f65-9D91-7224C49458BB}"/>
              </c:extLst>
            </c:dLbl>
            <c:dLbl>
              <c:idx val="47"/>
              <c:layout>
                <c:manualLayout>
                  <c:x val="-4.9289313351594477E-2"/>
                  <c:y val="4.1762271746166334E-2"/>
                </c:manualLayout>
              </c:layout>
              <c:tx>
                <c:rich>
                  <a:bodyPr/>
                  <a:lstStyle/>
                  <a:p>
                    <a:r>
                      <a:rPr lang="en-US" dirty="0"/>
                      <a:t>Costa</a:t>
                    </a:r>
                  </a:p>
                  <a:p>
                    <a:r>
                      <a:rPr lang="en-US" dirty="0"/>
                      <a:t>Rica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A6EC-48BE-815F-C610DA8CDF2F}"/>
                </c:ext>
                <c:ext xmlns:c15="http://schemas.microsoft.com/office/drawing/2012/chart" uri="{CE6537A1-D6FC-4f65-9D91-7224C49458BB}"/>
              </c:extLst>
            </c:dLbl>
            <c:dLbl>
              <c:idx val="48"/>
              <c:layout>
                <c:manualLayout>
                  <c:x val="-7.7014552111866362E-3"/>
                  <c:y val="-3.2124824420127359E-3"/>
                </c:manualLayout>
              </c:layout>
              <c:tx>
                <c:rich>
                  <a:bodyPr/>
                  <a:lstStyle/>
                  <a:p>
                    <a:r>
                      <a:rPr lang="en-US" dirty="0"/>
                      <a:t>Turkey</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A6EC-48BE-815F-C610DA8CDF2F}"/>
                </c:ext>
                <c:ext xmlns:c15="http://schemas.microsoft.com/office/drawing/2012/chart" uri="{CE6537A1-D6FC-4f65-9D91-7224C49458BB}"/>
              </c:extLst>
            </c:dLbl>
            <c:dLbl>
              <c:idx val="49"/>
              <c:layout>
                <c:manualLayout>
                  <c:x val="-6.1611641689493096E-3"/>
                  <c:y val="6.4249648840255897E-3"/>
                </c:manualLayout>
              </c:layout>
              <c:tx>
                <c:rich>
                  <a:bodyPr/>
                  <a:lstStyle/>
                  <a:p>
                    <a:r>
                      <a:rPr lang="en-US" dirty="0"/>
                      <a:t>Montenegro</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A6EC-48BE-815F-C610DA8CDF2F}"/>
                </c:ext>
                <c:ext xmlns:c15="http://schemas.microsoft.com/office/drawing/2012/chart" uri="{CE6537A1-D6FC-4f65-9D91-7224C49458BB}"/>
              </c:extLst>
            </c:dLbl>
            <c:dLbl>
              <c:idx val="50"/>
              <c:layout>
                <c:manualLayout>
                  <c:x val="-6.1611641689493096E-3"/>
                  <c:y val="0"/>
                </c:manualLayout>
              </c:layout>
              <c:tx>
                <c:rich>
                  <a:bodyPr/>
                  <a:lstStyle/>
                  <a:p>
                    <a:r>
                      <a:rPr lang="en-US" dirty="0"/>
                      <a:t>Peru</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A6EC-48BE-815F-C610DA8CDF2F}"/>
                </c:ext>
                <c:ext xmlns:c15="http://schemas.microsoft.com/office/drawing/2012/chart" uri="{CE6537A1-D6FC-4f65-9D91-7224C49458BB}"/>
              </c:extLst>
            </c:dLbl>
            <c:dLbl>
              <c:idx val="51"/>
              <c:layout>
                <c:manualLayout>
                  <c:x val="-6.315193273173042E-2"/>
                  <c:y val="0"/>
                </c:manualLayout>
              </c:layout>
              <c:tx>
                <c:rich>
                  <a:bodyPr/>
                  <a:lstStyle/>
                  <a:p>
                    <a:r>
                      <a:rPr lang="en-US" dirty="0"/>
                      <a:t>Qatar</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A6EC-48BE-815F-C610DA8CDF2F}"/>
                </c:ext>
                <c:ext xmlns:c15="http://schemas.microsoft.com/office/drawing/2012/chart" uri="{CE6537A1-D6FC-4f65-9D91-7224C49458BB}"/>
              </c:extLst>
            </c:dLbl>
            <c:dLbl>
              <c:idx val="52"/>
              <c:layout>
                <c:manualLayout>
                  <c:x val="-4.0047567098170513E-2"/>
                  <c:y val="-2.5699859536102359E-2"/>
                </c:manualLayout>
              </c:layout>
              <c:tx>
                <c:rich>
                  <a:bodyPr/>
                  <a:lstStyle/>
                  <a:p>
                    <a:r>
                      <a:rPr lang="en-US" dirty="0"/>
                      <a:t>Thailand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2-A6EC-48BE-815F-C610DA8CDF2F}"/>
                </c:ext>
                <c:ext xmlns:c15="http://schemas.microsoft.com/office/drawing/2012/chart" uri="{CE6537A1-D6FC-4f65-9D91-7224C49458BB}"/>
              </c:extLst>
            </c:dLbl>
            <c:dLbl>
              <c:idx val="53"/>
              <c:layout>
                <c:manualLayout>
                  <c:x val="-9.2417462534239644E-3"/>
                  <c:y val="5.8894831078786923E-17"/>
                </c:manualLayout>
              </c:layout>
              <c:tx>
                <c:rich>
                  <a:bodyPr/>
                  <a:lstStyle/>
                  <a:p>
                    <a:r>
                      <a:rPr lang="en-US" dirty="0"/>
                      <a:t>United</a:t>
                    </a:r>
                  </a:p>
                  <a:p>
                    <a:r>
                      <a:rPr lang="en-US" dirty="0"/>
                      <a:t>Arab</a:t>
                    </a:r>
                  </a:p>
                  <a:p>
                    <a:r>
                      <a:rPr lang="en-US" dirty="0"/>
                      <a:t>Emirates</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A6EC-48BE-815F-C610DA8CDF2F}"/>
                </c:ext>
                <c:ext xmlns:c15="http://schemas.microsoft.com/office/drawing/2012/chart" uri="{CE6537A1-D6FC-4f65-9D91-7224C49458BB}"/>
              </c:extLst>
            </c:dLbl>
            <c:dLbl>
              <c:idx val="54"/>
              <c:layout>
                <c:manualLayout>
                  <c:x val="-6.1611641689493096E-3"/>
                  <c:y val="-3.2124824420127949E-3"/>
                </c:manualLayout>
              </c:layout>
              <c:tx>
                <c:rich>
                  <a:bodyPr/>
                  <a:lstStyle/>
                  <a:p>
                    <a:r>
                      <a:rPr lang="en-US" dirty="0"/>
                      <a:t>Tunisia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A6EC-48BE-815F-C610DA8CDF2F}"/>
                </c:ext>
                <c:ext xmlns:c15="http://schemas.microsoft.com/office/drawing/2012/chart" uri="{CE6537A1-D6FC-4f65-9D91-7224C49458BB}"/>
              </c:extLst>
            </c:dLbl>
            <c:dLbl>
              <c:idx val="55"/>
              <c:layout>
                <c:manualLayout>
                  <c:x val="-9.2417462534239644E-3"/>
                  <c:y val="-3.2124824420127949E-3"/>
                </c:manualLayout>
              </c:layout>
              <c:tx>
                <c:rich>
                  <a:bodyPr/>
                  <a:lstStyle/>
                  <a:p>
                    <a:r>
                      <a:rPr lang="en-US" dirty="0"/>
                      <a:t>Dominican </a:t>
                    </a:r>
                  </a:p>
                  <a:p>
                    <a:r>
                      <a:rPr lang="en-US" dirty="0"/>
                      <a:t>Republic</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A6EC-48BE-815F-C610DA8CDF2F}"/>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trendline>
            <c:spPr>
              <a:ln w="19050" cap="rnd">
                <a:solidFill>
                  <a:srgbClr val="0077A0"/>
                </a:solidFill>
                <a:prstDash val="solid"/>
              </a:ln>
              <a:effectLst/>
            </c:spPr>
            <c:trendlineType val="linear"/>
            <c:dispRSqr val="1"/>
            <c:dispEq val="0"/>
            <c:trendlineLbl>
              <c:layout>
                <c:manualLayout>
                  <c:x val="1.5414796132777939E-2"/>
                  <c:y val="3.4186125161857261E-2"/>
                </c:manualLayout>
              </c:layout>
              <c:numFmt formatCode="#,##0.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NeueLT Std"/>
                      <a:ea typeface="+mn-ea"/>
                      <a:cs typeface="+mn-cs"/>
                    </a:defRPr>
                  </a:pPr>
                  <a:endParaRPr lang="es-CO"/>
                </a:p>
              </c:txPr>
            </c:trendlineLbl>
          </c:trendline>
          <c:xVal>
            <c:numRef>
              <c:f>Tabelle1!$B$2:$B$57</c:f>
              <c:numCache>
                <c:formatCode>0.0</c:formatCode>
                <c:ptCount val="56"/>
                <c:pt idx="0">
                  <c:v>36.103199924611971</c:v>
                </c:pt>
                <c:pt idx="1">
                  <c:v>36.540244050271369</c:v>
                </c:pt>
                <c:pt idx="2">
                  <c:v>38.433536964327971</c:v>
                </c:pt>
                <c:pt idx="3">
                  <c:v>41.137274155712149</c:v>
                </c:pt>
                <c:pt idx="4">
                  <c:v>42.831700903803664</c:v>
                </c:pt>
                <c:pt idx="5">
                  <c:v>39.648753236586941</c:v>
                </c:pt>
                <c:pt idx="6">
                  <c:v>40.955437399349847</c:v>
                </c:pt>
                <c:pt idx="7">
                  <c:v>41.944878848284908</c:v>
                </c:pt>
                <c:pt idx="8">
                  <c:v>42.580556101773368</c:v>
                </c:pt>
                <c:pt idx="9">
                  <c:v>41.257535871358726</c:v>
                </c:pt>
                <c:pt idx="10">
                  <c:v>44.536338300477851</c:v>
                </c:pt>
                <c:pt idx="11">
                  <c:v>43.424930470809272</c:v>
                </c:pt>
                <c:pt idx="12">
                  <c:v>45.239201658909096</c:v>
                </c:pt>
                <c:pt idx="13">
                  <c:v>43.063805349731439</c:v>
                </c:pt>
                <c:pt idx="14">
                  <c:v>42.611488095575055</c:v>
                </c:pt>
                <c:pt idx="15">
                  <c:v>42.953109068409546</c:v>
                </c:pt>
                <c:pt idx="16">
                  <c:v>44.45120513850987</c:v>
                </c:pt>
                <c:pt idx="17">
                  <c:v>41.326145369684426</c:v>
                </c:pt>
                <c:pt idx="18">
                  <c:v>42.187735867294272</c:v>
                </c:pt>
                <c:pt idx="19">
                  <c:v>44.214108931942079</c:v>
                </c:pt>
                <c:pt idx="20">
                  <c:v>43.331202540267739</c:v>
                </c:pt>
                <c:pt idx="21">
                  <c:v>46.438591268308329</c:v>
                </c:pt>
                <c:pt idx="22">
                  <c:v>44.025916609542932</c:v>
                </c:pt>
                <c:pt idx="23">
                  <c:v>48.166047948269409</c:v>
                </c:pt>
                <c:pt idx="24">
                  <c:v>44.793061979382223</c:v>
                </c:pt>
                <c:pt idx="25">
                  <c:v>45.388865517561925</c:v>
                </c:pt>
                <c:pt idx="26">
                  <c:v>39.49471880049591</c:v>
                </c:pt>
                <c:pt idx="27">
                  <c:v>43.177014560818648</c:v>
                </c:pt>
                <c:pt idx="28">
                  <c:v>50.774095833895238</c:v>
                </c:pt>
                <c:pt idx="29">
                  <c:v>46.0324604231186</c:v>
                </c:pt>
                <c:pt idx="30">
                  <c:v>43.8838155108621</c:v>
                </c:pt>
                <c:pt idx="31">
                  <c:v>46.377208050716469</c:v>
                </c:pt>
                <c:pt idx="32">
                  <c:v>42.927861952610513</c:v>
                </c:pt>
                <c:pt idx="33">
                  <c:v>46.535652149815363</c:v>
                </c:pt>
                <c:pt idx="34">
                  <c:v>45.933385701618668</c:v>
                </c:pt>
                <c:pt idx="35">
                  <c:v>48.10896563482985</c:v>
                </c:pt>
                <c:pt idx="36">
                  <c:v>45.50878210679312</c:v>
                </c:pt>
                <c:pt idx="37">
                  <c:v>43.636795281670423</c:v>
                </c:pt>
                <c:pt idx="38">
                  <c:v>50.494518139319581</c:v>
                </c:pt>
                <c:pt idx="39">
                  <c:v>48.468548661822183</c:v>
                </c:pt>
                <c:pt idx="40">
                  <c:v>49.783800230579573</c:v>
                </c:pt>
                <c:pt idx="41">
                  <c:v>48.352139835538921</c:v>
                </c:pt>
                <c:pt idx="42">
                  <c:v>57.143610876570293</c:v>
                </c:pt>
                <c:pt idx="43">
                  <c:v>46.302029175374919</c:v>
                </c:pt>
                <c:pt idx="44">
                  <c:v>50.108816816444673</c:v>
                </c:pt>
                <c:pt idx="45">
                  <c:v>47.935918376138382</c:v>
                </c:pt>
                <c:pt idx="46">
                  <c:v>46.680834209274622</c:v>
                </c:pt>
                <c:pt idx="47">
                  <c:v>49.548790550144219</c:v>
                </c:pt>
                <c:pt idx="48">
                  <c:v>50.43916466307747</c:v>
                </c:pt>
                <c:pt idx="49">
                  <c:v>50.191271677710546</c:v>
                </c:pt>
                <c:pt idx="50">
                  <c:v>50.096596679755059</c:v>
                </c:pt>
                <c:pt idx="51">
                  <c:v>54.413126939810795</c:v>
                </c:pt>
                <c:pt idx="52">
                  <c:v>55.291736870099228</c:v>
                </c:pt>
                <c:pt idx="53">
                  <c:v>58.496323712866484</c:v>
                </c:pt>
                <c:pt idx="54">
                  <c:v>55.725026981829856</c:v>
                </c:pt>
                <c:pt idx="55">
                  <c:v>50.12547888290306</c:v>
                </c:pt>
              </c:numCache>
            </c:numRef>
          </c:xVal>
          <c:yVal>
            <c:numRef>
              <c:f>Tabelle1!$C$2:$C$57</c:f>
              <c:numCache>
                <c:formatCode>0.0</c:formatCode>
                <c:ptCount val="56"/>
                <c:pt idx="0">
                  <c:v>530.66115987576109</c:v>
                </c:pt>
                <c:pt idx="1">
                  <c:v>509.1406471204898</c:v>
                </c:pt>
                <c:pt idx="2">
                  <c:v>505.50581540018243</c:v>
                </c:pt>
                <c:pt idx="3">
                  <c:v>538.39475099228969</c:v>
                </c:pt>
                <c:pt idx="4">
                  <c:v>534.19374581562931</c:v>
                </c:pt>
                <c:pt idx="5">
                  <c:v>493.42235622478114</c:v>
                </c:pt>
                <c:pt idx="6">
                  <c:v>508.57480609219994</c:v>
                </c:pt>
                <c:pt idx="7">
                  <c:v>513.3035121799054</c:v>
                </c:pt>
                <c:pt idx="8">
                  <c:v>509.99385407231341</c:v>
                </c:pt>
                <c:pt idx="9">
                  <c:v>492.83004919957159</c:v>
                </c:pt>
                <c:pt idx="10">
                  <c:v>528.54960483785692</c:v>
                </c:pt>
                <c:pt idx="11">
                  <c:v>509.22150412581487</c:v>
                </c:pt>
                <c:pt idx="12">
                  <c:v>527.70468413804872</c:v>
                </c:pt>
                <c:pt idx="13">
                  <c:v>501.99971399904985</c:v>
                </c:pt>
                <c:pt idx="14">
                  <c:v>494.97759995106071</c:v>
                </c:pt>
                <c:pt idx="15">
                  <c:v>498.48110941919532</c:v>
                </c:pt>
                <c:pt idx="16">
                  <c:v>512.86357797346125</c:v>
                </c:pt>
                <c:pt idx="17">
                  <c:v>473.2300910845986</c:v>
                </c:pt>
                <c:pt idx="18">
                  <c:v>482.80637308386059</c:v>
                </c:pt>
                <c:pt idx="19">
                  <c:v>502.57511543491569</c:v>
                </c:pt>
                <c:pt idx="20">
                  <c:v>490.22502077362617</c:v>
                </c:pt>
                <c:pt idx="21">
                  <c:v>523.27744748831401</c:v>
                </c:pt>
                <c:pt idx="22">
                  <c:v>493.20171299616851</c:v>
                </c:pt>
                <c:pt idx="23">
                  <c:v>532.34745480583035</c:v>
                </c:pt>
                <c:pt idx="24">
                  <c:v>495.03748644934797</c:v>
                </c:pt>
                <c:pt idx="25">
                  <c:v>501.10006086625708</c:v>
                </c:pt>
                <c:pt idx="26">
                  <c:v>435.36295478004325</c:v>
                </c:pt>
                <c:pt idx="27">
                  <c:v>475.40894871427082</c:v>
                </c:pt>
                <c:pt idx="28">
                  <c:v>555.5746824983803</c:v>
                </c:pt>
                <c:pt idx="29">
                  <c:v>501.93688847876132</c:v>
                </c:pt>
                <c:pt idx="30">
                  <c:v>476.74751176879209</c:v>
                </c:pt>
                <c:pt idx="31">
                  <c:v>501.43533190449136</c:v>
                </c:pt>
                <c:pt idx="32">
                  <c:v>460.77485550976508</c:v>
                </c:pt>
                <c:pt idx="33">
                  <c:v>492.78613621721502</c:v>
                </c:pt>
                <c:pt idx="34">
                  <c:v>475.39117629697387</c:v>
                </c:pt>
                <c:pt idx="35">
                  <c:v>496.24243430963719</c:v>
                </c:pt>
                <c:pt idx="36">
                  <c:v>466.55281342493777</c:v>
                </c:pt>
                <c:pt idx="37">
                  <c:v>445.77195679583639</c:v>
                </c:pt>
                <c:pt idx="38">
                  <c:v>515.80991021459351</c:v>
                </c:pt>
                <c:pt idx="39">
                  <c:v>486.63104094420942</c:v>
                </c:pt>
                <c:pt idx="40">
                  <c:v>480.54676259517385</c:v>
                </c:pt>
                <c:pt idx="41">
                  <c:v>454.82881704469946</c:v>
                </c:pt>
                <c:pt idx="42">
                  <c:v>517.77928127313987</c:v>
                </c:pt>
                <c:pt idx="43">
                  <c:v>415.72876056662182</c:v>
                </c:pt>
                <c:pt idx="44">
                  <c:v>446.95606627464122</c:v>
                </c:pt>
                <c:pt idx="45">
                  <c:v>415.70988331756956</c:v>
                </c:pt>
                <c:pt idx="46">
                  <c:v>400.68210274807643</c:v>
                </c:pt>
                <c:pt idx="47">
                  <c:v>419.60803201567819</c:v>
                </c:pt>
                <c:pt idx="48">
                  <c:v>425.48950953326022</c:v>
                </c:pt>
                <c:pt idx="49">
                  <c:v>411.31364872700988</c:v>
                </c:pt>
                <c:pt idx="50">
                  <c:v>396.68364905628727</c:v>
                </c:pt>
                <c:pt idx="51">
                  <c:v>417.61115864617545</c:v>
                </c:pt>
                <c:pt idx="52">
                  <c:v>421.33732688334368</c:v>
                </c:pt>
                <c:pt idx="53">
                  <c:v>436.73114467510754</c:v>
                </c:pt>
                <c:pt idx="54">
                  <c:v>386.40336652036831</c:v>
                </c:pt>
                <c:pt idx="55">
                  <c:v>331.63882675324032</c:v>
                </c:pt>
              </c:numCache>
            </c:numRef>
          </c:yVal>
          <c:smooth val="0"/>
          <c:extLst xmlns:c16r2="http://schemas.microsoft.com/office/drawing/2015/06/chart">
            <c:ext xmlns:c16="http://schemas.microsoft.com/office/drawing/2014/chart" uri="{C3380CC4-5D6E-409C-BE32-E72D297353CC}">
              <c16:uniqueId val="{00000047-999F-4BB4-8641-C42EAFCB190B}"/>
            </c:ext>
          </c:extLst>
        </c:ser>
        <c:dLbls>
          <c:showLegendKey val="0"/>
          <c:showVal val="1"/>
          <c:showCatName val="0"/>
          <c:showSerName val="0"/>
          <c:showPercent val="0"/>
          <c:showBubbleSize val="0"/>
        </c:dLbls>
        <c:axId val="297205360"/>
        <c:axId val="297212432"/>
      </c:scatterChart>
      <c:valAx>
        <c:axId val="297205360"/>
        <c:scaling>
          <c:orientation val="minMax"/>
          <c:max val="60"/>
          <c:min val="35"/>
        </c:scaling>
        <c:delete val="0"/>
        <c:axPos val="b"/>
        <c:majorGridlines>
          <c:spPr>
            <a:ln w="9525" cap="flat" cmpd="sng" algn="ctr">
              <a:solidFill>
                <a:schemeClr val="tx1">
                  <a:lumMod val="15000"/>
                  <a:lumOff val="85000"/>
                </a:schemeClr>
              </a:solidFill>
              <a:round/>
            </a:ln>
            <a:effectLst/>
          </c:spPr>
        </c:majorGridlines>
        <c:title>
          <c:tx>
            <c:rich>
              <a:bodyPr/>
              <a:lstStyle/>
              <a:p>
                <a:pPr>
                  <a:defRPr sz="1000"/>
                </a:pPr>
                <a:r>
                  <a:rPr lang="en-GB" sz="1000" b="1" i="0" baseline="0" dirty="0">
                    <a:effectLst/>
                  </a:rPr>
                  <a:t>Total learning time in and outside of school</a:t>
                </a:r>
                <a:endParaRPr lang="de-DE" sz="1000" dirty="0">
                  <a:effectLst/>
                </a:endParaRPr>
              </a:p>
            </c:rich>
          </c:tx>
          <c:layout>
            <c:manualLayout>
              <c:xMode val="edge"/>
              <c:yMode val="edge"/>
              <c:x val="0.63673776059874876"/>
              <c:y val="0.95341900459081441"/>
            </c:manualLayout>
          </c:layout>
          <c:overlay val="0"/>
        </c:title>
        <c:numFmt formatCode="0" sourceLinked="0"/>
        <c:majorTickMark val="none"/>
        <c:minorTickMark val="none"/>
        <c:tickLblPos val="low"/>
        <c:spPr>
          <a:noFill/>
          <a:ln w="12700" cap="flat" cmpd="sng" algn="ctr">
            <a:solidFill>
              <a:schemeClr val="tx1">
                <a:lumMod val="50000"/>
                <a:lumOff val="50000"/>
              </a:schemeClr>
            </a:solidFill>
            <a:round/>
          </a:ln>
          <a:effectLst/>
        </c:spPr>
        <c:txPr>
          <a:bodyPr rot="0" spcFirstLastPara="1" vertOverflow="ellipsis" wrap="square" anchor="ctr" anchorCtr="1"/>
          <a:lstStyle/>
          <a:p>
            <a:pPr>
              <a:defRPr sz="1000" b="0" i="0" u="none" strike="noStrike" kern="1200" baseline="0">
                <a:solidFill>
                  <a:schemeClr val="bg1">
                    <a:lumMod val="65000"/>
                  </a:schemeClr>
                </a:solidFill>
                <a:latin typeface="HelveticaNeueLT Std"/>
                <a:ea typeface="+mn-ea"/>
                <a:cs typeface="+mn-cs"/>
              </a:defRPr>
            </a:pPr>
            <a:endParaRPr lang="es-CO"/>
          </a:p>
        </c:txPr>
        <c:crossAx val="297212432"/>
        <c:crossesAt val="0"/>
        <c:crossBetween val="midCat"/>
      </c:valAx>
      <c:valAx>
        <c:axId val="297212432"/>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a:lstStyle/>
              <a:p>
                <a:pPr>
                  <a:defRPr sz="1000">
                    <a:solidFill>
                      <a:schemeClr val="tx1"/>
                    </a:solidFill>
                  </a:defRPr>
                </a:pPr>
                <a:r>
                  <a:rPr lang="en-GB" sz="1000" b="1" i="0" baseline="0" dirty="0">
                    <a:solidFill>
                      <a:schemeClr val="tx1"/>
                    </a:solidFill>
                    <a:effectLst/>
                  </a:rPr>
                  <a:t>PISA science score</a:t>
                </a:r>
                <a:endParaRPr lang="de-DE" sz="1000" dirty="0">
                  <a:solidFill>
                    <a:schemeClr val="tx1"/>
                  </a:solidFill>
                  <a:effectLst/>
                </a:endParaRPr>
              </a:p>
            </c:rich>
          </c:tx>
          <c:layout>
            <c:manualLayout>
              <c:xMode val="edge"/>
              <c:yMode val="edge"/>
              <c:x val="7.0773341321824414E-3"/>
              <c:y val="3.7812941953477688E-2"/>
            </c:manualLayout>
          </c:layout>
          <c:overlay val="0"/>
        </c:title>
        <c:numFmt formatCode="0" sourceLinked="0"/>
        <c:majorTickMark val="none"/>
        <c:minorTickMark val="none"/>
        <c:tickLblPos val="low"/>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HelveticaNeueLT Std"/>
                <a:ea typeface="+mn-ea"/>
                <a:cs typeface="+mn-cs"/>
              </a:defRPr>
            </a:pPr>
            <a:endParaRPr lang="es-CO"/>
          </a:p>
        </c:txPr>
        <c:crossAx val="297205360"/>
        <c:crosses val="autoZero"/>
        <c:crossBetween val="midCat"/>
      </c:valAx>
      <c:spPr>
        <a:noFill/>
        <a:ln w="25400">
          <a:noFill/>
        </a:ln>
        <a:effectLst/>
      </c:spPr>
    </c:plotArea>
    <c:plotVisOnly val="1"/>
    <c:dispBlanksAs val="gap"/>
    <c:showDLblsOverMax val="0"/>
  </c:chart>
  <c:spPr>
    <a:noFill/>
    <a:ln>
      <a:noFill/>
    </a:ln>
    <a:effectLst/>
  </c:spPr>
  <c:txPr>
    <a:bodyPr/>
    <a:lstStyle/>
    <a:p>
      <a:pPr>
        <a:defRPr sz="1000">
          <a:solidFill>
            <a:schemeClr val="tx1"/>
          </a:solidFill>
          <a:latin typeface="HelveticaNeueLT Std"/>
        </a:defRPr>
      </a:pPr>
      <a:endParaRPr lang="es-CO"/>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2760837137126E-2"/>
          <c:y val="0.11752471459096928"/>
          <c:w val="0.89841047131650931"/>
          <c:h val="0.54841746603763319"/>
        </c:manualLayout>
      </c:layout>
      <c:barChart>
        <c:barDir val="col"/>
        <c:grouping val="stacked"/>
        <c:varyColors val="0"/>
        <c:ser>
          <c:idx val="0"/>
          <c:order val="0"/>
          <c:tx>
            <c:strRef>
              <c:f>Tabelle1!$B$1</c:f>
              <c:strCache>
                <c:ptCount val="1"/>
                <c:pt idx="0">
                  <c:v>Intended learning time at school (hours)</c:v>
                </c:pt>
              </c:strCache>
            </c:strRef>
          </c:tx>
          <c:spPr>
            <a:solidFill>
              <a:srgbClr val="005681">
                <a:alpha val="70000"/>
              </a:srgbClr>
            </a:solidFill>
            <a:ln>
              <a:noFill/>
            </a:ln>
            <a:effectLst/>
          </c:spPr>
          <c:invertIfNegative val="0"/>
          <c:cat>
            <c:strRef>
              <c:f>Tabelle1!$A$2:$A$57</c:f>
              <c:strCache>
                <c:ptCount val="56"/>
                <c:pt idx="0">
                  <c:v>Finland</c:v>
                </c:pt>
                <c:pt idx="1">
                  <c:v>Germany</c:v>
                </c:pt>
                <c:pt idx="2">
                  <c:v>Switzerland</c:v>
                </c:pt>
                <c:pt idx="3">
                  <c:v>Japan</c:v>
                </c:pt>
                <c:pt idx="4">
                  <c:v>Estonia</c:v>
                </c:pt>
                <c:pt idx="5">
                  <c:v>Sweden</c:v>
                </c:pt>
                <c:pt idx="6">
                  <c:v>Netherlands</c:v>
                </c:pt>
                <c:pt idx="7">
                  <c:v>New Zealand</c:v>
                </c:pt>
                <c:pt idx="8">
                  <c:v>Australia</c:v>
                </c:pt>
                <c:pt idx="9">
                  <c:v>Czech Republic</c:v>
                </c:pt>
                <c:pt idx="10">
                  <c:v>Macao (China)</c:v>
                </c:pt>
                <c:pt idx="11">
                  <c:v>United Kingdom</c:v>
                </c:pt>
                <c:pt idx="12">
                  <c:v>Canada</c:v>
                </c:pt>
                <c:pt idx="13">
                  <c:v>Belgium</c:v>
                </c:pt>
                <c:pt idx="14">
                  <c:v>France</c:v>
                </c:pt>
                <c:pt idx="15">
                  <c:v>Norway</c:v>
                </c:pt>
                <c:pt idx="16">
                  <c:v>Slovenia</c:v>
                </c:pt>
                <c:pt idx="17">
                  <c:v>Iceland</c:v>
                </c:pt>
                <c:pt idx="18">
                  <c:v>Luxembourg</c:v>
                </c:pt>
                <c:pt idx="19">
                  <c:v>Ireland</c:v>
                </c:pt>
                <c:pt idx="20">
                  <c:v>Latvia</c:v>
                </c:pt>
                <c:pt idx="21">
                  <c:v>Hong Kong (China)</c:v>
                </c:pt>
                <c:pt idx="22">
                  <c:v>OECD average</c:v>
                </c:pt>
                <c:pt idx="23">
                  <c:v>Chinese Taipei</c:v>
                </c:pt>
                <c:pt idx="24">
                  <c:v>Austria</c:v>
                </c:pt>
                <c:pt idx="25">
                  <c:v>Portugal</c:v>
                </c:pt>
                <c:pt idx="26">
                  <c:v>Uruguay</c:v>
                </c:pt>
                <c:pt idx="27">
                  <c:v>Lithuania</c:v>
                </c:pt>
                <c:pt idx="28">
                  <c:v>Singapore</c:v>
                </c:pt>
                <c:pt idx="29">
                  <c:v>Denmark</c:v>
                </c:pt>
                <c:pt idx="30">
                  <c:v>Hungary</c:v>
                </c:pt>
                <c:pt idx="31">
                  <c:v>Poland</c:v>
                </c:pt>
                <c:pt idx="32">
                  <c:v>Slovak Republic</c:v>
                </c:pt>
                <c:pt idx="33">
                  <c:v>Spain</c:v>
                </c:pt>
                <c:pt idx="34">
                  <c:v>Croatia</c:v>
                </c:pt>
                <c:pt idx="35">
                  <c:v>United States</c:v>
                </c:pt>
                <c:pt idx="36">
                  <c:v>Israel</c:v>
                </c:pt>
                <c:pt idx="37">
                  <c:v>Bulgaria</c:v>
                </c:pt>
                <c:pt idx="38">
                  <c:v>Korea</c:v>
                </c:pt>
                <c:pt idx="39">
                  <c:v>Russia</c:v>
                </c:pt>
                <c:pt idx="40">
                  <c:v>Italy</c:v>
                </c:pt>
                <c:pt idx="41">
                  <c:v>Greece</c:v>
                </c:pt>
                <c:pt idx="42">
                  <c:v>B-S-J-G (China)</c:v>
                </c:pt>
                <c:pt idx="43">
                  <c:v>Colombia</c:v>
                </c:pt>
                <c:pt idx="44">
                  <c:v>Chile</c:v>
                </c:pt>
                <c:pt idx="45">
                  <c:v>Mexico</c:v>
                </c:pt>
                <c:pt idx="46">
                  <c:v>Brazil</c:v>
                </c:pt>
                <c:pt idx="47">
                  <c:v>Costa Rica</c:v>
                </c:pt>
                <c:pt idx="48">
                  <c:v>Turkey</c:v>
                </c:pt>
                <c:pt idx="49">
                  <c:v>Montenegro</c:v>
                </c:pt>
                <c:pt idx="50">
                  <c:v>Peru</c:v>
                </c:pt>
                <c:pt idx="51">
                  <c:v>Qatar</c:v>
                </c:pt>
                <c:pt idx="52">
                  <c:v>Thailand</c:v>
                </c:pt>
                <c:pt idx="53">
                  <c:v>United Arab Emirates</c:v>
                </c:pt>
                <c:pt idx="54">
                  <c:v>Tunisia</c:v>
                </c:pt>
                <c:pt idx="55">
                  <c:v>Dominican Republic</c:v>
                </c:pt>
              </c:strCache>
            </c:strRef>
          </c:cat>
          <c:val>
            <c:numRef>
              <c:f>Tabelle1!$B$2:$B$57</c:f>
              <c:numCache>
                <c:formatCode>0.0</c:formatCode>
                <c:ptCount val="56"/>
                <c:pt idx="0">
                  <c:v>24.1548586263049</c:v>
                </c:pt>
                <c:pt idx="1">
                  <c:v>25.516346131777571</c:v>
                </c:pt>
                <c:pt idx="2">
                  <c:v>25.081895178898069</c:v>
                </c:pt>
                <c:pt idx="3">
                  <c:v>27.523984146850371</c:v>
                </c:pt>
                <c:pt idx="4">
                  <c:v>25.449713542033251</c:v>
                </c:pt>
                <c:pt idx="5">
                  <c:v>25.91100160559774</c:v>
                </c:pt>
                <c:pt idx="6">
                  <c:v>26.77347343641528</c:v>
                </c:pt>
                <c:pt idx="7">
                  <c:v>25.25896885220298</c:v>
                </c:pt>
                <c:pt idx="8">
                  <c:v>25.743001780124992</c:v>
                </c:pt>
                <c:pt idx="9">
                  <c:v>25.14857282640078</c:v>
                </c:pt>
                <c:pt idx="10">
                  <c:v>28.296325286999739</c:v>
                </c:pt>
                <c:pt idx="11">
                  <c:v>26.469207336964949</c:v>
                </c:pt>
                <c:pt idx="12">
                  <c:v>27.073930205977</c:v>
                </c:pt>
                <c:pt idx="13">
                  <c:v>27.728345155828269</c:v>
                </c:pt>
                <c:pt idx="14">
                  <c:v>27.195154815644951</c:v>
                </c:pt>
                <c:pt idx="15">
                  <c:v>25.047626852005202</c:v>
                </c:pt>
                <c:pt idx="16">
                  <c:v>27.113218978698921</c:v>
                </c:pt>
                <c:pt idx="17">
                  <c:v>26.332770975356929</c:v>
                </c:pt>
                <c:pt idx="18">
                  <c:v>26.633918853031432</c:v>
                </c:pt>
                <c:pt idx="19">
                  <c:v>28.41466786397006</c:v>
                </c:pt>
                <c:pt idx="20">
                  <c:v>25.158459160070681</c:v>
                </c:pt>
                <c:pt idx="21">
                  <c:v>28.75820716159388</c:v>
                </c:pt>
                <c:pt idx="22">
                  <c:v>26.930185540381451</c:v>
                </c:pt>
                <c:pt idx="23">
                  <c:v>31.767455723757081</c:v>
                </c:pt>
                <c:pt idx="24">
                  <c:v>28.847129845831841</c:v>
                </c:pt>
                <c:pt idx="25">
                  <c:v>28.152120473090431</c:v>
                </c:pt>
                <c:pt idx="26">
                  <c:v>23.12173045576094</c:v>
                </c:pt>
                <c:pt idx="27">
                  <c:v>24.711271295921549</c:v>
                </c:pt>
                <c:pt idx="28">
                  <c:v>28.621793110914719</c:v>
                </c:pt>
                <c:pt idx="29">
                  <c:v>27.31027737111074</c:v>
                </c:pt>
                <c:pt idx="30">
                  <c:v>26.212636332919988</c:v>
                </c:pt>
                <c:pt idx="31">
                  <c:v>27.79446671803678</c:v>
                </c:pt>
                <c:pt idx="32">
                  <c:v>24.476567511610341</c:v>
                </c:pt>
                <c:pt idx="33">
                  <c:v>28.340543817358089</c:v>
                </c:pt>
                <c:pt idx="34">
                  <c:v>26.087664708672929</c:v>
                </c:pt>
                <c:pt idx="35">
                  <c:v>27.735834478041589</c:v>
                </c:pt>
                <c:pt idx="36">
                  <c:v>28.42298742035301</c:v>
                </c:pt>
                <c:pt idx="37">
                  <c:v>24.315770589429611</c:v>
                </c:pt>
                <c:pt idx="38">
                  <c:v>30.29078565086246</c:v>
                </c:pt>
                <c:pt idx="39">
                  <c:v>25.87342070175912</c:v>
                </c:pt>
                <c:pt idx="40">
                  <c:v>28.598923297838429</c:v>
                </c:pt>
                <c:pt idx="41">
                  <c:v>27.032105488110929</c:v>
                </c:pt>
                <c:pt idx="42">
                  <c:v>30.09581747522515</c:v>
                </c:pt>
                <c:pt idx="43">
                  <c:v>26.579380757473331</c:v>
                </c:pt>
                <c:pt idx="44">
                  <c:v>31.866989782815558</c:v>
                </c:pt>
                <c:pt idx="45">
                  <c:v>27.802663024593951</c:v>
                </c:pt>
                <c:pt idx="46">
                  <c:v>24.915780852075262</c:v>
                </c:pt>
                <c:pt idx="47">
                  <c:v>31.544947611275312</c:v>
                </c:pt>
                <c:pt idx="48">
                  <c:v>25.943346376622291</c:v>
                </c:pt>
                <c:pt idx="49">
                  <c:v>26.010524555856261</c:v>
                </c:pt>
                <c:pt idx="50">
                  <c:v>29.13206601187693</c:v>
                </c:pt>
                <c:pt idx="51">
                  <c:v>28.691365545546699</c:v>
                </c:pt>
                <c:pt idx="52">
                  <c:v>31.82988927429049</c:v>
                </c:pt>
                <c:pt idx="53">
                  <c:v>28.831428498784909</c:v>
                </c:pt>
                <c:pt idx="54">
                  <c:v>30.11104510711376</c:v>
                </c:pt>
                <c:pt idx="55">
                  <c:v>25.09738250715931</c:v>
                </c:pt>
              </c:numCache>
            </c:numRef>
          </c:val>
          <c:extLst xmlns:c16r2="http://schemas.microsoft.com/office/drawing/2015/06/chart">
            <c:ext xmlns:c16="http://schemas.microsoft.com/office/drawing/2014/chart" uri="{C3380CC4-5D6E-409C-BE32-E72D297353CC}">
              <c16:uniqueId val="{00000000-24B3-4A71-B9C3-3E2134996DF2}"/>
            </c:ext>
          </c:extLst>
        </c:ser>
        <c:ser>
          <c:idx val="1"/>
          <c:order val="1"/>
          <c:tx>
            <c:strRef>
              <c:f>Tabelle1!$C$1</c:f>
              <c:strCache>
                <c:ptCount val="1"/>
                <c:pt idx="0">
                  <c:v>Study time after school (hours)</c:v>
                </c:pt>
              </c:strCache>
            </c:strRef>
          </c:tx>
          <c:spPr>
            <a:solidFill>
              <a:srgbClr val="E4B921">
                <a:alpha val="70000"/>
              </a:srgbClr>
            </a:solidFill>
            <a:ln>
              <a:noFill/>
            </a:ln>
            <a:effectLst/>
          </c:spPr>
          <c:invertIfNegative val="0"/>
          <c:cat>
            <c:strRef>
              <c:f>Tabelle1!$A$2:$A$57</c:f>
              <c:strCache>
                <c:ptCount val="56"/>
                <c:pt idx="0">
                  <c:v>Finland</c:v>
                </c:pt>
                <c:pt idx="1">
                  <c:v>Germany</c:v>
                </c:pt>
                <c:pt idx="2">
                  <c:v>Switzerland</c:v>
                </c:pt>
                <c:pt idx="3">
                  <c:v>Japan</c:v>
                </c:pt>
                <c:pt idx="4">
                  <c:v>Estonia</c:v>
                </c:pt>
                <c:pt idx="5">
                  <c:v>Sweden</c:v>
                </c:pt>
                <c:pt idx="6">
                  <c:v>Netherlands</c:v>
                </c:pt>
                <c:pt idx="7">
                  <c:v>New Zealand</c:v>
                </c:pt>
                <c:pt idx="8">
                  <c:v>Australia</c:v>
                </c:pt>
                <c:pt idx="9">
                  <c:v>Czech Republic</c:v>
                </c:pt>
                <c:pt idx="10">
                  <c:v>Macao (China)</c:v>
                </c:pt>
                <c:pt idx="11">
                  <c:v>United Kingdom</c:v>
                </c:pt>
                <c:pt idx="12">
                  <c:v>Canada</c:v>
                </c:pt>
                <c:pt idx="13">
                  <c:v>Belgium</c:v>
                </c:pt>
                <c:pt idx="14">
                  <c:v>France</c:v>
                </c:pt>
                <c:pt idx="15">
                  <c:v>Norway</c:v>
                </c:pt>
                <c:pt idx="16">
                  <c:v>Slovenia</c:v>
                </c:pt>
                <c:pt idx="17">
                  <c:v>Iceland</c:v>
                </c:pt>
                <c:pt idx="18">
                  <c:v>Luxembourg</c:v>
                </c:pt>
                <c:pt idx="19">
                  <c:v>Ireland</c:v>
                </c:pt>
                <c:pt idx="20">
                  <c:v>Latvia</c:v>
                </c:pt>
                <c:pt idx="21">
                  <c:v>Hong Kong (China)</c:v>
                </c:pt>
                <c:pt idx="22">
                  <c:v>OECD average</c:v>
                </c:pt>
                <c:pt idx="23">
                  <c:v>Chinese Taipei</c:v>
                </c:pt>
                <c:pt idx="24">
                  <c:v>Austria</c:v>
                </c:pt>
                <c:pt idx="25">
                  <c:v>Portugal</c:v>
                </c:pt>
                <c:pt idx="26">
                  <c:v>Uruguay</c:v>
                </c:pt>
                <c:pt idx="27">
                  <c:v>Lithuania</c:v>
                </c:pt>
                <c:pt idx="28">
                  <c:v>Singapore</c:v>
                </c:pt>
                <c:pt idx="29">
                  <c:v>Denmark</c:v>
                </c:pt>
                <c:pt idx="30">
                  <c:v>Hungary</c:v>
                </c:pt>
                <c:pt idx="31">
                  <c:v>Poland</c:v>
                </c:pt>
                <c:pt idx="32">
                  <c:v>Slovak Republic</c:v>
                </c:pt>
                <c:pt idx="33">
                  <c:v>Spain</c:v>
                </c:pt>
                <c:pt idx="34">
                  <c:v>Croatia</c:v>
                </c:pt>
                <c:pt idx="35">
                  <c:v>United States</c:v>
                </c:pt>
                <c:pt idx="36">
                  <c:v>Israel</c:v>
                </c:pt>
                <c:pt idx="37">
                  <c:v>Bulgaria</c:v>
                </c:pt>
                <c:pt idx="38">
                  <c:v>Korea</c:v>
                </c:pt>
                <c:pt idx="39">
                  <c:v>Russia</c:v>
                </c:pt>
                <c:pt idx="40">
                  <c:v>Italy</c:v>
                </c:pt>
                <c:pt idx="41">
                  <c:v>Greece</c:v>
                </c:pt>
                <c:pt idx="42">
                  <c:v>B-S-J-G (China)</c:v>
                </c:pt>
                <c:pt idx="43">
                  <c:v>Colombia</c:v>
                </c:pt>
                <c:pt idx="44">
                  <c:v>Chile</c:v>
                </c:pt>
                <c:pt idx="45">
                  <c:v>Mexico</c:v>
                </c:pt>
                <c:pt idx="46">
                  <c:v>Brazil</c:v>
                </c:pt>
                <c:pt idx="47">
                  <c:v>Costa Rica</c:v>
                </c:pt>
                <c:pt idx="48">
                  <c:v>Turkey</c:v>
                </c:pt>
                <c:pt idx="49">
                  <c:v>Montenegro</c:v>
                </c:pt>
                <c:pt idx="50">
                  <c:v>Peru</c:v>
                </c:pt>
                <c:pt idx="51">
                  <c:v>Qatar</c:v>
                </c:pt>
                <c:pt idx="52">
                  <c:v>Thailand</c:v>
                </c:pt>
                <c:pt idx="53">
                  <c:v>United Arab Emirates</c:v>
                </c:pt>
                <c:pt idx="54">
                  <c:v>Tunisia</c:v>
                </c:pt>
                <c:pt idx="55">
                  <c:v>Dominican Republic</c:v>
                </c:pt>
              </c:strCache>
            </c:strRef>
          </c:cat>
          <c:val>
            <c:numRef>
              <c:f>Tabelle1!$C$2:$C$57</c:f>
              <c:numCache>
                <c:formatCode>0.0</c:formatCode>
                <c:ptCount val="56"/>
                <c:pt idx="0">
                  <c:v>11.948341298307071</c:v>
                </c:pt>
                <c:pt idx="1">
                  <c:v>11.0238979184938</c:v>
                </c:pt>
                <c:pt idx="2">
                  <c:v>13.3516417854299</c:v>
                </c:pt>
                <c:pt idx="3">
                  <c:v>13.61329000886178</c:v>
                </c:pt>
                <c:pt idx="4">
                  <c:v>17.38198736177041</c:v>
                </c:pt>
                <c:pt idx="5">
                  <c:v>13.7377516309892</c:v>
                </c:pt>
                <c:pt idx="6">
                  <c:v>14.181963962934571</c:v>
                </c:pt>
                <c:pt idx="7">
                  <c:v>16.685909996081929</c:v>
                </c:pt>
                <c:pt idx="8">
                  <c:v>16.83755432164838</c:v>
                </c:pt>
                <c:pt idx="9">
                  <c:v>16.10896304495795</c:v>
                </c:pt>
                <c:pt idx="10">
                  <c:v>16.240013013478109</c:v>
                </c:pt>
                <c:pt idx="11">
                  <c:v>16.95572313384432</c:v>
                </c:pt>
                <c:pt idx="12">
                  <c:v>18.1652714529321</c:v>
                </c:pt>
                <c:pt idx="13">
                  <c:v>15.33546019390317</c:v>
                </c:pt>
                <c:pt idx="14">
                  <c:v>15.4163332799301</c:v>
                </c:pt>
                <c:pt idx="15">
                  <c:v>17.905482216404341</c:v>
                </c:pt>
                <c:pt idx="16">
                  <c:v>17.337986159810949</c:v>
                </c:pt>
                <c:pt idx="17">
                  <c:v>14.9933743943275</c:v>
                </c:pt>
                <c:pt idx="18">
                  <c:v>15.55381701426284</c:v>
                </c:pt>
                <c:pt idx="19">
                  <c:v>15.799441067972021</c:v>
                </c:pt>
                <c:pt idx="20">
                  <c:v>18.172743380197058</c:v>
                </c:pt>
                <c:pt idx="21">
                  <c:v>17.680384106714449</c:v>
                </c:pt>
                <c:pt idx="22">
                  <c:v>17.095731069161481</c:v>
                </c:pt>
                <c:pt idx="23">
                  <c:v>16.398592224512331</c:v>
                </c:pt>
                <c:pt idx="24">
                  <c:v>15.945932133550381</c:v>
                </c:pt>
                <c:pt idx="25">
                  <c:v>17.23674504447149</c:v>
                </c:pt>
                <c:pt idx="26">
                  <c:v>16.372988344734971</c:v>
                </c:pt>
                <c:pt idx="27">
                  <c:v>18.4657432648971</c:v>
                </c:pt>
                <c:pt idx="28">
                  <c:v>22.152302722980519</c:v>
                </c:pt>
                <c:pt idx="29">
                  <c:v>18.72218305200786</c:v>
                </c:pt>
                <c:pt idx="30">
                  <c:v>17.671179177942111</c:v>
                </c:pt>
                <c:pt idx="31">
                  <c:v>18.582741332679689</c:v>
                </c:pt>
                <c:pt idx="32">
                  <c:v>18.451294441000169</c:v>
                </c:pt>
                <c:pt idx="33">
                  <c:v>18.19510833245727</c:v>
                </c:pt>
                <c:pt idx="34">
                  <c:v>19.84572099294574</c:v>
                </c:pt>
                <c:pt idx="35">
                  <c:v>20.373131156788261</c:v>
                </c:pt>
                <c:pt idx="36">
                  <c:v>17.08579468644011</c:v>
                </c:pt>
                <c:pt idx="37">
                  <c:v>19.321024692240812</c:v>
                </c:pt>
                <c:pt idx="38">
                  <c:v>20.203732488457121</c:v>
                </c:pt>
                <c:pt idx="39">
                  <c:v>22.59512796006306</c:v>
                </c:pt>
                <c:pt idx="40">
                  <c:v>21.18487693274114</c:v>
                </c:pt>
                <c:pt idx="41">
                  <c:v>21.320034347427988</c:v>
                </c:pt>
                <c:pt idx="42">
                  <c:v>27.047793401345139</c:v>
                </c:pt>
                <c:pt idx="43">
                  <c:v>19.722648417901588</c:v>
                </c:pt>
                <c:pt idx="44">
                  <c:v>18.241827033629111</c:v>
                </c:pt>
                <c:pt idx="45">
                  <c:v>20.133255351544431</c:v>
                </c:pt>
                <c:pt idx="46">
                  <c:v>21.76505335719936</c:v>
                </c:pt>
                <c:pt idx="47">
                  <c:v>18.00384293886891</c:v>
                </c:pt>
                <c:pt idx="48">
                  <c:v>24.495818286455179</c:v>
                </c:pt>
                <c:pt idx="49">
                  <c:v>24.180747121854289</c:v>
                </c:pt>
                <c:pt idx="50">
                  <c:v>20.96453066787813</c:v>
                </c:pt>
                <c:pt idx="51">
                  <c:v>25.721761394264099</c:v>
                </c:pt>
                <c:pt idx="52">
                  <c:v>23.461847595808742</c:v>
                </c:pt>
                <c:pt idx="53">
                  <c:v>29.664895214081572</c:v>
                </c:pt>
                <c:pt idx="54">
                  <c:v>25.613981874716099</c:v>
                </c:pt>
                <c:pt idx="55">
                  <c:v>25.02809637574375</c:v>
                </c:pt>
              </c:numCache>
            </c:numRef>
          </c:val>
          <c:extLst xmlns:c16r2="http://schemas.microsoft.com/office/drawing/2015/06/chart">
            <c:ext xmlns:c16="http://schemas.microsoft.com/office/drawing/2014/chart" uri="{C3380CC4-5D6E-409C-BE32-E72D297353CC}">
              <c16:uniqueId val="{00000001-CE9B-4D70-9E89-6F2D983634C9}"/>
            </c:ext>
          </c:extLst>
        </c:ser>
        <c:dLbls>
          <c:showLegendKey val="0"/>
          <c:showVal val="0"/>
          <c:showCatName val="0"/>
          <c:showSerName val="0"/>
          <c:showPercent val="0"/>
          <c:showBubbleSize val="0"/>
        </c:dLbls>
        <c:gapWidth val="60"/>
        <c:overlap val="100"/>
        <c:axId val="297211344"/>
        <c:axId val="297206992"/>
      </c:barChart>
      <c:lineChart>
        <c:grouping val="standard"/>
        <c:varyColors val="0"/>
        <c:ser>
          <c:idx val="2"/>
          <c:order val="2"/>
          <c:tx>
            <c:strRef>
              <c:f>Tabelle1!$D$1</c:f>
              <c:strCache>
                <c:ptCount val="1"/>
                <c:pt idx="0">
                  <c:v>Score points in science per hour of total learning time</c:v>
                </c:pt>
              </c:strCache>
            </c:strRef>
          </c:tx>
          <c:spPr>
            <a:ln w="28575" cap="rnd">
              <a:noFill/>
              <a:round/>
            </a:ln>
            <a:effectLst/>
          </c:spPr>
          <c:marker>
            <c:symbol val="diamond"/>
            <c:size val="9"/>
            <c:spPr>
              <a:solidFill>
                <a:srgbClr val="FF0000"/>
              </a:solidFill>
              <a:ln w="9525">
                <a:noFill/>
              </a:ln>
              <a:effectLst/>
            </c:spPr>
          </c:marker>
          <c:cat>
            <c:strRef>
              <c:f>Tabelle1!$A$2:$A$57</c:f>
              <c:strCache>
                <c:ptCount val="56"/>
                <c:pt idx="0">
                  <c:v>Finland</c:v>
                </c:pt>
                <c:pt idx="1">
                  <c:v>Germany</c:v>
                </c:pt>
                <c:pt idx="2">
                  <c:v>Switzerland</c:v>
                </c:pt>
                <c:pt idx="3">
                  <c:v>Japan</c:v>
                </c:pt>
                <c:pt idx="4">
                  <c:v>Estonia</c:v>
                </c:pt>
                <c:pt idx="5">
                  <c:v>Sweden</c:v>
                </c:pt>
                <c:pt idx="6">
                  <c:v>Netherlands</c:v>
                </c:pt>
                <c:pt idx="7">
                  <c:v>New Zealand</c:v>
                </c:pt>
                <c:pt idx="8">
                  <c:v>Australia</c:v>
                </c:pt>
                <c:pt idx="9">
                  <c:v>Czech Republic</c:v>
                </c:pt>
                <c:pt idx="10">
                  <c:v>Macao (China)</c:v>
                </c:pt>
                <c:pt idx="11">
                  <c:v>United Kingdom</c:v>
                </c:pt>
                <c:pt idx="12">
                  <c:v>Canada</c:v>
                </c:pt>
                <c:pt idx="13">
                  <c:v>Belgium</c:v>
                </c:pt>
                <c:pt idx="14">
                  <c:v>France</c:v>
                </c:pt>
                <c:pt idx="15">
                  <c:v>Norway</c:v>
                </c:pt>
                <c:pt idx="16">
                  <c:v>Slovenia</c:v>
                </c:pt>
                <c:pt idx="17">
                  <c:v>Iceland</c:v>
                </c:pt>
                <c:pt idx="18">
                  <c:v>Luxembourg</c:v>
                </c:pt>
                <c:pt idx="19">
                  <c:v>Ireland</c:v>
                </c:pt>
                <c:pt idx="20">
                  <c:v>Latvia</c:v>
                </c:pt>
                <c:pt idx="21">
                  <c:v>Hong Kong (China)</c:v>
                </c:pt>
                <c:pt idx="22">
                  <c:v>OECD average</c:v>
                </c:pt>
                <c:pt idx="23">
                  <c:v>Chinese Taipei</c:v>
                </c:pt>
                <c:pt idx="24">
                  <c:v>Austria</c:v>
                </c:pt>
                <c:pt idx="25">
                  <c:v>Portugal</c:v>
                </c:pt>
                <c:pt idx="26">
                  <c:v>Uruguay</c:v>
                </c:pt>
                <c:pt idx="27">
                  <c:v>Lithuania</c:v>
                </c:pt>
                <c:pt idx="28">
                  <c:v>Singapore</c:v>
                </c:pt>
                <c:pt idx="29">
                  <c:v>Denmark</c:v>
                </c:pt>
                <c:pt idx="30">
                  <c:v>Hungary</c:v>
                </c:pt>
                <c:pt idx="31">
                  <c:v>Poland</c:v>
                </c:pt>
                <c:pt idx="32">
                  <c:v>Slovak Republic</c:v>
                </c:pt>
                <c:pt idx="33">
                  <c:v>Spain</c:v>
                </c:pt>
                <c:pt idx="34">
                  <c:v>Croatia</c:v>
                </c:pt>
                <c:pt idx="35">
                  <c:v>United States</c:v>
                </c:pt>
                <c:pt idx="36">
                  <c:v>Israel</c:v>
                </c:pt>
                <c:pt idx="37">
                  <c:v>Bulgaria</c:v>
                </c:pt>
                <c:pt idx="38">
                  <c:v>Korea</c:v>
                </c:pt>
                <c:pt idx="39">
                  <c:v>Russia</c:v>
                </c:pt>
                <c:pt idx="40">
                  <c:v>Italy</c:v>
                </c:pt>
                <c:pt idx="41">
                  <c:v>Greece</c:v>
                </c:pt>
                <c:pt idx="42">
                  <c:v>B-S-J-G (China)</c:v>
                </c:pt>
                <c:pt idx="43">
                  <c:v>Colombia</c:v>
                </c:pt>
                <c:pt idx="44">
                  <c:v>Chile</c:v>
                </c:pt>
                <c:pt idx="45">
                  <c:v>Mexico</c:v>
                </c:pt>
                <c:pt idx="46">
                  <c:v>Brazil</c:v>
                </c:pt>
                <c:pt idx="47">
                  <c:v>Costa Rica</c:v>
                </c:pt>
                <c:pt idx="48">
                  <c:v>Turkey</c:v>
                </c:pt>
                <c:pt idx="49">
                  <c:v>Montenegro</c:v>
                </c:pt>
                <c:pt idx="50">
                  <c:v>Peru</c:v>
                </c:pt>
                <c:pt idx="51">
                  <c:v>Qatar</c:v>
                </c:pt>
                <c:pt idx="52">
                  <c:v>Thailand</c:v>
                </c:pt>
                <c:pt idx="53">
                  <c:v>United Arab Emirates</c:v>
                </c:pt>
                <c:pt idx="54">
                  <c:v>Tunisia</c:v>
                </c:pt>
                <c:pt idx="55">
                  <c:v>Dominican Republic</c:v>
                </c:pt>
              </c:strCache>
            </c:strRef>
          </c:cat>
          <c:val>
            <c:numRef>
              <c:f>Tabelle1!$D$2:$D$57</c:f>
              <c:numCache>
                <c:formatCode>0.0</c:formatCode>
                <c:ptCount val="56"/>
                <c:pt idx="0">
                  <c:v>14.698452242013129</c:v>
                </c:pt>
                <c:pt idx="1">
                  <c:v>13.933695856547205</c:v>
                </c:pt>
                <c:pt idx="2">
                  <c:v>13.152726897588606</c:v>
                </c:pt>
                <c:pt idx="3">
                  <c:v>13.087759508672512</c:v>
                </c:pt>
                <c:pt idx="4">
                  <c:v>12.47192463860781</c:v>
                </c:pt>
                <c:pt idx="5">
                  <c:v>12.444839142368354</c:v>
                </c:pt>
                <c:pt idx="6">
                  <c:v>12.417760336269131</c:v>
                </c:pt>
                <c:pt idx="7">
                  <c:v>12.23757288789723</c:v>
                </c:pt>
                <c:pt idx="8">
                  <c:v>11.977153441898649</c:v>
                </c:pt>
                <c:pt idx="9">
                  <c:v>11.945212887561171</c:v>
                </c:pt>
                <c:pt idx="10">
                  <c:v>11.867828048005148</c:v>
                </c:pt>
                <c:pt idx="11">
                  <c:v>11.726478283439494</c:v>
                </c:pt>
                <c:pt idx="12">
                  <c:v>11.664765618915961</c:v>
                </c:pt>
                <c:pt idx="13">
                  <c:v>11.657114598261588</c:v>
                </c:pt>
                <c:pt idx="14">
                  <c:v>11.61605994235299</c:v>
                </c:pt>
                <c:pt idx="15">
                  <c:v>11.605239300030323</c:v>
                </c:pt>
                <c:pt idx="16">
                  <c:v>11.537675443790091</c:v>
                </c:pt>
                <c:pt idx="17">
                  <c:v>11.451106481170767</c:v>
                </c:pt>
                <c:pt idx="18">
                  <c:v>11.444235229939245</c:v>
                </c:pt>
                <c:pt idx="19">
                  <c:v>11.366849351380569</c:v>
                </c:pt>
                <c:pt idx="20">
                  <c:v>11.313441400987186</c:v>
                </c:pt>
                <c:pt idx="21">
                  <c:v>11.268159373417962</c:v>
                </c:pt>
                <c:pt idx="22">
                  <c:v>11.202531394639118</c:v>
                </c:pt>
                <c:pt idx="23">
                  <c:v>11.052338264861886</c:v>
                </c:pt>
                <c:pt idx="24">
                  <c:v>11.051655425503363</c:v>
                </c:pt>
                <c:pt idx="25">
                  <c:v>11.040153904537902</c:v>
                </c:pt>
                <c:pt idx="26">
                  <c:v>11.023320788261358</c:v>
                </c:pt>
                <c:pt idx="27">
                  <c:v>11.010695240279182</c:v>
                </c:pt>
                <c:pt idx="28">
                  <c:v>10.942089137656206</c:v>
                </c:pt>
                <c:pt idx="29">
                  <c:v>10.903976973315913</c:v>
                </c:pt>
                <c:pt idx="30">
                  <c:v>10.863857351938503</c:v>
                </c:pt>
                <c:pt idx="31">
                  <c:v>10.812106915882895</c:v>
                </c:pt>
                <c:pt idx="32">
                  <c:v>10.733701483163305</c:v>
                </c:pt>
                <c:pt idx="33">
                  <c:v>10.589432262188041</c:v>
                </c:pt>
                <c:pt idx="34">
                  <c:v>10.349578395659638</c:v>
                </c:pt>
                <c:pt idx="35">
                  <c:v>10.314967860177156</c:v>
                </c:pt>
                <c:pt idx="36">
                  <c:v>10.251929228299327</c:v>
                </c:pt>
                <c:pt idx="37">
                  <c:v>10.215506292761198</c:v>
                </c:pt>
                <c:pt idx="38">
                  <c:v>10.215166501666989</c:v>
                </c:pt>
                <c:pt idx="39">
                  <c:v>10.040140552578999</c:v>
                </c:pt>
                <c:pt idx="40">
                  <c:v>9.6526733670283207</c:v>
                </c:pt>
                <c:pt idx="41">
                  <c:v>9.4065912820346238</c:v>
                </c:pt>
                <c:pt idx="42">
                  <c:v>9.0610179043732231</c:v>
                </c:pt>
                <c:pt idx="43">
                  <c:v>8.9786294028712099</c:v>
                </c:pt>
                <c:pt idx="44">
                  <c:v>8.9197090386688096</c:v>
                </c:pt>
                <c:pt idx="45">
                  <c:v>8.6722002498340007</c:v>
                </c:pt>
                <c:pt idx="46">
                  <c:v>8.5834392108714344</c:v>
                </c:pt>
                <c:pt idx="47">
                  <c:v>8.4685827314196036</c:v>
                </c:pt>
                <c:pt idx="48">
                  <c:v>8.435696990135277</c:v>
                </c:pt>
                <c:pt idx="49">
                  <c:v>8.1949238379164289</c:v>
                </c:pt>
                <c:pt idx="50">
                  <c:v>7.9183752060465675</c:v>
                </c:pt>
                <c:pt idx="51">
                  <c:v>7.6748237444269103</c:v>
                </c:pt>
                <c:pt idx="52">
                  <c:v>7.6202584822614838</c:v>
                </c:pt>
                <c:pt idx="53">
                  <c:v>7.4659588321966099</c:v>
                </c:pt>
                <c:pt idx="54">
                  <c:v>6.9341081996490024</c:v>
                </c:pt>
                <c:pt idx="55">
                  <c:v>6.6161727357852058</c:v>
                </c:pt>
              </c:numCache>
            </c:numRef>
          </c:val>
          <c:smooth val="0"/>
          <c:extLst xmlns:c16r2="http://schemas.microsoft.com/office/drawing/2015/06/chart">
            <c:ext xmlns:c16="http://schemas.microsoft.com/office/drawing/2014/chart" uri="{C3380CC4-5D6E-409C-BE32-E72D297353CC}">
              <c16:uniqueId val="{00000000-05B4-4D1E-A70A-48CFE75349B3}"/>
            </c:ext>
          </c:extLst>
        </c:ser>
        <c:dLbls>
          <c:showLegendKey val="0"/>
          <c:showVal val="0"/>
          <c:showCatName val="0"/>
          <c:showSerName val="0"/>
          <c:showPercent val="0"/>
          <c:showBubbleSize val="0"/>
        </c:dLbls>
        <c:marker val="1"/>
        <c:smooth val="0"/>
        <c:axId val="297205904"/>
        <c:axId val="297203184"/>
      </c:lineChart>
      <c:catAx>
        <c:axId val="29721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s-CO"/>
          </a:p>
        </c:txPr>
        <c:crossAx val="297206992"/>
        <c:crosses val="autoZero"/>
        <c:auto val="1"/>
        <c:lblAlgn val="ctr"/>
        <c:lblOffset val="100"/>
        <c:tickLblSkip val="1"/>
        <c:noMultiLvlLbl val="0"/>
      </c:catAx>
      <c:valAx>
        <c:axId val="297206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r>
                  <a:rPr lang="de-DE" b="0" dirty="0" err="1"/>
                  <a:t>Hours</a:t>
                </a:r>
                <a:endParaRPr lang="de-DE" b="0" dirty="0"/>
              </a:p>
            </c:rich>
          </c:tx>
          <c:layout>
            <c:manualLayout>
              <c:xMode val="edge"/>
              <c:yMode val="edge"/>
              <c:x val="1.2591659223131052E-4"/>
              <c:y val="3.6002211669944162E-2"/>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lumMod val="65000"/>
                  </a:schemeClr>
                </a:solidFill>
                <a:latin typeface="HelveticaNeueLT Std"/>
                <a:ea typeface="+mn-ea"/>
                <a:cs typeface="+mn-cs"/>
              </a:defRPr>
            </a:pPr>
            <a:endParaRPr lang="es-CO"/>
          </a:p>
        </c:txPr>
        <c:crossAx val="297211344"/>
        <c:crosses val="autoZero"/>
        <c:crossBetween val="between"/>
      </c:valAx>
      <c:valAx>
        <c:axId val="297203184"/>
        <c:scaling>
          <c:orientation val="minMax"/>
          <c:min val="6"/>
        </c:scaling>
        <c:delete val="0"/>
        <c:axPos val="r"/>
        <c:title>
          <c:tx>
            <c:rich>
              <a:bodyPr rot="-5400000" spcFirstLastPara="1" vertOverflow="ellipsis" vert="horz" wrap="square" anchor="ctr" anchorCtr="1"/>
              <a:lstStyle/>
              <a:p>
                <a:pPr>
                  <a:defRPr sz="1000" b="1" i="0" u="none" strike="noStrike" kern="1200" baseline="0">
                    <a:solidFill>
                      <a:srgbClr val="FF0000"/>
                    </a:solidFill>
                    <a:latin typeface="HelveticaNeueLT Std"/>
                    <a:ea typeface="+mn-ea"/>
                    <a:cs typeface="+mn-cs"/>
                  </a:defRPr>
                </a:pPr>
                <a:r>
                  <a:rPr lang="en-US" b="1" dirty="0">
                    <a:solidFill>
                      <a:srgbClr val="FF0000"/>
                    </a:solidFill>
                  </a:rPr>
                  <a:t>Score points in science per hour of learning time</a:t>
                </a:r>
                <a:endParaRPr lang="de-DE" b="1" dirty="0">
                  <a:solidFill>
                    <a:srgbClr val="FF0000"/>
                  </a:solidFill>
                </a:endParaRPr>
              </a:p>
            </c:rich>
          </c:tx>
          <c:layout>
            <c:manualLayout>
              <c:xMode val="edge"/>
              <c:yMode val="edge"/>
              <c:x val="0.96496185974282112"/>
              <c:y val="7.0106398147777707E-2"/>
            </c:manualLayout>
          </c:layout>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FF0000"/>
                </a:solidFill>
                <a:latin typeface="HelveticaNeueLT Std"/>
                <a:ea typeface="+mn-ea"/>
                <a:cs typeface="+mn-cs"/>
              </a:defRPr>
            </a:pPr>
            <a:endParaRPr lang="es-CO"/>
          </a:p>
        </c:txPr>
        <c:crossAx val="297205904"/>
        <c:crosses val="max"/>
        <c:crossBetween val="between"/>
      </c:valAx>
      <c:catAx>
        <c:axId val="297205904"/>
        <c:scaling>
          <c:orientation val="minMax"/>
        </c:scaling>
        <c:delete val="1"/>
        <c:axPos val="b"/>
        <c:numFmt formatCode="General" sourceLinked="1"/>
        <c:majorTickMark val="out"/>
        <c:minorTickMark val="none"/>
        <c:tickLblPos val="nextTo"/>
        <c:crossAx val="297203184"/>
        <c:crosses val="autoZero"/>
        <c:auto val="1"/>
        <c:lblAlgn val="ctr"/>
        <c:lblOffset val="100"/>
        <c:noMultiLvlLbl val="0"/>
      </c:catAx>
      <c:spPr>
        <a:noFill/>
        <a:ln>
          <a:solidFill>
            <a:srgbClr val="005681"/>
          </a:solidFill>
        </a:ln>
        <a:effectLst/>
      </c:spPr>
    </c:plotArea>
    <c:legend>
      <c:legendPos val="t"/>
      <c:layout>
        <c:manualLayout>
          <c:xMode val="edge"/>
          <c:yMode val="edge"/>
          <c:x val="5.8429161267482363E-2"/>
          <c:y val="2.3246384750556251E-2"/>
          <c:w val="0.89999993378619159"/>
          <c:h val="5.55746187280025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s-CO"/>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s-C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88215008098453E-2"/>
          <c:y val="1.4868905680619543E-2"/>
          <c:w val="0.60530688666099874"/>
          <c:h val="0.77959802274627954"/>
        </c:manualLayout>
      </c:layout>
      <c:barChart>
        <c:barDir val="col"/>
        <c:grouping val="clustered"/>
        <c:varyColors val="0"/>
        <c:ser>
          <c:idx val="0"/>
          <c:order val="0"/>
          <c:tx>
            <c:strRef>
              <c:f>'Figure 7.9'!$A$58</c:f>
              <c:strCache>
                <c:ptCount val="1"/>
                <c:pt idx="0">
                  <c:v>Teach jointly as a team in the same class</c:v>
                </c:pt>
              </c:strCache>
            </c:strRef>
          </c:tx>
          <c:spPr>
            <a:solidFill>
              <a:schemeClr val="accent6"/>
            </a:solidFill>
            <a:ln>
              <a:noFill/>
            </a:ln>
            <a:effectLst/>
          </c:spPr>
          <c:invertIfNegative val="0"/>
          <c:cat>
            <c:strRef>
              <c:f>'Figure 7.9'!$B$58:$B$63</c:f>
              <c:strCache>
                <c:ptCount val="6"/>
                <c:pt idx="0">
                  <c:v>Never</c:v>
                </c:pt>
                <c:pt idx="1">
                  <c:v>Once a year or less</c:v>
                </c:pt>
                <c:pt idx="2">
                  <c:v>2-4 times a year</c:v>
                </c:pt>
                <c:pt idx="3">
                  <c:v>5-10 times a year</c:v>
                </c:pt>
                <c:pt idx="4">
                  <c:v>1-3 times a month</c:v>
                </c:pt>
                <c:pt idx="5">
                  <c:v>Once a week or more</c:v>
                </c:pt>
              </c:strCache>
            </c:strRef>
          </c:cat>
          <c:val>
            <c:numRef>
              <c:f>'Figure 7.9'!$C$58:$C$63</c:f>
              <c:numCache>
                <c:formatCode>####.00</c:formatCode>
                <c:ptCount val="6"/>
                <c:pt idx="0">
                  <c:v>12.292130058562764</c:v>
                </c:pt>
                <c:pt idx="1">
                  <c:v>12.346113243092804</c:v>
                </c:pt>
                <c:pt idx="2">
                  <c:v>12.468448852673351</c:v>
                </c:pt>
                <c:pt idx="3">
                  <c:v>12.583379230368173</c:v>
                </c:pt>
                <c:pt idx="4">
                  <c:v>12.624157925465298</c:v>
                </c:pt>
                <c:pt idx="5">
                  <c:v>12.718636174707513</c:v>
                </c:pt>
              </c:numCache>
            </c:numRef>
          </c:val>
          <c:extLst xmlns:c16r2="http://schemas.microsoft.com/office/drawing/2015/06/chart">
            <c:ext xmlns:c16="http://schemas.microsoft.com/office/drawing/2014/chart" uri="{C3380CC4-5D6E-409C-BE32-E72D297353CC}">
              <c16:uniqueId val="{00000000-313A-4645-A263-B0FB36FDF4A9}"/>
            </c:ext>
          </c:extLst>
        </c:ser>
        <c:ser>
          <c:idx val="1"/>
          <c:order val="1"/>
          <c:tx>
            <c:strRef>
              <c:f>'Figure 7.9'!$A$64</c:f>
              <c:strCache>
                <c:ptCount val="1"/>
                <c:pt idx="0">
                  <c:v>Observe other teachers’ classes and provide feedback</c:v>
                </c:pt>
              </c:strCache>
            </c:strRef>
          </c:tx>
          <c:spPr>
            <a:solidFill>
              <a:schemeClr val="accent5"/>
            </a:solidFill>
            <a:ln>
              <a:noFill/>
            </a:ln>
            <a:effectLst/>
          </c:spPr>
          <c:invertIfNegative val="0"/>
          <c:cat>
            <c:strRef>
              <c:f>'Figure 7.9'!$B$64:$B$69</c:f>
              <c:strCache>
                <c:ptCount val="6"/>
                <c:pt idx="0">
                  <c:v>Never</c:v>
                </c:pt>
                <c:pt idx="1">
                  <c:v>Once a year or less</c:v>
                </c:pt>
                <c:pt idx="2">
                  <c:v>2-4 times a year</c:v>
                </c:pt>
                <c:pt idx="3">
                  <c:v>5-10 times a year</c:v>
                </c:pt>
                <c:pt idx="4">
                  <c:v>1-3 times a month</c:v>
                </c:pt>
                <c:pt idx="5">
                  <c:v>Once a week or more</c:v>
                </c:pt>
              </c:strCache>
            </c:strRef>
          </c:cat>
          <c:val>
            <c:numRef>
              <c:f>'Figure 7.9'!$C$64:$C$69</c:f>
              <c:numCache>
                <c:formatCode>####.00</c:formatCode>
                <c:ptCount val="6"/>
                <c:pt idx="0">
                  <c:v>12.271786026732435</c:v>
                </c:pt>
                <c:pt idx="1">
                  <c:v>12.344238644052593</c:v>
                </c:pt>
                <c:pt idx="2">
                  <c:v>12.558179421951795</c:v>
                </c:pt>
                <c:pt idx="3">
                  <c:v>12.694389267993234</c:v>
                </c:pt>
                <c:pt idx="4">
                  <c:v>12.800321388141935</c:v>
                </c:pt>
                <c:pt idx="5">
                  <c:v>12.995055070670528</c:v>
                </c:pt>
              </c:numCache>
            </c:numRef>
          </c:val>
          <c:extLst xmlns:c16r2="http://schemas.microsoft.com/office/drawing/2015/06/chart">
            <c:ext xmlns:c16="http://schemas.microsoft.com/office/drawing/2014/chart" uri="{C3380CC4-5D6E-409C-BE32-E72D297353CC}">
              <c16:uniqueId val="{00000001-313A-4645-A263-B0FB36FDF4A9}"/>
            </c:ext>
          </c:extLst>
        </c:ser>
        <c:ser>
          <c:idx val="2"/>
          <c:order val="2"/>
          <c:tx>
            <c:strRef>
              <c:f>'Figure 7.9'!$A$70</c:f>
              <c:strCache>
                <c:ptCount val="1"/>
                <c:pt idx="0">
                  <c:v>Engage in joint activities across different classes</c:v>
                </c:pt>
              </c:strCache>
            </c:strRef>
          </c:tx>
          <c:spPr>
            <a:solidFill>
              <a:schemeClr val="accent4"/>
            </a:solidFill>
            <a:ln>
              <a:noFill/>
            </a:ln>
            <a:effectLst/>
          </c:spPr>
          <c:invertIfNegative val="0"/>
          <c:cat>
            <c:strRef>
              <c:f>'Figure 7.9'!$B$70:$B$75</c:f>
              <c:strCache>
                <c:ptCount val="6"/>
                <c:pt idx="0">
                  <c:v>Never</c:v>
                </c:pt>
                <c:pt idx="1">
                  <c:v>Once a year or less</c:v>
                </c:pt>
                <c:pt idx="2">
                  <c:v>2-4 times a year</c:v>
                </c:pt>
                <c:pt idx="3">
                  <c:v>5-10 times a year</c:v>
                </c:pt>
                <c:pt idx="4">
                  <c:v>1-3 times a month</c:v>
                </c:pt>
                <c:pt idx="5">
                  <c:v>Once a week or more</c:v>
                </c:pt>
              </c:strCache>
            </c:strRef>
          </c:cat>
          <c:val>
            <c:numRef>
              <c:f>'Figure 7.9'!$C$70:$C$75</c:f>
              <c:numCache>
                <c:formatCode>####.00</c:formatCode>
                <c:ptCount val="6"/>
                <c:pt idx="0">
                  <c:v>12.119675016669532</c:v>
                </c:pt>
                <c:pt idx="1">
                  <c:v>12.288437406855524</c:v>
                </c:pt>
                <c:pt idx="2">
                  <c:v>12.480256302095279</c:v>
                </c:pt>
                <c:pt idx="3">
                  <c:v>12.68392533675717</c:v>
                </c:pt>
                <c:pt idx="4">
                  <c:v>12.861101057687899</c:v>
                </c:pt>
                <c:pt idx="5">
                  <c:v>13.020194483681841</c:v>
                </c:pt>
              </c:numCache>
            </c:numRef>
          </c:val>
          <c:extLst xmlns:c16r2="http://schemas.microsoft.com/office/drawing/2015/06/chart">
            <c:ext xmlns:c16="http://schemas.microsoft.com/office/drawing/2014/chart" uri="{C3380CC4-5D6E-409C-BE32-E72D297353CC}">
              <c16:uniqueId val="{00000002-313A-4645-A263-B0FB36FDF4A9}"/>
            </c:ext>
          </c:extLst>
        </c:ser>
        <c:ser>
          <c:idx val="3"/>
          <c:order val="3"/>
          <c:tx>
            <c:strRef>
              <c:f>'Figure 7.9'!$A$76</c:f>
              <c:strCache>
                <c:ptCount val="1"/>
                <c:pt idx="0">
                  <c:v>Take part in collaborative professional learning</c:v>
                </c:pt>
              </c:strCache>
            </c:strRef>
          </c:tx>
          <c:spPr>
            <a:solidFill>
              <a:schemeClr val="accent6">
                <a:lumMod val="60000"/>
              </a:schemeClr>
            </a:solidFill>
            <a:ln>
              <a:noFill/>
            </a:ln>
            <a:effectLst/>
          </c:spPr>
          <c:invertIfNegative val="0"/>
          <c:cat>
            <c:strRef>
              <c:f>'Figure 7.9'!$B$76:$B$81</c:f>
              <c:strCache>
                <c:ptCount val="6"/>
                <c:pt idx="0">
                  <c:v>Never</c:v>
                </c:pt>
                <c:pt idx="1">
                  <c:v>Once a year or less</c:v>
                </c:pt>
                <c:pt idx="2">
                  <c:v>2-4 times a year</c:v>
                </c:pt>
                <c:pt idx="3">
                  <c:v>5-10 times a year</c:v>
                </c:pt>
                <c:pt idx="4">
                  <c:v>1-3 times a month</c:v>
                </c:pt>
                <c:pt idx="5">
                  <c:v>Once a week or more</c:v>
                </c:pt>
              </c:strCache>
            </c:strRef>
          </c:cat>
          <c:val>
            <c:numRef>
              <c:f>'Figure 7.9'!$C$76:$C$81</c:f>
              <c:numCache>
                <c:formatCode>####.00</c:formatCode>
                <c:ptCount val="6"/>
                <c:pt idx="0">
                  <c:v>12.102254790732637</c:v>
                </c:pt>
                <c:pt idx="1">
                  <c:v>12.228313185980452</c:v>
                </c:pt>
                <c:pt idx="2">
                  <c:v>12.384648753274206</c:v>
                </c:pt>
                <c:pt idx="3">
                  <c:v>12.585169131431339</c:v>
                </c:pt>
                <c:pt idx="4">
                  <c:v>12.786894579601048</c:v>
                </c:pt>
                <c:pt idx="5">
                  <c:v>13.294036601304207</c:v>
                </c:pt>
              </c:numCache>
            </c:numRef>
          </c:val>
          <c:extLst xmlns:c16r2="http://schemas.microsoft.com/office/drawing/2015/06/chart">
            <c:ext xmlns:c16="http://schemas.microsoft.com/office/drawing/2014/chart" uri="{C3380CC4-5D6E-409C-BE32-E72D297353CC}">
              <c16:uniqueId val="{00000003-313A-4645-A263-B0FB36FDF4A9}"/>
            </c:ext>
          </c:extLst>
        </c:ser>
        <c:dLbls>
          <c:showLegendKey val="0"/>
          <c:showVal val="0"/>
          <c:showCatName val="0"/>
          <c:showSerName val="0"/>
          <c:showPercent val="0"/>
          <c:showBubbleSize val="0"/>
        </c:dLbls>
        <c:gapWidth val="150"/>
        <c:axId val="297209712"/>
        <c:axId val="297199920"/>
      </c:barChart>
      <c:catAx>
        <c:axId val="297209712"/>
        <c:scaling>
          <c:orientation val="minMax"/>
        </c:scaling>
        <c:delete val="0"/>
        <c:axPos val="b"/>
        <c:numFmt formatCode="General" sourceLinked="0"/>
        <c:majorTickMark val="in"/>
        <c:minorTickMark val="none"/>
        <c:tickLblPos val="nextTo"/>
        <c:spPr>
          <a:noFill/>
          <a:ln w="9525" cap="flat" cmpd="sng" algn="ctr">
            <a:solidFill>
              <a:schemeClr val="tx1">
                <a:tint val="75000"/>
                <a:shade val="95000"/>
                <a:satMod val="105000"/>
              </a:schemeClr>
            </a:solidFill>
            <a:prstDash val="solid"/>
            <a:round/>
          </a:ln>
          <a:effectLst/>
        </c:spPr>
        <c:txPr>
          <a:bodyPr rot="-5400000" spcFirstLastPara="1" vertOverflow="ellipsis" wrap="square" anchor="ctr" anchorCtr="1"/>
          <a:lstStyle/>
          <a:p>
            <a:pPr>
              <a:defRPr sz="1100" b="1" i="0" u="none" strike="noStrike" kern="1200" baseline="0">
                <a:solidFill>
                  <a:schemeClr val="bg1"/>
                </a:solidFill>
                <a:latin typeface="+mn-lt"/>
                <a:ea typeface="+mn-ea"/>
                <a:cs typeface="+mn-cs"/>
              </a:defRPr>
            </a:pPr>
            <a:endParaRPr lang="es-CO"/>
          </a:p>
        </c:txPr>
        <c:crossAx val="297199920"/>
        <c:crosses val="autoZero"/>
        <c:auto val="1"/>
        <c:lblAlgn val="ctr"/>
        <c:lblOffset val="100"/>
        <c:noMultiLvlLbl val="0"/>
      </c:catAx>
      <c:valAx>
        <c:axId val="29719992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r>
                  <a:rPr lang="en-GB" sz="1100" b="1">
                    <a:solidFill>
                      <a:schemeClr val="accent1">
                        <a:lumMod val="50000"/>
                      </a:schemeClr>
                    </a:solidFill>
                  </a:rPr>
                  <a:t>Teacher self-efficacy (level)</a:t>
                </a:r>
              </a:p>
            </c:rich>
          </c:tx>
          <c:layout>
            <c:manualLayout>
              <c:xMode val="edge"/>
              <c:yMode val="edge"/>
              <c:x val="1.3931573604164971E-3"/>
              <c:y val="0.22812865674117147"/>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s-CO"/>
            </a:p>
          </c:txPr>
        </c:title>
        <c:numFmt formatCode="#,##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accent1">
                    <a:lumMod val="50000"/>
                  </a:schemeClr>
                </a:solidFill>
                <a:latin typeface="+mn-lt"/>
                <a:ea typeface="+mn-ea"/>
                <a:cs typeface="+mn-cs"/>
              </a:defRPr>
            </a:pPr>
            <a:endParaRPr lang="es-CO"/>
          </a:p>
        </c:txPr>
        <c:crossAx val="297209712"/>
        <c:crosses val="autoZero"/>
        <c:crossBetween val="between"/>
      </c:valAx>
      <c:spPr>
        <a:noFill/>
        <a:ln>
          <a:noFill/>
        </a:ln>
        <a:effectLst/>
      </c:spPr>
    </c:plotArea>
    <c:legend>
      <c:legendPos val="r"/>
      <c:layout>
        <c:manualLayout>
          <c:xMode val="edge"/>
          <c:yMode val="edge"/>
          <c:x val="0.69482563881018156"/>
          <c:y val="6.8757389859278678E-2"/>
          <c:w val="0.27872627955494811"/>
          <c:h val="0.62591035990559762"/>
        </c:manualLayout>
      </c:layout>
      <c:overlay val="0"/>
      <c:spPr>
        <a:noFill/>
        <a:ln>
          <a:noFill/>
        </a:ln>
        <a:effectLst/>
      </c:spPr>
      <c:txPr>
        <a:bodyPr rot="0" spcFirstLastPara="1" vertOverflow="ellipsis" vert="horz" wrap="square" anchor="ctr" anchorCtr="1"/>
        <a:lstStyle/>
        <a:p>
          <a:pPr>
            <a:lnSpc>
              <a:spcPts val="1500"/>
            </a:lnSpc>
            <a:defRPr sz="1400" b="1" i="0" u="none" strike="noStrike" kern="1200" baseline="0">
              <a:solidFill>
                <a:schemeClr val="accent1">
                  <a:lumMod val="50000"/>
                </a:schemeClr>
              </a:solidFill>
              <a:latin typeface="+mn-lt"/>
              <a:ea typeface="+mn-ea"/>
              <a:cs typeface="+mn-cs"/>
            </a:defRPr>
          </a:pPr>
          <a:endParaRPr lang="es-CO"/>
        </a:p>
      </c:txPr>
    </c:legend>
    <c:plotVisOnly val="1"/>
    <c:dispBlanksAs val="gap"/>
    <c:showDLblsOverMax val="0"/>
  </c:chart>
  <c:spPr>
    <a:noFill/>
    <a:ln w="9525" cap="flat" cmpd="sng" algn="ctr">
      <a:noFill/>
      <a:prstDash val="soli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50000000000002E-2"/>
          <c:y val="9.5680961950434101E-2"/>
          <c:w val="0.91400000000000003"/>
          <c:h val="0.52697922618428439"/>
        </c:manualLayout>
      </c:layout>
      <c:barChart>
        <c:barDir val="col"/>
        <c:grouping val="stacked"/>
        <c:varyColors val="0"/>
        <c:ser>
          <c:idx val="1"/>
          <c:order val="0"/>
          <c:tx>
            <c:strRef>
              <c:f>'Figure C2.1._LTU'!$B$32</c:f>
              <c:strCache>
                <c:ptCount val="1"/>
                <c:pt idx="0">
                  <c:v>Primary, secondary and post-secondary non-tertiary</c:v>
                </c:pt>
              </c:strCache>
            </c:strRef>
          </c:tx>
          <c:spPr>
            <a:solidFill>
              <a:schemeClr val="accent2"/>
            </a:solidFill>
          </c:spPr>
          <c:invertIfNegative val="0"/>
          <c:cat>
            <c:strRef>
              <c:f>'Figure C2.1._LTU'!$A$33:$A$71</c:f>
              <c:strCache>
                <c:ptCount val="39"/>
                <c:pt idx="0">
                  <c:v>Norway</c:v>
                </c:pt>
                <c:pt idx="1">
                  <c:v>New Zealand</c:v>
                </c:pt>
                <c:pt idx="2">
                  <c:v>United Kingdom</c:v>
                </c:pt>
                <c:pt idx="3">
                  <c:v>Colombia</c:v>
                </c:pt>
                <c:pt idx="4">
                  <c:v>Chile</c:v>
                </c:pt>
                <c:pt idx="5">
                  <c:v>United States</c:v>
                </c:pt>
                <c:pt idx="6">
                  <c:v>Israel</c:v>
                </c:pt>
                <c:pt idx="7">
                  <c:v>Australia</c:v>
                </c:pt>
                <c:pt idx="8">
                  <c:v>Canada</c:v>
                </c:pt>
                <c:pt idx="9">
                  <c:v>Iceland</c:v>
                </c:pt>
                <c:pt idx="10">
                  <c:v>Korea</c:v>
                </c:pt>
                <c:pt idx="11">
                  <c:v>Belgium</c:v>
                </c:pt>
                <c:pt idx="12">
                  <c:v>Finland</c:v>
                </c:pt>
                <c:pt idx="13">
                  <c:v>Netherlands</c:v>
                </c:pt>
                <c:pt idx="14">
                  <c:v>Mexico</c:v>
                </c:pt>
                <c:pt idx="15">
                  <c:v>Sweden</c:v>
                </c:pt>
                <c:pt idx="16">
                  <c:v>Portugal</c:v>
                </c:pt>
                <c:pt idx="17">
                  <c:v>France</c:v>
                </c:pt>
                <c:pt idx="18">
                  <c:v>Brazil</c:v>
                </c:pt>
                <c:pt idx="19">
                  <c:v>OECD average</c:v>
                </c:pt>
                <c:pt idx="20">
                  <c:v>Austria</c:v>
                </c:pt>
                <c:pt idx="21">
                  <c:v>Latvia</c:v>
                </c:pt>
                <c:pt idx="22">
                  <c:v>Turkey</c:v>
                </c:pt>
                <c:pt idx="23">
                  <c:v>Estonia</c:v>
                </c:pt>
                <c:pt idx="24">
                  <c:v>EU23 average</c:v>
                </c:pt>
                <c:pt idx="25">
                  <c:v>Poland</c:v>
                </c:pt>
                <c:pt idx="26">
                  <c:v>Slovak Republic</c:v>
                </c:pt>
                <c:pt idx="27">
                  <c:v>Spain</c:v>
                </c:pt>
                <c:pt idx="28">
                  <c:v>Slovenia</c:v>
                </c:pt>
                <c:pt idx="29">
                  <c:v>Germany</c:v>
                </c:pt>
                <c:pt idx="30">
                  <c:v>Japan</c:v>
                </c:pt>
                <c:pt idx="31">
                  <c:v>Lithuania</c:v>
                </c:pt>
                <c:pt idx="32">
                  <c:v>Italy</c:v>
                </c:pt>
                <c:pt idx="33">
                  <c:v>Greece</c:v>
                </c:pt>
                <c:pt idx="34">
                  <c:v>Czech Republic</c:v>
                </c:pt>
                <c:pt idx="35">
                  <c:v>Hungary</c:v>
                </c:pt>
                <c:pt idx="36">
                  <c:v>Luxembourg</c:v>
                </c:pt>
                <c:pt idx="37">
                  <c:v>Ireland</c:v>
                </c:pt>
                <c:pt idx="38">
                  <c:v>Russian Federation</c:v>
                </c:pt>
              </c:strCache>
            </c:strRef>
          </c:cat>
          <c:val>
            <c:numRef>
              <c:f>'Figure C2.1._LTU'!$B$33:$B$71</c:f>
              <c:numCache>
                <c:formatCode>#,##0.00</c:formatCode>
                <c:ptCount val="39"/>
                <c:pt idx="0">
                  <c:v>4.6356395496124998</c:v>
                </c:pt>
                <c:pt idx="1">
                  <c:v>4.5477490856299001</c:v>
                </c:pt>
                <c:pt idx="2">
                  <c:v>4.3611440251938998</c:v>
                </c:pt>
                <c:pt idx="3">
                  <c:v>4.0095395293702003</c:v>
                </c:pt>
                <c:pt idx="4">
                  <c:v>3.6370869142970998</c:v>
                </c:pt>
                <c:pt idx="5">
                  <c:v>3.5140782962786998</c:v>
                </c:pt>
                <c:pt idx="6">
                  <c:v>4.5023370463379004</c:v>
                </c:pt>
                <c:pt idx="7">
                  <c:v>3.9207744806473999</c:v>
                </c:pt>
                <c:pt idx="8">
                  <c:v>3.5039180060668</c:v>
                </c:pt>
                <c:pt idx="9">
                  <c:v>4.5471528752702</c:v>
                </c:pt>
                <c:pt idx="10">
                  <c:v>3.9821488770587998</c:v>
                </c:pt>
                <c:pt idx="11">
                  <c:v>4.2699379722513999</c:v>
                </c:pt>
                <c:pt idx="12">
                  <c:v>4.0026661015464002</c:v>
                </c:pt>
                <c:pt idx="13">
                  <c:v>3.6326108330725</c:v>
                </c:pt>
                <c:pt idx="14">
                  <c:v>3.8569744033514</c:v>
                </c:pt>
                <c:pt idx="15">
                  <c:v>3.6461234493355001</c:v>
                </c:pt>
                <c:pt idx="16">
                  <c:v>3.9398003333553002</c:v>
                </c:pt>
                <c:pt idx="17">
                  <c:v>3.7428762447914998</c:v>
                </c:pt>
                <c:pt idx="18">
                  <c:v>4.0610271024253004</c:v>
                </c:pt>
                <c:pt idx="19">
                  <c:v>3.4809074769620678</c:v>
                </c:pt>
                <c:pt idx="20">
                  <c:v>3.1219336722243001</c:v>
                </c:pt>
                <c:pt idx="21">
                  <c:v>3.3448073348035998</c:v>
                </c:pt>
                <c:pt idx="22">
                  <c:v>3.1290058622218</c:v>
                </c:pt>
                <c:pt idx="23">
                  <c:v>2.9591748924534</c:v>
                </c:pt>
                <c:pt idx="24">
                  <c:v>3.2676457707036506</c:v>
                </c:pt>
                <c:pt idx="25">
                  <c:v>3.2317139388048002</c:v>
                </c:pt>
                <c:pt idx="26">
                  <c:v>2.8626624498141</c:v>
                </c:pt>
                <c:pt idx="27">
                  <c:v>3.0732074503842002</c:v>
                </c:pt>
                <c:pt idx="28">
                  <c:v>3.2783619633929</c:v>
                </c:pt>
                <c:pt idx="29">
                  <c:v>2.9964365918042999</c:v>
                </c:pt>
                <c:pt idx="30">
                  <c:v>2.6857818644574998</c:v>
                </c:pt>
                <c:pt idx="31">
                  <c:v>2.4388209677394999</c:v>
                </c:pt>
                <c:pt idx="32">
                  <c:v>3.0088896320765999</c:v>
                </c:pt>
                <c:pt idx="33">
                  <c:v>2.8541081928354002</c:v>
                </c:pt>
                <c:pt idx="34">
                  <c:v>2.6462985611938001</c:v>
                </c:pt>
                <c:pt idx="35">
                  <c:v>2.8806729250416998</c:v>
                </c:pt>
                <c:pt idx="36">
                  <c:v>2.9456016006665</c:v>
                </c:pt>
                <c:pt idx="37">
                  <c:v>2.6503578226986999</c:v>
                </c:pt>
                <c:pt idx="38">
                  <c:v>1.939045433177</c:v>
                </c:pt>
              </c:numCache>
            </c:numRef>
          </c:val>
          <c:extLst xmlns:c16r2="http://schemas.microsoft.com/office/drawing/2015/06/chart">
            <c:ext xmlns:c16="http://schemas.microsoft.com/office/drawing/2014/chart" uri="{C3380CC4-5D6E-409C-BE32-E72D297353CC}">
              <c16:uniqueId val="{00000000-93DA-4E4B-B168-E05E58A66DA6}"/>
            </c:ext>
          </c:extLst>
        </c:ser>
        <c:ser>
          <c:idx val="2"/>
          <c:order val="1"/>
          <c:tx>
            <c:strRef>
              <c:f>'Figure C2.1._LTU'!$C$32</c:f>
              <c:strCache>
                <c:ptCount val="1"/>
                <c:pt idx="0">
                  <c:v>Tertiary</c:v>
                </c:pt>
              </c:strCache>
            </c:strRef>
          </c:tx>
          <c:spPr>
            <a:solidFill>
              <a:schemeClr val="accent5"/>
            </a:solidFill>
          </c:spPr>
          <c:invertIfNegative val="0"/>
          <c:cat>
            <c:strRef>
              <c:f>'Figure C2.1._LTU'!$A$33:$A$71</c:f>
              <c:strCache>
                <c:ptCount val="39"/>
                <c:pt idx="0">
                  <c:v>Norway</c:v>
                </c:pt>
                <c:pt idx="1">
                  <c:v>New Zealand</c:v>
                </c:pt>
                <c:pt idx="2">
                  <c:v>United Kingdom</c:v>
                </c:pt>
                <c:pt idx="3">
                  <c:v>Colombia</c:v>
                </c:pt>
                <c:pt idx="4">
                  <c:v>Chile</c:v>
                </c:pt>
                <c:pt idx="5">
                  <c:v>United States</c:v>
                </c:pt>
                <c:pt idx="6">
                  <c:v>Israel</c:v>
                </c:pt>
                <c:pt idx="7">
                  <c:v>Australia</c:v>
                </c:pt>
                <c:pt idx="8">
                  <c:v>Canada</c:v>
                </c:pt>
                <c:pt idx="9">
                  <c:v>Iceland</c:v>
                </c:pt>
                <c:pt idx="10">
                  <c:v>Korea</c:v>
                </c:pt>
                <c:pt idx="11">
                  <c:v>Belgium</c:v>
                </c:pt>
                <c:pt idx="12">
                  <c:v>Finland</c:v>
                </c:pt>
                <c:pt idx="13">
                  <c:v>Netherlands</c:v>
                </c:pt>
                <c:pt idx="14">
                  <c:v>Mexico</c:v>
                </c:pt>
                <c:pt idx="15">
                  <c:v>Sweden</c:v>
                </c:pt>
                <c:pt idx="16">
                  <c:v>Portugal</c:v>
                </c:pt>
                <c:pt idx="17">
                  <c:v>France</c:v>
                </c:pt>
                <c:pt idx="18">
                  <c:v>Brazil</c:v>
                </c:pt>
                <c:pt idx="19">
                  <c:v>OECD average</c:v>
                </c:pt>
                <c:pt idx="20">
                  <c:v>Austria</c:v>
                </c:pt>
                <c:pt idx="21">
                  <c:v>Latvia</c:v>
                </c:pt>
                <c:pt idx="22">
                  <c:v>Turkey</c:v>
                </c:pt>
                <c:pt idx="23">
                  <c:v>Estonia</c:v>
                </c:pt>
                <c:pt idx="24">
                  <c:v>EU23 average</c:v>
                </c:pt>
                <c:pt idx="25">
                  <c:v>Poland</c:v>
                </c:pt>
                <c:pt idx="26">
                  <c:v>Slovak Republic</c:v>
                </c:pt>
                <c:pt idx="27">
                  <c:v>Spain</c:v>
                </c:pt>
                <c:pt idx="28">
                  <c:v>Slovenia</c:v>
                </c:pt>
                <c:pt idx="29">
                  <c:v>Germany</c:v>
                </c:pt>
                <c:pt idx="30">
                  <c:v>Japan</c:v>
                </c:pt>
                <c:pt idx="31">
                  <c:v>Lithuania</c:v>
                </c:pt>
                <c:pt idx="32">
                  <c:v>Italy</c:v>
                </c:pt>
                <c:pt idx="33">
                  <c:v>Greece</c:v>
                </c:pt>
                <c:pt idx="34">
                  <c:v>Czech Republic</c:v>
                </c:pt>
                <c:pt idx="35">
                  <c:v>Hungary</c:v>
                </c:pt>
                <c:pt idx="36">
                  <c:v>Luxembourg</c:v>
                </c:pt>
                <c:pt idx="37">
                  <c:v>Ireland</c:v>
                </c:pt>
                <c:pt idx="38">
                  <c:v>Russian Federation</c:v>
                </c:pt>
              </c:strCache>
            </c:strRef>
          </c:cat>
          <c:val>
            <c:numRef>
              <c:f>'Figure C2.1._LTU'!$C$33:$C$71</c:f>
              <c:numCache>
                <c:formatCode>#,##0.00</c:formatCode>
                <c:ptCount val="39"/>
                <c:pt idx="0">
                  <c:v>1.7387160477246999</c:v>
                </c:pt>
                <c:pt idx="1">
                  <c:v>1.7561468421894999</c:v>
                </c:pt>
                <c:pt idx="2">
                  <c:v>1.8677846589142999</c:v>
                </c:pt>
                <c:pt idx="3">
                  <c:v>2.2141180653179</c:v>
                </c:pt>
                <c:pt idx="4">
                  <c:v>2.5025479111475</c:v>
                </c:pt>
                <c:pt idx="5">
                  <c:v>2.5762981470958999</c:v>
                </c:pt>
                <c:pt idx="6">
                  <c:v>1.4687798296979</c:v>
                </c:pt>
                <c:pt idx="7">
                  <c:v>2.0339663635077998</c:v>
                </c:pt>
                <c:pt idx="8">
                  <c:v>2.4476550140315001</c:v>
                </c:pt>
                <c:pt idx="9">
                  <c:v>1.2817543807995999</c:v>
                </c:pt>
                <c:pt idx="10">
                  <c:v>1.8151009036729999</c:v>
                </c:pt>
                <c:pt idx="11">
                  <c:v>1.4735336689934</c:v>
                </c:pt>
                <c:pt idx="12">
                  <c:v>1.7256488140190001</c:v>
                </c:pt>
                <c:pt idx="13">
                  <c:v>1.7254599427162001</c:v>
                </c:pt>
                <c:pt idx="14">
                  <c:v>1.4148100557233001</c:v>
                </c:pt>
                <c:pt idx="15">
                  <c:v>1.6190714215566999</c:v>
                </c:pt>
                <c:pt idx="16">
                  <c:v>1.2882039949994999</c:v>
                </c:pt>
                <c:pt idx="17">
                  <c:v>1.4641495950995</c:v>
                </c:pt>
                <c:pt idx="18">
                  <c:v>0.95883672717757995</c:v>
                </c:pt>
                <c:pt idx="19">
                  <c:v>1.5161504161655182</c:v>
                </c:pt>
                <c:pt idx="20">
                  <c:v>1.7415377073831999</c:v>
                </c:pt>
                <c:pt idx="21">
                  <c:v>1.5070564931618999</c:v>
                </c:pt>
                <c:pt idx="22">
                  <c:v>1.6529457917503001</c:v>
                </c:pt>
                <c:pt idx="23">
                  <c:v>1.7741809528439001</c:v>
                </c:pt>
                <c:pt idx="24">
                  <c:v>1.3396639413797418</c:v>
                </c:pt>
                <c:pt idx="25">
                  <c:v>1.3733195307062001</c:v>
                </c:pt>
                <c:pt idx="26">
                  <c:v>1.5747242166544999</c:v>
                </c:pt>
                <c:pt idx="27">
                  <c:v>1.2801250557871</c:v>
                </c:pt>
                <c:pt idx="28">
                  <c:v>1.0356945887347999</c:v>
                </c:pt>
                <c:pt idx="29">
                  <c:v>1.2237449314588</c:v>
                </c:pt>
                <c:pt idx="30">
                  <c:v>1.3877861519323</c:v>
                </c:pt>
                <c:pt idx="31">
                  <c:v>1.5017497109911</c:v>
                </c:pt>
                <c:pt idx="32">
                  <c:v>0.92312122076750003</c:v>
                </c:pt>
                <c:pt idx="33">
                  <c:v>0.98871315229289003</c:v>
                </c:pt>
                <c:pt idx="34">
                  <c:v>1.1562831789242001</c:v>
                </c:pt>
                <c:pt idx="35">
                  <c:v>0.88311314200054003</c:v>
                </c:pt>
                <c:pt idx="36">
                  <c:v>0.52663905420876</c:v>
                </c:pt>
                <c:pt idx="37">
                  <c:v>0.81875167814033001</c:v>
                </c:pt>
                <c:pt idx="38">
                  <c:v>1.1481544386991001</c:v>
                </c:pt>
              </c:numCache>
            </c:numRef>
          </c:val>
          <c:extLst xmlns:c16r2="http://schemas.microsoft.com/office/drawing/2015/06/chart">
            <c:ext xmlns:c16="http://schemas.microsoft.com/office/drawing/2014/chart" uri="{C3380CC4-5D6E-409C-BE32-E72D297353CC}">
              <c16:uniqueId val="{00000001-93DA-4E4B-B168-E05E58A66DA6}"/>
            </c:ext>
          </c:extLst>
        </c:ser>
        <c:dLbls>
          <c:showLegendKey val="0"/>
          <c:showVal val="0"/>
          <c:showCatName val="0"/>
          <c:showSerName val="0"/>
          <c:showPercent val="0"/>
          <c:showBubbleSize val="0"/>
        </c:dLbls>
        <c:gapWidth val="150"/>
        <c:overlap val="100"/>
        <c:axId val="192549856"/>
        <c:axId val="192552032"/>
      </c:barChart>
      <c:catAx>
        <c:axId val="192549856"/>
        <c:scaling>
          <c:orientation val="minMax"/>
        </c:scaling>
        <c:delete val="0"/>
        <c:axPos val="b"/>
        <c:numFmt formatCode="General" sourceLinked="1"/>
        <c:majorTickMark val="out"/>
        <c:minorTickMark val="none"/>
        <c:tickLblPos val="nextTo"/>
        <c:spPr>
          <a:ln>
            <a:solidFill>
              <a:srgbClr val="FFFFFF"/>
            </a:solidFill>
          </a:ln>
        </c:spPr>
        <c:txPr>
          <a:bodyPr rot="-5400000" vert="horz"/>
          <a:lstStyle/>
          <a:p>
            <a:pPr>
              <a:defRPr lang="en-US" sz="1200" b="0" i="0" u="none" baseline="0">
                <a:solidFill>
                  <a:srgbClr val="FFFFFF"/>
                </a:solidFill>
                <a:latin typeface="+mn-lt"/>
                <a:ea typeface="Arial"/>
                <a:cs typeface="Arial"/>
              </a:defRPr>
            </a:pPr>
            <a:endParaRPr lang="es-CO"/>
          </a:p>
        </c:txPr>
        <c:crossAx val="192552032"/>
        <c:crosses val="autoZero"/>
        <c:auto val="1"/>
        <c:lblAlgn val="ctr"/>
        <c:lblOffset val="100"/>
        <c:noMultiLvlLbl val="0"/>
      </c:catAx>
      <c:valAx>
        <c:axId val="192552032"/>
        <c:scaling>
          <c:orientation val="minMax"/>
          <c:min val="0"/>
        </c:scaling>
        <c:delete val="0"/>
        <c:axPos val="l"/>
        <c:majorGridlines>
          <c:spPr>
            <a:ln>
              <a:solidFill>
                <a:schemeClr val="tx2">
                  <a:lumMod val="60000"/>
                  <a:lumOff val="40000"/>
                </a:schemeClr>
              </a:solidFill>
            </a:ln>
          </c:spPr>
        </c:majorGridlines>
        <c:numFmt formatCode="0.0" sourceLinked="0"/>
        <c:majorTickMark val="out"/>
        <c:minorTickMark val="none"/>
        <c:tickLblPos val="nextTo"/>
        <c:spPr>
          <a:ln>
            <a:solidFill>
              <a:srgbClr val="FFFFFF"/>
            </a:solidFill>
          </a:ln>
        </c:spPr>
        <c:txPr>
          <a:bodyPr rot="0" vert="horz"/>
          <a:lstStyle/>
          <a:p>
            <a:pPr>
              <a:defRPr lang="en-US" sz="1200" b="0" i="0" u="none" baseline="0">
                <a:solidFill>
                  <a:srgbClr val="FFFFFF"/>
                </a:solidFill>
                <a:latin typeface="+mn-lt"/>
                <a:ea typeface="Arial"/>
                <a:cs typeface="Arial"/>
              </a:defRPr>
            </a:pPr>
            <a:endParaRPr lang="es-CO"/>
          </a:p>
        </c:txPr>
        <c:crossAx val="192549856"/>
        <c:crosses val="autoZero"/>
        <c:crossBetween val="between"/>
      </c:valAx>
      <c:spPr>
        <a:noFill/>
        <a:extLst>
          <a:ext uri="{909E8E84-426E-40DD-AFC4-6F175D3DCCD1}">
            <a14:hiddenFill xmlns:a14="http://schemas.microsoft.com/office/drawing/2010/main">
              <a:solidFill>
                <a:srgbClr val="F6F8FC"/>
              </a:solidFill>
            </a14:hiddenFill>
          </a:ext>
        </a:extLst>
      </c:spPr>
    </c:plotArea>
    <c:legend>
      <c:legendPos val="t"/>
      <c:legendEntry>
        <c:idx val="0"/>
        <c:txPr>
          <a:bodyPr rot="0" vert="horz"/>
          <a:lstStyle/>
          <a:p>
            <a:pPr>
              <a:defRPr lang="en-US" sz="1200" b="0" i="0" u="none" baseline="0">
                <a:solidFill>
                  <a:srgbClr val="FFFFFF"/>
                </a:solidFill>
                <a:latin typeface="Arial"/>
                <a:ea typeface="Arial"/>
                <a:cs typeface="Arial"/>
              </a:defRPr>
            </a:pPr>
            <a:endParaRPr lang="es-CO"/>
          </a:p>
        </c:txPr>
      </c:legendEntry>
      <c:legendEntry>
        <c:idx val="1"/>
        <c:txPr>
          <a:bodyPr rot="0" vert="horz"/>
          <a:lstStyle/>
          <a:p>
            <a:pPr>
              <a:defRPr lang="en-US" sz="1200" b="0" i="0" u="none" baseline="0">
                <a:solidFill>
                  <a:srgbClr val="FFFFFF"/>
                </a:solidFill>
                <a:latin typeface="Arial"/>
                <a:ea typeface="Arial"/>
                <a:cs typeface="Arial"/>
              </a:defRPr>
            </a:pPr>
            <a:endParaRPr lang="es-CO"/>
          </a:p>
        </c:txPr>
      </c:legendEntry>
      <c:layout>
        <c:manualLayout>
          <c:xMode val="edge"/>
          <c:yMode val="edge"/>
          <c:x val="9.7706823297732781E-2"/>
          <c:y val="1.525E-2"/>
          <c:w val="0.87804324998079097"/>
          <c:h val="7.3249999999999996E-2"/>
        </c:manualLayout>
      </c:layout>
      <c:overlay val="0"/>
      <c:spPr>
        <a:solidFill>
          <a:scrgbClr r="0" g="0" b="0">
            <a:alpha val="0"/>
          </a:scrgbClr>
        </a:solidFill>
        <a:ln>
          <a:noFill/>
        </a:ln>
        <a:effectLst/>
        <a:extLst>
          <a:ext uri="{91240B29-F687-4F45-9708-019B960494DF}">
            <a14:hiddenLine xmlns:a14="http://schemas.microsoft.com/office/drawing/2010/main">
              <a:noFill/>
            </a14:hiddenLine>
          </a:ext>
        </a:extLst>
      </c:spPr>
      <c:txPr>
        <a:bodyPr rot="0" vert="horz"/>
        <a:lstStyle/>
        <a:p>
          <a:pPr>
            <a:defRPr lang="en-US" sz="1000" b="0" i="0" u="none" baseline="0">
              <a:solidFill>
                <a:srgbClr val="000000"/>
              </a:solidFill>
              <a:latin typeface="+mn-lt"/>
              <a:ea typeface="+mn-lt"/>
              <a:cs typeface="+mn-lt"/>
            </a:defRPr>
          </a:pPr>
          <a:endParaRPr lang="es-CO"/>
        </a:p>
      </c:txPr>
    </c:legend>
    <c:plotVisOnly val="1"/>
    <c:dispBlanksAs val="gap"/>
    <c:showDLblsOverMax val="1"/>
  </c:chart>
  <c:spPr>
    <a:noFill/>
    <a:extLst>
      <a:ext uri="{909E8E84-426E-40DD-AFC4-6F175D3DCCD1}">
        <a14:hiddenFill xmlns:a14="http://schemas.microsoft.com/office/drawing/2010/main">
          <a:noFill/>
        </a14:hiddenFill>
      </a:ext>
    </a:extLst>
  </c:spPr>
  <c:txPr>
    <a:bodyPr rot="0" vert="horz"/>
    <a:lstStyle/>
    <a:p>
      <a:pPr>
        <a:defRPr lang="en-US" sz="1000" b="0" i="0" u="none" baseline="0">
          <a:solidFill>
            <a:srgbClr val="000000"/>
          </a:solidFill>
          <a:latin typeface="Calibri"/>
          <a:ea typeface="Calibri"/>
          <a:cs typeface="Calibri"/>
        </a:defRPr>
      </a:pPr>
      <a:endParaRPr lang="es-CO"/>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10728580468097"/>
          <c:y val="1.7220512189252767E-2"/>
          <c:w val="0.86726408842261338"/>
          <c:h val="0.80369878168575803"/>
        </c:manualLayout>
      </c:layout>
      <c:barChart>
        <c:barDir val="col"/>
        <c:grouping val="clustered"/>
        <c:varyColors val="0"/>
        <c:ser>
          <c:idx val="0"/>
          <c:order val="0"/>
          <c:spPr>
            <a:solidFill>
              <a:schemeClr val="accent1">
                <a:lumMod val="75000"/>
              </a:schemeClr>
            </a:solidFill>
            <a:ln>
              <a:solidFill>
                <a:schemeClr val="accent1"/>
              </a:solidFill>
            </a:ln>
          </c:spPr>
          <c:invertIfNegative val="0"/>
          <c:cat>
            <c:strRef>
              <c:f>'Figure 7.6'!$B$66:$B$71</c:f>
              <c:strCache>
                <c:ptCount val="6"/>
                <c:pt idx="0">
                  <c:v>15 or less</c:v>
                </c:pt>
                <c:pt idx="1">
                  <c:v>16-20</c:v>
                </c:pt>
                <c:pt idx="2">
                  <c:v>21-25</c:v>
                </c:pt>
                <c:pt idx="3">
                  <c:v>26-30</c:v>
                </c:pt>
                <c:pt idx="4">
                  <c:v>31-35</c:v>
                </c:pt>
                <c:pt idx="5">
                  <c:v>36 or more</c:v>
                </c:pt>
              </c:strCache>
            </c:strRef>
          </c:cat>
          <c:val>
            <c:numRef>
              <c:f>'Figure 7.6'!$C$66:$C$71</c:f>
              <c:numCache>
                <c:formatCode>####.00</c:formatCode>
                <c:ptCount val="6"/>
                <c:pt idx="0">
                  <c:v>12.054782175110468</c:v>
                </c:pt>
                <c:pt idx="1">
                  <c:v>12.020116616984398</c:v>
                </c:pt>
                <c:pt idx="2">
                  <c:v>11.991343789776888</c:v>
                </c:pt>
                <c:pt idx="3">
                  <c:v>12.044521996246516</c:v>
                </c:pt>
                <c:pt idx="4">
                  <c:v>12.013776682983607</c:v>
                </c:pt>
                <c:pt idx="5">
                  <c:v>11.891264084738777</c:v>
                </c:pt>
              </c:numCache>
            </c:numRef>
          </c:val>
          <c:extLst xmlns:c16r2="http://schemas.microsoft.com/office/drawing/2015/06/chart">
            <c:ext xmlns:c16="http://schemas.microsoft.com/office/drawing/2014/chart" uri="{C3380CC4-5D6E-409C-BE32-E72D297353CC}">
              <c16:uniqueId val="{00000000-6B71-4F12-8E81-54DE300F19B5}"/>
            </c:ext>
          </c:extLst>
        </c:ser>
        <c:dLbls>
          <c:showLegendKey val="0"/>
          <c:showVal val="0"/>
          <c:showCatName val="0"/>
          <c:showSerName val="0"/>
          <c:showPercent val="0"/>
          <c:showBubbleSize val="0"/>
        </c:dLbls>
        <c:gapWidth val="150"/>
        <c:axId val="297204272"/>
        <c:axId val="297199376"/>
      </c:barChart>
      <c:catAx>
        <c:axId val="297204272"/>
        <c:scaling>
          <c:orientation val="minMax"/>
        </c:scaling>
        <c:delete val="0"/>
        <c:axPos val="b"/>
        <c:title>
          <c:tx>
            <c:strRef>
              <c:f>'Figure 7.6'!$A$66:$A$71</c:f>
              <c:strCache>
                <c:ptCount val="1"/>
                <c:pt idx="0">
                  <c:v>Class size (number of students)</c:v>
                </c:pt>
              </c:strCache>
            </c:strRef>
          </c:tx>
          <c:layout>
            <c:manualLayout>
              <c:xMode val="edge"/>
              <c:yMode val="edge"/>
              <c:x val="0.3722833083364579"/>
              <c:y val="0.91501028587642763"/>
            </c:manualLayout>
          </c:layout>
          <c:overlay val="0"/>
          <c:txPr>
            <a:bodyPr/>
            <a:lstStyle/>
            <a:p>
              <a:pPr>
                <a:defRPr sz="1200">
                  <a:solidFill>
                    <a:schemeClr val="bg2">
                      <a:lumMod val="25000"/>
                    </a:schemeClr>
                  </a:solidFill>
                  <a:latin typeface="+mj-lt"/>
                </a:defRPr>
              </a:pPr>
              <a:endParaRPr lang="es-CO"/>
            </a:p>
          </c:txPr>
        </c:title>
        <c:numFmt formatCode="General" sourceLinked="0"/>
        <c:majorTickMark val="in"/>
        <c:minorTickMark val="none"/>
        <c:tickLblPos val="nextTo"/>
        <c:txPr>
          <a:bodyPr/>
          <a:lstStyle/>
          <a:p>
            <a:pPr>
              <a:defRPr sz="1200">
                <a:solidFill>
                  <a:schemeClr val="bg2">
                    <a:lumMod val="10000"/>
                  </a:schemeClr>
                </a:solidFill>
              </a:defRPr>
            </a:pPr>
            <a:endParaRPr lang="es-CO"/>
          </a:p>
        </c:txPr>
        <c:crossAx val="297199376"/>
        <c:crosses val="autoZero"/>
        <c:auto val="1"/>
        <c:lblAlgn val="ctr"/>
        <c:lblOffset val="100"/>
        <c:noMultiLvlLbl val="0"/>
      </c:catAx>
      <c:valAx>
        <c:axId val="297199376"/>
        <c:scaling>
          <c:orientation val="minMax"/>
          <c:max val="13"/>
          <c:min val="10"/>
        </c:scaling>
        <c:delete val="0"/>
        <c:axPos val="l"/>
        <c:majorGridlines/>
        <c:title>
          <c:tx>
            <c:strRef>
              <c:f>'Figure 7.6'!$C$64</c:f>
              <c:strCache>
                <c:ptCount val="1"/>
                <c:pt idx="0">
                  <c:v>Teachers' job satisfaction (level)</c:v>
                </c:pt>
              </c:strCache>
            </c:strRef>
          </c:tx>
          <c:layout>
            <c:manualLayout>
              <c:xMode val="edge"/>
              <c:yMode val="edge"/>
              <c:x val="0"/>
              <c:y val="0.23162020288004542"/>
            </c:manualLayout>
          </c:layout>
          <c:overlay val="0"/>
          <c:txPr>
            <a:bodyPr rot="-5400000" vert="horz"/>
            <a:lstStyle/>
            <a:p>
              <a:pPr>
                <a:defRPr sz="1200">
                  <a:solidFill>
                    <a:schemeClr val="bg2">
                      <a:lumMod val="25000"/>
                    </a:schemeClr>
                  </a:solidFill>
                  <a:latin typeface="+mj-lt"/>
                </a:defRPr>
              </a:pPr>
              <a:endParaRPr lang="es-CO"/>
            </a:p>
          </c:txPr>
        </c:title>
        <c:numFmt formatCode="#,##0.00" sourceLinked="0"/>
        <c:majorTickMark val="in"/>
        <c:minorTickMark val="none"/>
        <c:tickLblPos val="nextTo"/>
        <c:txPr>
          <a:bodyPr/>
          <a:lstStyle/>
          <a:p>
            <a:pPr>
              <a:defRPr sz="1050">
                <a:solidFill>
                  <a:schemeClr val="bg2">
                    <a:lumMod val="10000"/>
                  </a:schemeClr>
                </a:solidFill>
              </a:defRPr>
            </a:pPr>
            <a:endParaRPr lang="es-CO"/>
          </a:p>
        </c:txPr>
        <c:crossAx val="297204272"/>
        <c:crosses val="autoZero"/>
        <c:crossBetween val="between"/>
      </c:valAx>
    </c:plotArea>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Low professionalism</c:v>
                </c:pt>
              </c:strCache>
            </c:strRef>
          </c:tx>
          <c:spPr>
            <a:solidFill>
              <a:srgbClr val="C00000"/>
            </a:solidFill>
          </c:spPr>
          <c:invertIfNegative val="0"/>
          <c:cat>
            <c:strRef>
              <c:f>Sheet1!$A$2:$A$5</c:f>
              <c:strCache>
                <c:ptCount val="4"/>
                <c:pt idx="0">
                  <c:v>Status</c:v>
                </c:pt>
                <c:pt idx="1">
                  <c:v>Profession</c:v>
                </c:pt>
                <c:pt idx="2">
                  <c:v>Environment</c:v>
                </c:pt>
                <c:pt idx="3">
                  <c:v>Efficacy</c:v>
                </c:pt>
              </c:strCache>
            </c:strRef>
          </c:cat>
          <c:val>
            <c:numRef>
              <c:f>Sheet1!$B$2:$B$5</c:f>
              <c:numCache>
                <c:formatCode>General</c:formatCode>
                <c:ptCount val="4"/>
                <c:pt idx="0">
                  <c:v>21.583089999999999</c:v>
                </c:pt>
                <c:pt idx="1">
                  <c:v>31.98976</c:v>
                </c:pt>
                <c:pt idx="2">
                  <c:v>29.807670000000002</c:v>
                </c:pt>
                <c:pt idx="3">
                  <c:v>35.385249999999999</c:v>
                </c:pt>
              </c:numCache>
            </c:numRef>
          </c:val>
          <c:extLst xmlns:c16r2="http://schemas.microsoft.com/office/drawing/2015/06/chart">
            <c:ext xmlns:c16="http://schemas.microsoft.com/office/drawing/2014/chart" uri="{C3380CC4-5D6E-409C-BE32-E72D297353CC}">
              <c16:uniqueId val="{00000000-08AF-4C00-817E-A0A3D19E9842}"/>
            </c:ext>
          </c:extLst>
        </c:ser>
        <c:ser>
          <c:idx val="2"/>
          <c:order val="1"/>
          <c:tx>
            <c:strRef>
              <c:f>Sheet1!$D$1</c:f>
              <c:strCache>
                <c:ptCount val="1"/>
                <c:pt idx="0">
                  <c:v>High professionalism</c:v>
                </c:pt>
              </c:strCache>
            </c:strRef>
          </c:tx>
          <c:spPr>
            <a:solidFill>
              <a:schemeClr val="accent3">
                <a:lumMod val="75000"/>
              </a:schemeClr>
            </a:solidFill>
          </c:spPr>
          <c:invertIfNegative val="0"/>
          <c:cat>
            <c:strRef>
              <c:f>Sheet1!$A$2:$A$5</c:f>
              <c:strCache>
                <c:ptCount val="4"/>
                <c:pt idx="0">
                  <c:v>Status</c:v>
                </c:pt>
                <c:pt idx="1">
                  <c:v>Profession</c:v>
                </c:pt>
                <c:pt idx="2">
                  <c:v>Environment</c:v>
                </c:pt>
                <c:pt idx="3">
                  <c:v>Efficacy</c:v>
                </c:pt>
              </c:strCache>
            </c:strRef>
          </c:cat>
          <c:val>
            <c:numRef>
              <c:f>Sheet1!$D$2:$D$5</c:f>
              <c:numCache>
                <c:formatCode>General</c:formatCode>
                <c:ptCount val="4"/>
                <c:pt idx="0">
                  <c:v>58.674160000000001</c:v>
                </c:pt>
                <c:pt idx="1">
                  <c:v>58.868290000000002</c:v>
                </c:pt>
                <c:pt idx="2">
                  <c:v>55.341880000000003</c:v>
                </c:pt>
                <c:pt idx="3">
                  <c:v>60.883400000000002</c:v>
                </c:pt>
              </c:numCache>
            </c:numRef>
          </c:val>
          <c:extLst xmlns:c16r2="http://schemas.microsoft.com/office/drawing/2015/06/chart">
            <c:ext xmlns:c16="http://schemas.microsoft.com/office/drawing/2014/chart" uri="{C3380CC4-5D6E-409C-BE32-E72D297353CC}">
              <c16:uniqueId val="{00000001-08AF-4C00-817E-A0A3D19E9842}"/>
            </c:ext>
          </c:extLst>
        </c:ser>
        <c:dLbls>
          <c:showLegendKey val="0"/>
          <c:showVal val="0"/>
          <c:showCatName val="0"/>
          <c:showSerName val="0"/>
          <c:showPercent val="0"/>
          <c:showBubbleSize val="0"/>
        </c:dLbls>
        <c:gapWidth val="150"/>
        <c:axId val="297197744"/>
        <c:axId val="297200464"/>
      </c:barChart>
      <c:catAx>
        <c:axId val="297197744"/>
        <c:scaling>
          <c:orientation val="minMax"/>
        </c:scaling>
        <c:delete val="1"/>
        <c:axPos val="b"/>
        <c:numFmt formatCode="General" sourceLinked="1"/>
        <c:majorTickMark val="none"/>
        <c:minorTickMark val="none"/>
        <c:tickLblPos val="nextTo"/>
        <c:crossAx val="297200464"/>
        <c:crosses val="autoZero"/>
        <c:auto val="1"/>
        <c:lblAlgn val="ctr"/>
        <c:lblOffset val="100"/>
        <c:tickLblSkip val="10"/>
        <c:tickMarkSkip val="100"/>
        <c:noMultiLvlLbl val="0"/>
      </c:catAx>
      <c:valAx>
        <c:axId val="297200464"/>
        <c:scaling>
          <c:orientation val="minMax"/>
          <c:max val="70"/>
          <c:min val="0"/>
        </c:scaling>
        <c:delete val="0"/>
        <c:axPos val="l"/>
        <c:majorGridlines/>
        <c:numFmt formatCode="0" sourceLinked="0"/>
        <c:majorTickMark val="none"/>
        <c:minorTickMark val="none"/>
        <c:tickLblPos val="nextTo"/>
        <c:crossAx val="297197744"/>
        <c:crosses val="autoZero"/>
        <c:crossBetween val="between"/>
        <c:majorUnit val="10"/>
        <c:minorUnit val="5"/>
      </c:valAx>
    </c:plotArea>
    <c:legend>
      <c:legendPos val="r"/>
      <c:layout>
        <c:manualLayout>
          <c:xMode val="edge"/>
          <c:yMode val="edge"/>
          <c:x val="0.74324566897096411"/>
          <c:y val="0.31386657403692797"/>
          <c:w val="0.25675433102903572"/>
          <c:h val="0.3039198035205824"/>
        </c:manualLayout>
      </c:layout>
      <c:overlay val="0"/>
      <c:txPr>
        <a:bodyPr/>
        <a:lstStyle/>
        <a:p>
          <a:pPr>
            <a:defRPr sz="1600">
              <a:solidFill>
                <a:schemeClr val="tx1"/>
              </a:solidFill>
              <a:latin typeface="+mj-lt"/>
            </a:defRPr>
          </a:pPr>
          <a:endParaRPr lang="es-CO"/>
        </a:p>
      </c:txPr>
    </c:legend>
    <c:plotVisOnly val="1"/>
    <c:dispBlanksAs val="gap"/>
    <c:showDLblsOverMax val="0"/>
  </c:chart>
  <c:txPr>
    <a:bodyPr/>
    <a:lstStyle/>
    <a:p>
      <a:pPr>
        <a:defRPr sz="1000">
          <a:solidFill>
            <a:schemeClr val="tx1">
              <a:lumMod val="50000"/>
              <a:lumOff val="50000"/>
            </a:schemeClr>
          </a:solidFill>
          <a:latin typeface="Arial" panose="020B0604020202020204" pitchFamily="34" charset="0"/>
          <a:cs typeface="Arial" panose="020B0604020202020204" pitchFamily="34" charset="0"/>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131504793946957E-2"/>
          <c:y val="0.10874862225974366"/>
          <c:w val="0.91402043138856592"/>
          <c:h val="0.55626046816283181"/>
        </c:manualLayout>
      </c:layout>
      <c:barChart>
        <c:barDir val="col"/>
        <c:grouping val="stacked"/>
        <c:varyColors val="0"/>
        <c:ser>
          <c:idx val="1"/>
          <c:order val="0"/>
          <c:tx>
            <c:strRef>
              <c:f>'Figure C3.2.a._LTU'!$B$32</c:f>
              <c:strCache>
                <c:ptCount val="1"/>
                <c:pt idx="0">
                  <c:v>Public expenditure</c:v>
                </c:pt>
              </c:strCache>
            </c:strRef>
          </c:tx>
          <c:spPr>
            <a:solidFill>
              <a:schemeClr val="accent3"/>
            </a:solidFill>
          </c:spPr>
          <c:invertIfNegative val="0"/>
          <c:cat>
            <c:strRef>
              <c:f>'Figure C3.2.a._LTU'!$A$33:$A$70</c:f>
              <c:strCache>
                <c:ptCount val="38"/>
                <c:pt idx="0">
                  <c:v>Sweden</c:v>
                </c:pt>
                <c:pt idx="1">
                  <c:v>Norway</c:v>
                </c:pt>
                <c:pt idx="2">
                  <c:v>Finland</c:v>
                </c:pt>
                <c:pt idx="3">
                  <c:v>Latvia</c:v>
                </c:pt>
                <c:pt idx="4">
                  <c:v>Luxembourg</c:v>
                </c:pt>
                <c:pt idx="5">
                  <c:v>Belgium</c:v>
                </c:pt>
                <c:pt idx="6">
                  <c:v>Iceland</c:v>
                </c:pt>
                <c:pt idx="7">
                  <c:v>Lithuania</c:v>
                </c:pt>
                <c:pt idx="8">
                  <c:v>Austria</c:v>
                </c:pt>
                <c:pt idx="9">
                  <c:v>Russian Federation</c:v>
                </c:pt>
                <c:pt idx="10">
                  <c:v>Italy</c:v>
                </c:pt>
                <c:pt idx="11">
                  <c:v>Ireland</c:v>
                </c:pt>
                <c:pt idx="12">
                  <c:v>Greece</c:v>
                </c:pt>
                <c:pt idx="13">
                  <c:v>Estonia</c:v>
                </c:pt>
                <c:pt idx="14">
                  <c:v>Hungary</c:v>
                </c:pt>
                <c:pt idx="15">
                  <c:v>EU23 average</c:v>
                </c:pt>
                <c:pt idx="16">
                  <c:v>Japan</c:v>
                </c:pt>
                <c:pt idx="17">
                  <c:v>Czech Republic</c:v>
                </c:pt>
                <c:pt idx="18">
                  <c:v>Poland</c:v>
                </c:pt>
                <c:pt idx="19">
                  <c:v>United States</c:v>
                </c:pt>
                <c:pt idx="20">
                  <c:v>OECD average</c:v>
                </c:pt>
                <c:pt idx="21">
                  <c:v>France</c:v>
                </c:pt>
                <c:pt idx="22">
                  <c:v>Canada</c:v>
                </c:pt>
                <c:pt idx="23">
                  <c:v>Slovenia</c:v>
                </c:pt>
                <c:pt idx="24">
                  <c:v>Israel</c:v>
                </c:pt>
                <c:pt idx="25">
                  <c:v>Slovak Republic</c:v>
                </c:pt>
                <c:pt idx="26">
                  <c:v>Portugal</c:v>
                </c:pt>
                <c:pt idx="27">
                  <c:v>Netherlands</c:v>
                </c:pt>
                <c:pt idx="28">
                  <c:v>Korea</c:v>
                </c:pt>
                <c:pt idx="29">
                  <c:v>Germany</c:v>
                </c:pt>
                <c:pt idx="30">
                  <c:v>United Kingdom</c:v>
                </c:pt>
                <c:pt idx="31">
                  <c:v>Spain</c:v>
                </c:pt>
                <c:pt idx="32">
                  <c:v>Chile</c:v>
                </c:pt>
                <c:pt idx="33">
                  <c:v>New Zealand</c:v>
                </c:pt>
                <c:pt idx="34">
                  <c:v>Mexico</c:v>
                </c:pt>
                <c:pt idx="35">
                  <c:v>Australia</c:v>
                </c:pt>
                <c:pt idx="36">
                  <c:v>Turkey</c:v>
                </c:pt>
                <c:pt idx="37">
                  <c:v>Colombia</c:v>
                </c:pt>
              </c:strCache>
            </c:strRef>
          </c:cat>
          <c:val>
            <c:numRef>
              <c:f>'Figure C3.2.a._LTU'!$B$33:$B$70</c:f>
              <c:numCache>
                <c:formatCode>#,##0.00</c:formatCode>
                <c:ptCount val="38"/>
                <c:pt idx="0">
                  <c:v>100</c:v>
                </c:pt>
                <c:pt idx="1">
                  <c:v>99.487167230297004</c:v>
                </c:pt>
                <c:pt idx="2">
                  <c:v>99.180226967657006</c:v>
                </c:pt>
                <c:pt idx="3">
                  <c:v>97.780785424669162</c:v>
                </c:pt>
                <c:pt idx="4">
                  <c:v>97.413255988566007</c:v>
                </c:pt>
                <c:pt idx="5">
                  <c:v>96.712000545245999</c:v>
                </c:pt>
                <c:pt idx="6">
                  <c:v>96.233910449522554</c:v>
                </c:pt>
                <c:pt idx="7">
                  <c:v>95.45207544523943</c:v>
                </c:pt>
                <c:pt idx="8">
                  <c:v>95.397172918606003</c:v>
                </c:pt>
                <c:pt idx="9">
                  <c:v>95.053230203881682</c:v>
                </c:pt>
                <c:pt idx="10">
                  <c:v>94.73014270808639</c:v>
                </c:pt>
                <c:pt idx="11">
                  <c:v>94.727887661715997</c:v>
                </c:pt>
                <c:pt idx="12">
                  <c:v>93.201724895717149</c:v>
                </c:pt>
                <c:pt idx="13">
                  <c:v>93.019876304548902</c:v>
                </c:pt>
                <c:pt idx="14">
                  <c:v>92.817631549431994</c:v>
                </c:pt>
                <c:pt idx="15">
                  <c:v>92.742730225986818</c:v>
                </c:pt>
                <c:pt idx="16">
                  <c:v>92.312474011286994</c:v>
                </c:pt>
                <c:pt idx="17">
                  <c:v>91.590903473140003</c:v>
                </c:pt>
                <c:pt idx="18">
                  <c:v>91.568200867683018</c:v>
                </c:pt>
                <c:pt idx="19">
                  <c:v>91.260261399301996</c:v>
                </c:pt>
                <c:pt idx="20">
                  <c:v>91.131104223883042</c:v>
                </c:pt>
                <c:pt idx="21">
                  <c:v>90.805184115488672</c:v>
                </c:pt>
                <c:pt idx="22">
                  <c:v>90.443319657993996</c:v>
                </c:pt>
                <c:pt idx="23">
                  <c:v>90.319502705986778</c:v>
                </c:pt>
                <c:pt idx="24">
                  <c:v>89.570317724155004</c:v>
                </c:pt>
                <c:pt idx="25">
                  <c:v>89.259734530809069</c:v>
                </c:pt>
                <c:pt idx="26">
                  <c:v>88.637502963819202</c:v>
                </c:pt>
                <c:pt idx="27">
                  <c:v>87.513394357611688</c:v>
                </c:pt>
                <c:pt idx="28">
                  <c:v>87.108248505373993</c:v>
                </c:pt>
                <c:pt idx="29">
                  <c:v>87.026226538342996</c:v>
                </c:pt>
                <c:pt idx="30">
                  <c:v>86.754430858883566</c:v>
                </c:pt>
                <c:pt idx="31">
                  <c:v>86.432204150461004</c:v>
                </c:pt>
                <c:pt idx="32">
                  <c:v>83.207805507708002</c:v>
                </c:pt>
                <c:pt idx="33">
                  <c:v>83.206266568952003</c:v>
                </c:pt>
                <c:pt idx="34">
                  <c:v>83.059121212326005</c:v>
                </c:pt>
                <c:pt idx="35">
                  <c:v>81.152837255826</c:v>
                </c:pt>
                <c:pt idx="36">
                  <c:v>81.075749117569316</c:v>
                </c:pt>
                <c:pt idx="37">
                  <c:v>76.577411167846776</c:v>
                </c:pt>
              </c:numCache>
            </c:numRef>
          </c:val>
          <c:extLst xmlns:c16r2="http://schemas.microsoft.com/office/drawing/2015/06/chart">
            <c:ext xmlns:c16="http://schemas.microsoft.com/office/drawing/2014/chart" uri="{C3380CC4-5D6E-409C-BE32-E72D297353CC}">
              <c16:uniqueId val="{00000000-4808-4694-B723-AC7EC2787D1F}"/>
            </c:ext>
          </c:extLst>
        </c:ser>
        <c:ser>
          <c:idx val="0"/>
          <c:order val="1"/>
          <c:tx>
            <c:strRef>
              <c:f>'Figure C3.2.a._LTU'!$C$32</c:f>
              <c:strCache>
                <c:ptCount val="1"/>
                <c:pt idx="0">
                  <c:v>Household expenditure</c:v>
                </c:pt>
              </c:strCache>
            </c:strRef>
          </c:tx>
          <c:spPr>
            <a:solidFill>
              <a:schemeClr val="accent5"/>
            </a:solidFill>
          </c:spPr>
          <c:invertIfNegative val="0"/>
          <c:cat>
            <c:strRef>
              <c:f>'Figure C3.2.a._LTU'!$A$33:$A$70</c:f>
              <c:strCache>
                <c:ptCount val="38"/>
                <c:pt idx="0">
                  <c:v>Sweden</c:v>
                </c:pt>
                <c:pt idx="1">
                  <c:v>Norway</c:v>
                </c:pt>
                <c:pt idx="2">
                  <c:v>Finland</c:v>
                </c:pt>
                <c:pt idx="3">
                  <c:v>Latvia</c:v>
                </c:pt>
                <c:pt idx="4">
                  <c:v>Luxembourg</c:v>
                </c:pt>
                <c:pt idx="5">
                  <c:v>Belgium</c:v>
                </c:pt>
                <c:pt idx="6">
                  <c:v>Iceland</c:v>
                </c:pt>
                <c:pt idx="7">
                  <c:v>Lithuania</c:v>
                </c:pt>
                <c:pt idx="8">
                  <c:v>Austria</c:v>
                </c:pt>
                <c:pt idx="9">
                  <c:v>Russian Federation</c:v>
                </c:pt>
                <c:pt idx="10">
                  <c:v>Italy</c:v>
                </c:pt>
                <c:pt idx="11">
                  <c:v>Ireland</c:v>
                </c:pt>
                <c:pt idx="12">
                  <c:v>Greece</c:v>
                </c:pt>
                <c:pt idx="13">
                  <c:v>Estonia</c:v>
                </c:pt>
                <c:pt idx="14">
                  <c:v>Hungary</c:v>
                </c:pt>
                <c:pt idx="15">
                  <c:v>EU23 average</c:v>
                </c:pt>
                <c:pt idx="16">
                  <c:v>Japan</c:v>
                </c:pt>
                <c:pt idx="17">
                  <c:v>Czech Republic</c:v>
                </c:pt>
                <c:pt idx="18">
                  <c:v>Poland</c:v>
                </c:pt>
                <c:pt idx="19">
                  <c:v>United States</c:v>
                </c:pt>
                <c:pt idx="20">
                  <c:v>OECD average</c:v>
                </c:pt>
                <c:pt idx="21">
                  <c:v>France</c:v>
                </c:pt>
                <c:pt idx="22">
                  <c:v>Canada</c:v>
                </c:pt>
                <c:pt idx="23">
                  <c:v>Slovenia</c:v>
                </c:pt>
                <c:pt idx="24">
                  <c:v>Israel</c:v>
                </c:pt>
                <c:pt idx="25">
                  <c:v>Slovak Republic</c:v>
                </c:pt>
                <c:pt idx="26">
                  <c:v>Portugal</c:v>
                </c:pt>
                <c:pt idx="27">
                  <c:v>Netherlands</c:v>
                </c:pt>
                <c:pt idx="28">
                  <c:v>Korea</c:v>
                </c:pt>
                <c:pt idx="29">
                  <c:v>Germany</c:v>
                </c:pt>
                <c:pt idx="30">
                  <c:v>United Kingdom</c:v>
                </c:pt>
                <c:pt idx="31">
                  <c:v>Spain</c:v>
                </c:pt>
                <c:pt idx="32">
                  <c:v>Chile</c:v>
                </c:pt>
                <c:pt idx="33">
                  <c:v>New Zealand</c:v>
                </c:pt>
                <c:pt idx="34">
                  <c:v>Mexico</c:v>
                </c:pt>
                <c:pt idx="35">
                  <c:v>Australia</c:v>
                </c:pt>
                <c:pt idx="36">
                  <c:v>Turkey</c:v>
                </c:pt>
                <c:pt idx="37">
                  <c:v>Colombia</c:v>
                </c:pt>
              </c:strCache>
            </c:strRef>
          </c:cat>
          <c:val>
            <c:numRef>
              <c:f>'Figure C3.2.a._LTU'!$C$33:$C$70</c:f>
              <c:numCache>
                <c:formatCode>#,##0.00</c:formatCode>
                <c:ptCount val="38"/>
                <c:pt idx="1">
                  <c:v>0.51283276970288005</c:v>
                </c:pt>
                <c:pt idx="2">
                  <c:v>0.81977303234253995</c:v>
                </c:pt>
                <c:pt idx="3">
                  <c:v>2.0940713584153001</c:v>
                </c:pt>
                <c:pt idx="4">
                  <c:v>2.4095516926690999</c:v>
                </c:pt>
                <c:pt idx="5">
                  <c:v>3.2029811822081999</c:v>
                </c:pt>
                <c:pt idx="6">
                  <c:v>3.4998062074068002</c:v>
                </c:pt>
                <c:pt idx="7">
                  <c:v>2.5606725915019002</c:v>
                </c:pt>
                <c:pt idx="8">
                  <c:v>3.4294757262969999</c:v>
                </c:pt>
                <c:pt idx="9">
                  <c:v>3.879328150189</c:v>
                </c:pt>
                <c:pt idx="10">
                  <c:v>5.1538081045148001</c:v>
                </c:pt>
                <c:pt idx="11">
                  <c:v>5.2721123382839998</c:v>
                </c:pt>
                <c:pt idx="12">
                  <c:v>6.5078130025364</c:v>
                </c:pt>
                <c:pt idx="13">
                  <c:v>5.6687659020401</c:v>
                </c:pt>
                <c:pt idx="15">
                  <c:v>5.9857861550596754</c:v>
                </c:pt>
                <c:pt idx="16">
                  <c:v>5.39278994961</c:v>
                </c:pt>
                <c:pt idx="17">
                  <c:v>6.5352093354756002</c:v>
                </c:pt>
                <c:pt idx="18">
                  <c:v>7.9512912232856996</c:v>
                </c:pt>
                <c:pt idx="19">
                  <c:v>8.6445693077557006</c:v>
                </c:pt>
                <c:pt idx="20">
                  <c:v>7.4429192087501477</c:v>
                </c:pt>
                <c:pt idx="21">
                  <c:v>7.7568131619256997</c:v>
                </c:pt>
                <c:pt idx="22">
                  <c:v>4.1191411267518996</c:v>
                </c:pt>
                <c:pt idx="23">
                  <c:v>9.3161890321515006</c:v>
                </c:pt>
                <c:pt idx="24">
                  <c:v>7.4683326646415003</c:v>
                </c:pt>
                <c:pt idx="25">
                  <c:v>6.0308957324607002</c:v>
                </c:pt>
                <c:pt idx="26">
                  <c:v>11.362497036180001</c:v>
                </c:pt>
                <c:pt idx="27">
                  <c:v>4.5139410058173004</c:v>
                </c:pt>
                <c:pt idx="28">
                  <c:v>11.656938756508</c:v>
                </c:pt>
                <c:pt idx="30">
                  <c:v>10.606502702689999</c:v>
                </c:pt>
                <c:pt idx="31">
                  <c:v>12.537572785338</c:v>
                </c:pt>
                <c:pt idx="32">
                  <c:v>16.244943916170001</c:v>
                </c:pt>
                <c:pt idx="33">
                  <c:v>12.039612148991999</c:v>
                </c:pt>
                <c:pt idx="34">
                  <c:v>16.833358445576</c:v>
                </c:pt>
                <c:pt idx="35">
                  <c:v>16.809457859203</c:v>
                </c:pt>
                <c:pt idx="36">
                  <c:v>13.778775372803</c:v>
                </c:pt>
                <c:pt idx="37">
                  <c:v>23.312197498082</c:v>
                </c:pt>
              </c:numCache>
            </c:numRef>
          </c:val>
          <c:extLst xmlns:c16r2="http://schemas.microsoft.com/office/drawing/2015/06/chart">
            <c:ext xmlns:c16="http://schemas.microsoft.com/office/drawing/2014/chart" uri="{C3380CC4-5D6E-409C-BE32-E72D297353CC}">
              <c16:uniqueId val="{00000001-4808-4694-B723-AC7EC2787D1F}"/>
            </c:ext>
          </c:extLst>
        </c:ser>
        <c:ser>
          <c:idx val="2"/>
          <c:order val="2"/>
          <c:tx>
            <c:strRef>
              <c:f>'Figure C3.2.a._LTU'!$D$32</c:f>
              <c:strCache>
                <c:ptCount val="1"/>
                <c:pt idx="0">
                  <c:v>Expenditure from other private entities</c:v>
                </c:pt>
              </c:strCache>
            </c:strRef>
          </c:tx>
          <c:spPr>
            <a:solidFill>
              <a:schemeClr val="accent6"/>
            </a:solidFill>
          </c:spPr>
          <c:invertIfNegative val="0"/>
          <c:cat>
            <c:strRef>
              <c:f>'Figure C3.2.a._LTU'!$A$33:$A$70</c:f>
              <c:strCache>
                <c:ptCount val="38"/>
                <c:pt idx="0">
                  <c:v>Sweden</c:v>
                </c:pt>
                <c:pt idx="1">
                  <c:v>Norway</c:v>
                </c:pt>
                <c:pt idx="2">
                  <c:v>Finland</c:v>
                </c:pt>
                <c:pt idx="3">
                  <c:v>Latvia</c:v>
                </c:pt>
                <c:pt idx="4">
                  <c:v>Luxembourg</c:v>
                </c:pt>
                <c:pt idx="5">
                  <c:v>Belgium</c:v>
                </c:pt>
                <c:pt idx="6">
                  <c:v>Iceland</c:v>
                </c:pt>
                <c:pt idx="7">
                  <c:v>Lithuania</c:v>
                </c:pt>
                <c:pt idx="8">
                  <c:v>Austria</c:v>
                </c:pt>
                <c:pt idx="9">
                  <c:v>Russian Federation</c:v>
                </c:pt>
                <c:pt idx="10">
                  <c:v>Italy</c:v>
                </c:pt>
                <c:pt idx="11">
                  <c:v>Ireland</c:v>
                </c:pt>
                <c:pt idx="12">
                  <c:v>Greece</c:v>
                </c:pt>
                <c:pt idx="13">
                  <c:v>Estonia</c:v>
                </c:pt>
                <c:pt idx="14">
                  <c:v>Hungary</c:v>
                </c:pt>
                <c:pt idx="15">
                  <c:v>EU23 average</c:v>
                </c:pt>
                <c:pt idx="16">
                  <c:v>Japan</c:v>
                </c:pt>
                <c:pt idx="17">
                  <c:v>Czech Republic</c:v>
                </c:pt>
                <c:pt idx="18">
                  <c:v>Poland</c:v>
                </c:pt>
                <c:pt idx="19">
                  <c:v>United States</c:v>
                </c:pt>
                <c:pt idx="20">
                  <c:v>OECD average</c:v>
                </c:pt>
                <c:pt idx="21">
                  <c:v>France</c:v>
                </c:pt>
                <c:pt idx="22">
                  <c:v>Canada</c:v>
                </c:pt>
                <c:pt idx="23">
                  <c:v>Slovenia</c:v>
                </c:pt>
                <c:pt idx="24">
                  <c:v>Israel</c:v>
                </c:pt>
                <c:pt idx="25">
                  <c:v>Slovak Republic</c:v>
                </c:pt>
                <c:pt idx="26">
                  <c:v>Portugal</c:v>
                </c:pt>
                <c:pt idx="27">
                  <c:v>Netherlands</c:v>
                </c:pt>
                <c:pt idx="28">
                  <c:v>Korea</c:v>
                </c:pt>
                <c:pt idx="29">
                  <c:v>Germany</c:v>
                </c:pt>
                <c:pt idx="30">
                  <c:v>United Kingdom</c:v>
                </c:pt>
                <c:pt idx="31">
                  <c:v>Spain</c:v>
                </c:pt>
                <c:pt idx="32">
                  <c:v>Chile</c:v>
                </c:pt>
                <c:pt idx="33">
                  <c:v>New Zealand</c:v>
                </c:pt>
                <c:pt idx="34">
                  <c:v>Mexico</c:v>
                </c:pt>
                <c:pt idx="35">
                  <c:v>Australia</c:v>
                </c:pt>
                <c:pt idx="36">
                  <c:v>Turkey</c:v>
                </c:pt>
                <c:pt idx="37">
                  <c:v>Colombia</c:v>
                </c:pt>
              </c:strCache>
            </c:strRef>
          </c:cat>
          <c:val>
            <c:numRef>
              <c:f>'Figure C3.2.a._LTU'!$D$33:$D$70</c:f>
              <c:numCache>
                <c:formatCode>#,##0.00</c:formatCode>
                <c:ptCount val="38"/>
                <c:pt idx="1">
                  <c:v>#N/A</c:v>
                </c:pt>
                <c:pt idx="2">
                  <c:v>#N/A</c:v>
                </c:pt>
                <c:pt idx="3">
                  <c:v>0.12514321691538</c:v>
                </c:pt>
                <c:pt idx="4">
                  <c:v>0.177192318765</c:v>
                </c:pt>
                <c:pt idx="5">
                  <c:v>8.5018272545585999E-2</c:v>
                </c:pt>
                <c:pt idx="6">
                  <c:v>0.26628334307050999</c:v>
                </c:pt>
                <c:pt idx="7">
                  <c:v>1.987251963259</c:v>
                </c:pt>
                <c:pt idx="8">
                  <c:v>1.1733513550968</c:v>
                </c:pt>
                <c:pt idx="9">
                  <c:v>1.0674416459289999</c:v>
                </c:pt>
                <c:pt idx="10">
                  <c:v>0.11604918739927</c:v>
                </c:pt>
                <c:pt idx="12">
                  <c:v>0.29046210174614001</c:v>
                </c:pt>
                <c:pt idx="13">
                  <c:v>1.3113577934113001</c:v>
                </c:pt>
                <c:pt idx="15">
                  <c:v>1.431880898329448</c:v>
                </c:pt>
                <c:pt idx="16">
                  <c:v>2.2947360391033</c:v>
                </c:pt>
                <c:pt idx="17">
                  <c:v>1.8738871913840001</c:v>
                </c:pt>
                <c:pt idx="18">
                  <c:v>0.48050790903141999</c:v>
                </c:pt>
                <c:pt idx="19">
                  <c:v>9.5169292942337003E-2</c:v>
                </c:pt>
                <c:pt idx="20">
                  <c:v>1.6885273001499428</c:v>
                </c:pt>
                <c:pt idx="21">
                  <c:v>1.4380027225859999</c:v>
                </c:pt>
                <c:pt idx="22">
                  <c:v>5.4375392152539002</c:v>
                </c:pt>
                <c:pt idx="23">
                  <c:v>0.36430826186186999</c:v>
                </c:pt>
                <c:pt idx="24">
                  <c:v>2.9613496112035</c:v>
                </c:pt>
                <c:pt idx="25">
                  <c:v>4.7093697367298999</c:v>
                </c:pt>
                <c:pt idx="26">
                  <c:v>#N/A</c:v>
                </c:pt>
                <c:pt idx="27">
                  <c:v>7.9726646365702001</c:v>
                </c:pt>
                <c:pt idx="28">
                  <c:v>1.2348127381181999</c:v>
                </c:pt>
                <c:pt idx="30">
                  <c:v>2.6390664384267999</c:v>
                </c:pt>
                <c:pt idx="31">
                  <c:v>1.0302230642014001</c:v>
                </c:pt>
                <c:pt idx="32">
                  <c:v>0.54725057612302996</c:v>
                </c:pt>
                <c:pt idx="33">
                  <c:v>4.7541212820562997</c:v>
                </c:pt>
                <c:pt idx="34">
                  <c:v>0.10752034209824</c:v>
                </c:pt>
                <c:pt idx="35">
                  <c:v>2.0377048849708999</c:v>
                </c:pt>
                <c:pt idx="36">
                  <c:v>5.1454755096279996</c:v>
                </c:pt>
                <c:pt idx="37">
                  <c:v>0.11039133407097</c:v>
                </c:pt>
              </c:numCache>
            </c:numRef>
          </c:val>
          <c:extLst xmlns:c16r2="http://schemas.microsoft.com/office/drawing/2015/06/chart">
            <c:ext xmlns:c16="http://schemas.microsoft.com/office/drawing/2014/chart" uri="{C3380CC4-5D6E-409C-BE32-E72D297353CC}">
              <c16:uniqueId val="{00000002-4808-4694-B723-AC7EC2787D1F}"/>
            </c:ext>
          </c:extLst>
        </c:ser>
        <c:ser>
          <c:idx val="3"/>
          <c:order val="3"/>
          <c:tx>
            <c:strRef>
              <c:f>'Figure C3.2.a._LTU'!$E$32</c:f>
              <c:strCache>
                <c:ptCount val="1"/>
                <c:pt idx="0">
                  <c:v>All private sources</c:v>
                </c:pt>
              </c:strCache>
            </c:strRef>
          </c:tx>
          <c:spPr>
            <a:solidFill>
              <a:schemeClr val="accent2"/>
            </a:solidFill>
          </c:spPr>
          <c:invertIfNegative val="0"/>
          <c:cat>
            <c:strRef>
              <c:f>'Figure C3.2.a._LTU'!$A$33:$A$70</c:f>
              <c:strCache>
                <c:ptCount val="38"/>
                <c:pt idx="0">
                  <c:v>Sweden</c:v>
                </c:pt>
                <c:pt idx="1">
                  <c:v>Norway</c:v>
                </c:pt>
                <c:pt idx="2">
                  <c:v>Finland</c:v>
                </c:pt>
                <c:pt idx="3">
                  <c:v>Latvia</c:v>
                </c:pt>
                <c:pt idx="4">
                  <c:v>Luxembourg</c:v>
                </c:pt>
                <c:pt idx="5">
                  <c:v>Belgium</c:v>
                </c:pt>
                <c:pt idx="6">
                  <c:v>Iceland</c:v>
                </c:pt>
                <c:pt idx="7">
                  <c:v>Lithuania</c:v>
                </c:pt>
                <c:pt idx="8">
                  <c:v>Austria</c:v>
                </c:pt>
                <c:pt idx="9">
                  <c:v>Russian Federation</c:v>
                </c:pt>
                <c:pt idx="10">
                  <c:v>Italy</c:v>
                </c:pt>
                <c:pt idx="11">
                  <c:v>Ireland</c:v>
                </c:pt>
                <c:pt idx="12">
                  <c:v>Greece</c:v>
                </c:pt>
                <c:pt idx="13">
                  <c:v>Estonia</c:v>
                </c:pt>
                <c:pt idx="14">
                  <c:v>Hungary</c:v>
                </c:pt>
                <c:pt idx="15">
                  <c:v>EU23 average</c:v>
                </c:pt>
                <c:pt idx="16">
                  <c:v>Japan</c:v>
                </c:pt>
                <c:pt idx="17">
                  <c:v>Czech Republic</c:v>
                </c:pt>
                <c:pt idx="18">
                  <c:v>Poland</c:v>
                </c:pt>
                <c:pt idx="19">
                  <c:v>United States</c:v>
                </c:pt>
                <c:pt idx="20">
                  <c:v>OECD average</c:v>
                </c:pt>
                <c:pt idx="21">
                  <c:v>France</c:v>
                </c:pt>
                <c:pt idx="22">
                  <c:v>Canada</c:v>
                </c:pt>
                <c:pt idx="23">
                  <c:v>Slovenia</c:v>
                </c:pt>
                <c:pt idx="24">
                  <c:v>Israel</c:v>
                </c:pt>
                <c:pt idx="25">
                  <c:v>Slovak Republic</c:v>
                </c:pt>
                <c:pt idx="26">
                  <c:v>Portugal</c:v>
                </c:pt>
                <c:pt idx="27">
                  <c:v>Netherlands</c:v>
                </c:pt>
                <c:pt idx="28">
                  <c:v>Korea</c:v>
                </c:pt>
                <c:pt idx="29">
                  <c:v>Germany</c:v>
                </c:pt>
                <c:pt idx="30">
                  <c:v>United Kingdom</c:v>
                </c:pt>
                <c:pt idx="31">
                  <c:v>Spain</c:v>
                </c:pt>
                <c:pt idx="32">
                  <c:v>Chile</c:v>
                </c:pt>
                <c:pt idx="33">
                  <c:v>New Zealand</c:v>
                </c:pt>
                <c:pt idx="34">
                  <c:v>Mexico</c:v>
                </c:pt>
                <c:pt idx="35">
                  <c:v>Australia</c:v>
                </c:pt>
                <c:pt idx="36">
                  <c:v>Turkey</c:v>
                </c:pt>
                <c:pt idx="37">
                  <c:v>Colombia</c:v>
                </c:pt>
              </c:strCache>
            </c:strRef>
          </c:cat>
          <c:val>
            <c:numRef>
              <c:f>'Figure C3.2.a._LTU'!$E$33:$E$70</c:f>
              <c:numCache>
                <c:formatCode>General</c:formatCode>
                <c:ptCount val="38"/>
                <c:pt idx="11" formatCode="#,##0.00">
                  <c:v>5.2721123382839998</c:v>
                </c:pt>
                <c:pt idx="14" formatCode="#,##0.00">
                  <c:v>7.1823684505680001</c:v>
                </c:pt>
                <c:pt idx="29" formatCode="#,##0.00">
                  <c:v>12.973773461657</c:v>
                </c:pt>
              </c:numCache>
            </c:numRef>
          </c:val>
          <c:extLst xmlns:c16r2="http://schemas.microsoft.com/office/drawing/2015/06/chart">
            <c:ext xmlns:c16="http://schemas.microsoft.com/office/drawing/2014/chart" uri="{C3380CC4-5D6E-409C-BE32-E72D297353CC}">
              <c16:uniqueId val="{00000003-4808-4694-B723-AC7EC2787D1F}"/>
            </c:ext>
          </c:extLst>
        </c:ser>
        <c:dLbls>
          <c:showLegendKey val="0"/>
          <c:showVal val="0"/>
          <c:showCatName val="0"/>
          <c:showSerName val="0"/>
          <c:showPercent val="0"/>
          <c:showBubbleSize val="0"/>
        </c:dLbls>
        <c:gapWidth val="150"/>
        <c:overlap val="100"/>
        <c:axId val="192539520"/>
        <c:axId val="192550944"/>
      </c:barChart>
      <c:catAx>
        <c:axId val="192539520"/>
        <c:scaling>
          <c:orientation val="minMax"/>
        </c:scaling>
        <c:delete val="0"/>
        <c:axPos val="b"/>
        <c:title>
          <c:tx>
            <c:rich>
              <a:bodyPr/>
              <a:lstStyle/>
              <a:p>
                <a:pPr algn="r">
                  <a:defRPr sz="1200" b="1">
                    <a:solidFill>
                      <a:srgbClr val="FFFFFF"/>
                    </a:solidFill>
                    <a:latin typeface="Arial" panose="020B0604020202020204" pitchFamily="34" charset="0"/>
                  </a:defRPr>
                </a:pPr>
                <a:endParaRPr lang="en-GB" sz="1200">
                  <a:solidFill>
                    <a:srgbClr val="FFFFFF"/>
                  </a:solidFill>
                  <a:latin typeface="Arial" panose="020B0604020202020204" pitchFamily="34" charset="0"/>
                </a:endParaRPr>
              </a:p>
            </c:rich>
          </c:tx>
          <c:layout>
            <c:manualLayout>
              <c:xMode val="edge"/>
              <c:yMode val="edge"/>
              <c:x val="0.93700753150377125"/>
              <c:y val="0.93457777491591321"/>
            </c:manualLayout>
          </c:layout>
          <c:overlay val="0"/>
        </c:title>
        <c:numFmt formatCode="General" sourceLinked="1"/>
        <c:majorTickMark val="out"/>
        <c:minorTickMark val="none"/>
        <c:tickLblPos val="nextTo"/>
        <c:spPr>
          <a:ln>
            <a:solidFill>
              <a:srgbClr val="FFFFFF"/>
            </a:solidFill>
          </a:ln>
        </c:spPr>
        <c:txPr>
          <a:bodyPr rot="-5400000" vert="horz"/>
          <a:lstStyle/>
          <a:p>
            <a:pPr>
              <a:defRPr sz="1200" b="0" i="0" u="none" strike="noStrike" baseline="0">
                <a:solidFill>
                  <a:srgbClr val="FFFFFF"/>
                </a:solidFill>
                <a:latin typeface="+mn-lt"/>
                <a:ea typeface="Arial"/>
                <a:cs typeface="Arial"/>
              </a:defRPr>
            </a:pPr>
            <a:endParaRPr lang="es-CO"/>
          </a:p>
        </c:txPr>
        <c:crossAx val="192550944"/>
        <c:crosses val="autoZero"/>
        <c:auto val="1"/>
        <c:lblAlgn val="ctr"/>
        <c:lblOffset val="100"/>
        <c:noMultiLvlLbl val="0"/>
      </c:catAx>
      <c:valAx>
        <c:axId val="192550944"/>
        <c:scaling>
          <c:orientation val="minMax"/>
          <c:max val="100"/>
          <c:min val="0"/>
        </c:scaling>
        <c:delete val="0"/>
        <c:axPos val="l"/>
        <c:majorGridlines>
          <c:spPr>
            <a:ln>
              <a:solidFill>
                <a:schemeClr val="tx2">
                  <a:lumMod val="60000"/>
                  <a:lumOff val="40000"/>
                </a:schemeClr>
              </a:solidFill>
            </a:ln>
          </c:spPr>
        </c:majorGridlines>
        <c:title>
          <c:tx>
            <c:rich>
              <a:bodyPr rot="0" vert="horz"/>
              <a:lstStyle/>
              <a:p>
                <a:pPr algn="l">
                  <a:defRPr sz="1200">
                    <a:solidFill>
                      <a:srgbClr val="FFFFFF"/>
                    </a:solidFill>
                    <a:latin typeface="+mn-lt"/>
                  </a:defRPr>
                </a:pPr>
                <a:r>
                  <a:rPr lang="en-GB" sz="1200">
                    <a:solidFill>
                      <a:srgbClr val="FFFFFF"/>
                    </a:solidFill>
                    <a:latin typeface="+mn-lt"/>
                  </a:rPr>
                  <a:t>%</a:t>
                </a:r>
              </a:p>
            </c:rich>
          </c:tx>
          <c:layout>
            <c:manualLayout>
              <c:xMode val="edge"/>
              <c:yMode val="edge"/>
              <c:x val="2.3974737270246807E-2"/>
              <c:y val="2.0007782179020658E-2"/>
            </c:manualLayout>
          </c:layout>
          <c:overlay val="0"/>
        </c:title>
        <c:numFmt formatCode="#\ ##0" sourceLinked="0"/>
        <c:majorTickMark val="out"/>
        <c:minorTickMark val="none"/>
        <c:tickLblPos val="nextTo"/>
        <c:spPr>
          <a:ln>
            <a:solidFill>
              <a:srgbClr val="FFFFFF"/>
            </a:solidFill>
          </a:ln>
        </c:spPr>
        <c:txPr>
          <a:bodyPr rot="0" vert="horz"/>
          <a:lstStyle/>
          <a:p>
            <a:pPr>
              <a:defRPr sz="1200" b="0" i="0" u="none" strike="noStrike" baseline="0">
                <a:solidFill>
                  <a:srgbClr val="FFFFFF"/>
                </a:solidFill>
                <a:latin typeface="+mn-lt"/>
                <a:ea typeface="Arial"/>
                <a:cs typeface="Arial"/>
              </a:defRPr>
            </a:pPr>
            <a:endParaRPr lang="es-CO"/>
          </a:p>
        </c:txPr>
        <c:crossAx val="192539520"/>
        <c:crosses val="autoZero"/>
        <c:crossBetween val="between"/>
      </c:valAx>
      <c:spPr>
        <a:noFill/>
        <a:extLst/>
      </c:spPr>
    </c:plotArea>
    <c:legend>
      <c:legendPos val="t"/>
      <c:legendEntry>
        <c:idx val="0"/>
        <c:txPr>
          <a:bodyPr/>
          <a:lstStyle/>
          <a:p>
            <a:pPr>
              <a:defRPr sz="1200" b="0" i="0" u="none" strike="noStrike" baseline="0">
                <a:solidFill>
                  <a:srgbClr val="FFFFFF"/>
                </a:solidFill>
                <a:latin typeface="Arial"/>
                <a:ea typeface="Arial"/>
                <a:cs typeface="Arial"/>
              </a:defRPr>
            </a:pPr>
            <a:endParaRPr lang="es-CO"/>
          </a:p>
        </c:txPr>
      </c:legendEntry>
      <c:legendEntry>
        <c:idx val="1"/>
        <c:txPr>
          <a:bodyPr/>
          <a:lstStyle/>
          <a:p>
            <a:pPr>
              <a:defRPr sz="1200" b="0" i="0" u="none" strike="noStrike" baseline="0">
                <a:solidFill>
                  <a:srgbClr val="FFFFFF"/>
                </a:solidFill>
                <a:latin typeface="Arial"/>
                <a:ea typeface="Arial"/>
                <a:cs typeface="Arial"/>
              </a:defRPr>
            </a:pPr>
            <a:endParaRPr lang="es-CO"/>
          </a:p>
        </c:txPr>
      </c:legendEntry>
      <c:legendEntry>
        <c:idx val="2"/>
        <c:txPr>
          <a:bodyPr/>
          <a:lstStyle/>
          <a:p>
            <a:pPr>
              <a:defRPr sz="1200" b="0" i="0" u="none" strike="noStrike" baseline="0">
                <a:solidFill>
                  <a:srgbClr val="FFFFFF"/>
                </a:solidFill>
                <a:latin typeface="Arial"/>
                <a:ea typeface="Arial"/>
                <a:cs typeface="Arial"/>
              </a:defRPr>
            </a:pPr>
            <a:endParaRPr lang="es-CO"/>
          </a:p>
        </c:txPr>
      </c:legendEntry>
      <c:legendEntry>
        <c:idx val="3"/>
        <c:txPr>
          <a:bodyPr/>
          <a:lstStyle/>
          <a:p>
            <a:pPr>
              <a:defRPr sz="1200" b="0" i="0" u="none" strike="noStrike" baseline="0">
                <a:solidFill>
                  <a:srgbClr val="FFFFFF"/>
                </a:solidFill>
                <a:latin typeface="Arial"/>
                <a:ea typeface="Arial"/>
                <a:cs typeface="Arial"/>
              </a:defRPr>
            </a:pPr>
            <a:endParaRPr lang="es-CO"/>
          </a:p>
        </c:txPr>
      </c:legendEntry>
      <c:layout>
        <c:manualLayout>
          <c:xMode val="edge"/>
          <c:yMode val="edge"/>
          <c:x val="5.9305439696907492E-2"/>
          <c:y val="1.6901755518475763E-4"/>
          <c:w val="0.9406945603030924"/>
          <c:h val="0.10867881451823942"/>
        </c:manualLayout>
      </c:layout>
      <c:overlay val="0"/>
      <c:spPr>
        <a:solidFill>
          <a:scrgbClr r="0" g="0" b="0">
            <a:alpha val="0"/>
          </a:scrgbClr>
        </a:solidFill>
        <a:ln>
          <a:noFill/>
        </a:ln>
        <a:effectLst/>
        <a:extLst>
          <a:ext uri="{91240B29-F687-4F45-9708-019B960494DF}">
            <a14:hiddenLine xmlns:a14="http://schemas.microsoft.com/office/drawing/2010/main">
              <a:noFill/>
            </a14:hiddenLine>
          </a:ext>
        </a:extLst>
      </c:spPr>
      <c:txPr>
        <a:bodyPr/>
        <a:lstStyle/>
        <a:p>
          <a:pPr>
            <a:defRPr sz="1200" b="0" i="0" u="none" strike="noStrike" baseline="0">
              <a:solidFill>
                <a:srgbClr val="000000"/>
              </a:solidFill>
              <a:latin typeface="+mn-lt"/>
              <a:ea typeface="Calibri"/>
              <a:cs typeface="Arial" panose="020B0604020202020204" pitchFamily="34" charset="0"/>
            </a:defRPr>
          </a:pPr>
          <a:endParaRPr lang="es-CO"/>
        </a:p>
      </c:txPr>
    </c:legend>
    <c:plotVisOnly val="1"/>
    <c:dispBlanksAs val="gap"/>
    <c:showDLblsOverMax val="0"/>
  </c:chart>
  <c:spPr>
    <a:noFill/>
    <a:extLst>
      <a:ext uri="{909E8E84-426E-40DD-AFC4-6F175D3DCCD1}">
        <a14:hiddenFill xmlns:a14="http://schemas.microsoft.com/office/drawing/2010/main">
          <a:noFill/>
        </a14:hiddenFill>
      </a:ext>
    </a:extLst>
  </c:spPr>
  <c:txPr>
    <a:bodyPr/>
    <a:lstStyle/>
    <a:p>
      <a:pPr>
        <a:defRPr sz="1000" b="0" i="0" u="none" strike="noStrike" baseline="0">
          <a:solidFill>
            <a:srgbClr val="000000"/>
          </a:solidFill>
          <a:latin typeface="Calibri"/>
          <a:ea typeface="Calibri"/>
          <a:cs typeface="Calibri"/>
        </a:defRPr>
      </a:pPr>
      <a:endParaRPr lang="es-CO"/>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64143977925687E-2"/>
          <c:y val="9.3995085327538641E-2"/>
          <c:w val="0.92808882571675755"/>
          <c:h val="0.58997815408609156"/>
        </c:manualLayout>
      </c:layout>
      <c:barChart>
        <c:barDir val="col"/>
        <c:grouping val="clustered"/>
        <c:varyColors val="0"/>
        <c:ser>
          <c:idx val="0"/>
          <c:order val="2"/>
          <c:tx>
            <c:strRef>
              <c:f>'Figure B2.4._LTU'!$D$35</c:f>
              <c:strCache>
                <c:ptCount val="1"/>
                <c:pt idx="0">
                  <c:v>2015</c:v>
                </c:pt>
              </c:strCache>
            </c:strRef>
          </c:tx>
          <c:spPr>
            <a:solidFill>
              <a:schemeClr val="accent2"/>
            </a:solidFill>
            <a:ln w="6350" cmpd="sng">
              <a:noFill/>
              <a:round/>
            </a:ln>
            <a:effectLst/>
          </c:spPr>
          <c:invertIfNegative val="0"/>
          <c:cat>
            <c:strRef>
              <c:f>'Figure B2.4._LTU'!$A$36:$A$71</c:f>
              <c:strCache>
                <c:ptCount val="36"/>
                <c:pt idx="0">
                  <c:v>Sweden</c:v>
                </c:pt>
                <c:pt idx="1">
                  <c:v>Iceland</c:v>
                </c:pt>
                <c:pt idx="2">
                  <c:v>Norway</c:v>
                </c:pt>
                <c:pt idx="3">
                  <c:v>Israel</c:v>
                </c:pt>
                <c:pt idx="4">
                  <c:v>Finland</c:v>
                </c:pt>
                <c:pt idx="5">
                  <c:v>Hungary</c:v>
                </c:pt>
                <c:pt idx="6">
                  <c:v>Latvia</c:v>
                </c:pt>
                <c:pt idx="7">
                  <c:v>Chile</c:v>
                </c:pt>
                <c:pt idx="8">
                  <c:v>France</c:v>
                </c:pt>
                <c:pt idx="9">
                  <c:v>Poland</c:v>
                </c:pt>
                <c:pt idx="10">
                  <c:v>Slovenia</c:v>
                </c:pt>
                <c:pt idx="11">
                  <c:v>Belgium</c:v>
                </c:pt>
                <c:pt idx="12">
                  <c:v>Brazil</c:v>
                </c:pt>
                <c:pt idx="13">
                  <c:v>Lithuania</c:v>
                </c:pt>
                <c:pt idx="14">
                  <c:v>EU23 average</c:v>
                </c:pt>
                <c:pt idx="15">
                  <c:v>OECD average</c:v>
                </c:pt>
                <c:pt idx="16">
                  <c:v>Portugal</c:v>
                </c:pt>
                <c:pt idx="17">
                  <c:v>Luxembourg</c:v>
                </c:pt>
                <c:pt idx="18">
                  <c:v>Slovak Republic</c:v>
                </c:pt>
                <c:pt idx="19">
                  <c:v>Spain</c:v>
                </c:pt>
                <c:pt idx="20">
                  <c:v>Germany</c:v>
                </c:pt>
                <c:pt idx="21">
                  <c:v>Korea</c:v>
                </c:pt>
                <c:pt idx="22">
                  <c:v>New Zealand</c:v>
                </c:pt>
                <c:pt idx="23">
                  <c:v>Italy</c:v>
                </c:pt>
                <c:pt idx="24">
                  <c:v>Austria</c:v>
                </c:pt>
                <c:pt idx="25">
                  <c:v>Czech Republic</c:v>
                </c:pt>
                <c:pt idx="26">
                  <c:v>Costa Rica</c:v>
                </c:pt>
                <c:pt idx="27">
                  <c:v>United States</c:v>
                </c:pt>
                <c:pt idx="28">
                  <c:v>United Kingdom</c:v>
                </c:pt>
                <c:pt idx="29">
                  <c:v>Switzerland</c:v>
                </c:pt>
                <c:pt idx="30">
                  <c:v>Netherlands</c:v>
                </c:pt>
                <c:pt idx="31">
                  <c:v>Colombia</c:v>
                </c:pt>
                <c:pt idx="32">
                  <c:v>Greece</c:v>
                </c:pt>
                <c:pt idx="33">
                  <c:v>Australia</c:v>
                </c:pt>
                <c:pt idx="34">
                  <c:v>Japan</c:v>
                </c:pt>
                <c:pt idx="35">
                  <c:v>Ireland</c:v>
                </c:pt>
              </c:strCache>
            </c:strRef>
          </c:cat>
          <c:val>
            <c:numRef>
              <c:f>'Figure B2.4._LTU'!$D$36:$D$71</c:f>
              <c:numCache>
                <c:formatCode>#,##0.00</c:formatCode>
                <c:ptCount val="36"/>
                <c:pt idx="0">
                  <c:v>1.3543627156250773</c:v>
                </c:pt>
                <c:pt idx="1">
                  <c:v>1.050330823166812</c:v>
                </c:pt>
                <c:pt idx="2">
                  <c:v>0.92687608433059965</c:v>
                </c:pt>
                <c:pt idx="3">
                  <c:v>0.87447237218924256</c:v>
                </c:pt>
                <c:pt idx="4">
                  <c:v>0.86389188088234048</c:v>
                </c:pt>
                <c:pt idx="5">
                  <c:v>0.82491612935775394</c:v>
                </c:pt>
                <c:pt idx="6">
                  <c:v>0.8224002176969879</c:v>
                </c:pt>
                <c:pt idx="7">
                  <c:v>0.78117570753233878</c:v>
                </c:pt>
                <c:pt idx="8">
                  <c:v>0.74499497093074929</c:v>
                </c:pt>
                <c:pt idx="9">
                  <c:v>0.73821093995225595</c:v>
                </c:pt>
                <c:pt idx="10">
                  <c:v>0.73220526941202857</c:v>
                </c:pt>
                <c:pt idx="11">
                  <c:v>0.71302038479057495</c:v>
                </c:pt>
                <c:pt idx="12">
                  <c:v>0.67264003253024285</c:v>
                </c:pt>
                <c:pt idx="13">
                  <c:v>0.67224897836390984</c:v>
                </c:pt>
                <c:pt idx="14">
                  <c:v>0.62420124675205657</c:v>
                </c:pt>
                <c:pt idx="15">
                  <c:v>0.61661238575555111</c:v>
                </c:pt>
                <c:pt idx="16">
                  <c:v>0.61047609621321808</c:v>
                </c:pt>
                <c:pt idx="17">
                  <c:v>0.57958938100344615</c:v>
                </c:pt>
                <c:pt idx="18">
                  <c:v>0.5739902152496279</c:v>
                </c:pt>
                <c:pt idx="19">
                  <c:v>0.56580558482515708</c:v>
                </c:pt>
                <c:pt idx="20">
                  <c:v>0.56450450105015326</c:v>
                </c:pt>
                <c:pt idx="21">
                  <c:v>0.55644200630044782</c:v>
                </c:pt>
                <c:pt idx="22">
                  <c:v>0.53988990630860545</c:v>
                </c:pt>
                <c:pt idx="23">
                  <c:v>0.53786439205823922</c:v>
                </c:pt>
                <c:pt idx="24">
                  <c:v>0.52326255242007347</c:v>
                </c:pt>
                <c:pt idx="25">
                  <c:v>0.52180019409177358</c:v>
                </c:pt>
                <c:pt idx="26">
                  <c:v>0.4251236225034456</c:v>
                </c:pt>
                <c:pt idx="27">
                  <c:v>0.42353678882211571</c:v>
                </c:pt>
                <c:pt idx="28">
                  <c:v>0.41138371072065644</c:v>
                </c:pt>
                <c:pt idx="29">
                  <c:v>0.4009562262976808</c:v>
                </c:pt>
                <c:pt idx="30">
                  <c:v>0.39193251629848119</c:v>
                </c:pt>
                <c:pt idx="31">
                  <c:v>0.36026098237054011</c:v>
                </c:pt>
                <c:pt idx="32">
                  <c:v>0.28705807985764864</c:v>
                </c:pt>
                <c:pt idx="33">
                  <c:v>0.25032136168105901</c:v>
                </c:pt>
                <c:pt idx="34">
                  <c:v>0.20275650000000001</c:v>
                </c:pt>
                <c:pt idx="35">
                  <c:v>7.4307470993032768E-2</c:v>
                </c:pt>
              </c:numCache>
            </c:numRef>
          </c:val>
          <c:extLst xmlns:c16r2="http://schemas.microsoft.com/office/drawing/2015/06/chart">
            <c:ext xmlns:c16="http://schemas.microsoft.com/office/drawing/2014/chart" uri="{C3380CC4-5D6E-409C-BE32-E72D297353CC}">
              <c16:uniqueId val="{00000000-9893-4BEC-BCCC-CFF8DB26825A}"/>
            </c:ext>
          </c:extLst>
        </c:ser>
        <c:dLbls>
          <c:showLegendKey val="0"/>
          <c:showVal val="0"/>
          <c:showCatName val="0"/>
          <c:showSerName val="0"/>
          <c:showPercent val="0"/>
          <c:showBubbleSize val="0"/>
        </c:dLbls>
        <c:gapWidth val="300"/>
        <c:axId val="192537888"/>
        <c:axId val="192543872"/>
      </c:barChart>
      <c:lineChart>
        <c:grouping val="standard"/>
        <c:varyColors val="0"/>
        <c:ser>
          <c:idx val="1"/>
          <c:order val="0"/>
          <c:tx>
            <c:strRef>
              <c:f>'Figure B2.4._LTU'!$B$35</c:f>
              <c:strCache>
                <c:ptCount val="1"/>
                <c:pt idx="0">
                  <c:v>2010</c:v>
                </c:pt>
              </c:strCache>
            </c:strRef>
          </c:tx>
          <c:spPr>
            <a:ln w="6350" cmpd="sng">
              <a:noFill/>
              <a:round/>
            </a:ln>
            <a:effectLst/>
          </c:spPr>
          <c:marker>
            <c:symbol val="diamond"/>
            <c:size val="7"/>
            <c:spPr>
              <a:solidFill>
                <a:schemeClr val="accent6"/>
              </a:solidFill>
              <a:ln>
                <a:noFill/>
              </a:ln>
            </c:spPr>
          </c:marker>
          <c:cat>
            <c:strRef>
              <c:f>'Figure B2.4._LTU'!$A$36:$A$71</c:f>
              <c:strCache>
                <c:ptCount val="36"/>
                <c:pt idx="0">
                  <c:v>Sweden</c:v>
                </c:pt>
                <c:pt idx="1">
                  <c:v>Iceland</c:v>
                </c:pt>
                <c:pt idx="2">
                  <c:v>Norway</c:v>
                </c:pt>
                <c:pt idx="3">
                  <c:v>Israel</c:v>
                </c:pt>
                <c:pt idx="4">
                  <c:v>Finland</c:v>
                </c:pt>
                <c:pt idx="5">
                  <c:v>Hungary</c:v>
                </c:pt>
                <c:pt idx="6">
                  <c:v>Latvia</c:v>
                </c:pt>
                <c:pt idx="7">
                  <c:v>Chile</c:v>
                </c:pt>
                <c:pt idx="8">
                  <c:v>France</c:v>
                </c:pt>
                <c:pt idx="9">
                  <c:v>Poland</c:v>
                </c:pt>
                <c:pt idx="10">
                  <c:v>Slovenia</c:v>
                </c:pt>
                <c:pt idx="11">
                  <c:v>Belgium</c:v>
                </c:pt>
                <c:pt idx="12">
                  <c:v>Brazil</c:v>
                </c:pt>
                <c:pt idx="13">
                  <c:v>Lithuania</c:v>
                </c:pt>
                <c:pt idx="14">
                  <c:v>EU23 average</c:v>
                </c:pt>
                <c:pt idx="15">
                  <c:v>OECD average</c:v>
                </c:pt>
                <c:pt idx="16">
                  <c:v>Portugal</c:v>
                </c:pt>
                <c:pt idx="17">
                  <c:v>Luxembourg</c:v>
                </c:pt>
                <c:pt idx="18">
                  <c:v>Slovak Republic</c:v>
                </c:pt>
                <c:pt idx="19">
                  <c:v>Spain</c:v>
                </c:pt>
                <c:pt idx="20">
                  <c:v>Germany</c:v>
                </c:pt>
                <c:pt idx="21">
                  <c:v>Korea</c:v>
                </c:pt>
                <c:pt idx="22">
                  <c:v>New Zealand</c:v>
                </c:pt>
                <c:pt idx="23">
                  <c:v>Italy</c:v>
                </c:pt>
                <c:pt idx="24">
                  <c:v>Austria</c:v>
                </c:pt>
                <c:pt idx="25">
                  <c:v>Czech Republic</c:v>
                </c:pt>
                <c:pt idx="26">
                  <c:v>Costa Rica</c:v>
                </c:pt>
                <c:pt idx="27">
                  <c:v>United States</c:v>
                </c:pt>
                <c:pt idx="28">
                  <c:v>United Kingdom</c:v>
                </c:pt>
                <c:pt idx="29">
                  <c:v>Switzerland</c:v>
                </c:pt>
                <c:pt idx="30">
                  <c:v>Netherlands</c:v>
                </c:pt>
                <c:pt idx="31">
                  <c:v>Colombia</c:v>
                </c:pt>
                <c:pt idx="32">
                  <c:v>Greece</c:v>
                </c:pt>
                <c:pt idx="33">
                  <c:v>Australia</c:v>
                </c:pt>
                <c:pt idx="34">
                  <c:v>Japan</c:v>
                </c:pt>
                <c:pt idx="35">
                  <c:v>Ireland</c:v>
                </c:pt>
              </c:strCache>
            </c:strRef>
          </c:cat>
          <c:val>
            <c:numRef>
              <c:f>'Figure B2.4._LTU'!$B$36:$B$71</c:f>
              <c:numCache>
                <c:formatCode>General</c:formatCode>
                <c:ptCount val="36"/>
                <c:pt idx="3" formatCode="#,##0.00">
                  <c:v>0.78065542403787891</c:v>
                </c:pt>
                <c:pt idx="4" formatCode="#,##0.00">
                  <c:v>0.79432424911134702</c:v>
                </c:pt>
                <c:pt idx="6" formatCode="#,##0.00">
                  <c:v>0.86353852388136987</c:v>
                </c:pt>
                <c:pt idx="7" formatCode="#,##0.00">
                  <c:v>0.68766707371194369</c:v>
                </c:pt>
                <c:pt idx="8" formatCode="#,##0.00">
                  <c:v>0.7042899081852666</c:v>
                </c:pt>
                <c:pt idx="9" formatCode="#,##0.00">
                  <c:v>0.64383929393059003</c:v>
                </c:pt>
                <c:pt idx="10" formatCode="#,##0.00">
                  <c:v>0.72275883818374731</c:v>
                </c:pt>
                <c:pt idx="11" formatCode="#,##0.00">
                  <c:v>0.62508730460886153</c:v>
                </c:pt>
                <c:pt idx="12" formatCode="#,##0.00">
                  <c:v>0.42264131861084597</c:v>
                </c:pt>
                <c:pt idx="13" formatCode="#,##0.00">
                  <c:v>0.65542397502010463</c:v>
                </c:pt>
                <c:pt idx="14" formatCode="#,##0.00">
                  <c:v>0.63876960762899959</c:v>
                </c:pt>
                <c:pt idx="15" formatCode="#,##0.00">
                  <c:v>0.53601104983737002</c:v>
                </c:pt>
                <c:pt idx="18" formatCode="#,##0.00">
                  <c:v>0.46563805431197536</c:v>
                </c:pt>
                <c:pt idx="20" formatCode="#,##0.00">
                  <c:v>0.52004074939082034</c:v>
                </c:pt>
                <c:pt idx="21" formatCode="#,##0.00">
                  <c:v>0.26716723809845505</c:v>
                </c:pt>
                <c:pt idx="27" formatCode="#,##0.00">
                  <c:v>0.48297169843426202</c:v>
                </c:pt>
                <c:pt idx="29" formatCode="#,##0.00">
                  <c:v>0.18276340524090656</c:v>
                </c:pt>
                <c:pt idx="30" formatCode="#,##0.00">
                  <c:v>0.39275517966591289</c:v>
                </c:pt>
                <c:pt idx="33" formatCode="#,##0.00">
                  <c:v>0.10957145142184899</c:v>
                </c:pt>
                <c:pt idx="34" formatCode="#,##0.00">
                  <c:v>0.21369547999999999</c:v>
                </c:pt>
              </c:numCache>
            </c:numRef>
          </c:val>
          <c:smooth val="0"/>
          <c:extLst xmlns:c16r2="http://schemas.microsoft.com/office/drawing/2015/06/chart">
            <c:ext xmlns:c16="http://schemas.microsoft.com/office/drawing/2014/chart" uri="{C3380CC4-5D6E-409C-BE32-E72D297353CC}">
              <c16:uniqueId val="{00000001-9893-4BEC-BCCC-CFF8DB26825A}"/>
            </c:ext>
          </c:extLst>
        </c:ser>
        <c:ser>
          <c:idx val="2"/>
          <c:order val="1"/>
          <c:tx>
            <c:strRef>
              <c:f>'Figure B2.4._LTU'!$C$35</c:f>
              <c:strCache>
                <c:ptCount val="1"/>
                <c:pt idx="0">
                  <c:v>2005</c:v>
                </c:pt>
              </c:strCache>
            </c:strRef>
          </c:tx>
          <c:spPr>
            <a:ln w="6350" cap="rnd" cmpd="sng">
              <a:noFill/>
              <a:prstDash val="solid"/>
              <a:round/>
            </a:ln>
            <a:effectLst/>
          </c:spPr>
          <c:marker>
            <c:symbol val="triangle"/>
            <c:size val="7"/>
            <c:spPr>
              <a:solidFill>
                <a:schemeClr val="accent5"/>
              </a:solidFill>
              <a:ln>
                <a:noFill/>
              </a:ln>
            </c:spPr>
          </c:marker>
          <c:cat>
            <c:strRef>
              <c:f>'Figure B2.4._LTU'!$A$36:$A$71</c:f>
              <c:strCache>
                <c:ptCount val="36"/>
                <c:pt idx="0">
                  <c:v>Sweden</c:v>
                </c:pt>
                <c:pt idx="1">
                  <c:v>Iceland</c:v>
                </c:pt>
                <c:pt idx="2">
                  <c:v>Norway</c:v>
                </c:pt>
                <c:pt idx="3">
                  <c:v>Israel</c:v>
                </c:pt>
                <c:pt idx="4">
                  <c:v>Finland</c:v>
                </c:pt>
                <c:pt idx="5">
                  <c:v>Hungary</c:v>
                </c:pt>
                <c:pt idx="6">
                  <c:v>Latvia</c:v>
                </c:pt>
                <c:pt idx="7">
                  <c:v>Chile</c:v>
                </c:pt>
                <c:pt idx="8">
                  <c:v>France</c:v>
                </c:pt>
                <c:pt idx="9">
                  <c:v>Poland</c:v>
                </c:pt>
                <c:pt idx="10">
                  <c:v>Slovenia</c:v>
                </c:pt>
                <c:pt idx="11">
                  <c:v>Belgium</c:v>
                </c:pt>
                <c:pt idx="12">
                  <c:v>Brazil</c:v>
                </c:pt>
                <c:pt idx="13">
                  <c:v>Lithuania</c:v>
                </c:pt>
                <c:pt idx="14">
                  <c:v>EU23 average</c:v>
                </c:pt>
                <c:pt idx="15">
                  <c:v>OECD average</c:v>
                </c:pt>
                <c:pt idx="16">
                  <c:v>Portugal</c:v>
                </c:pt>
                <c:pt idx="17">
                  <c:v>Luxembourg</c:v>
                </c:pt>
                <c:pt idx="18">
                  <c:v>Slovak Republic</c:v>
                </c:pt>
                <c:pt idx="19">
                  <c:v>Spain</c:v>
                </c:pt>
                <c:pt idx="20">
                  <c:v>Germany</c:v>
                </c:pt>
                <c:pt idx="21">
                  <c:v>Korea</c:v>
                </c:pt>
                <c:pt idx="22">
                  <c:v>New Zealand</c:v>
                </c:pt>
                <c:pt idx="23">
                  <c:v>Italy</c:v>
                </c:pt>
                <c:pt idx="24">
                  <c:v>Austria</c:v>
                </c:pt>
                <c:pt idx="25">
                  <c:v>Czech Republic</c:v>
                </c:pt>
                <c:pt idx="26">
                  <c:v>Costa Rica</c:v>
                </c:pt>
                <c:pt idx="27">
                  <c:v>United States</c:v>
                </c:pt>
                <c:pt idx="28">
                  <c:v>United Kingdom</c:v>
                </c:pt>
                <c:pt idx="29">
                  <c:v>Switzerland</c:v>
                </c:pt>
                <c:pt idx="30">
                  <c:v>Netherlands</c:v>
                </c:pt>
                <c:pt idx="31">
                  <c:v>Colombia</c:v>
                </c:pt>
                <c:pt idx="32">
                  <c:v>Greece</c:v>
                </c:pt>
                <c:pt idx="33">
                  <c:v>Australia</c:v>
                </c:pt>
                <c:pt idx="34">
                  <c:v>Japan</c:v>
                </c:pt>
                <c:pt idx="35">
                  <c:v>Ireland</c:v>
                </c:pt>
              </c:strCache>
            </c:strRef>
          </c:cat>
          <c:val>
            <c:numRef>
              <c:f>'Figure B2.4._LTU'!$C$36:$C$71</c:f>
              <c:numCache>
                <c:formatCode>General</c:formatCode>
                <c:ptCount val="36"/>
                <c:pt idx="3" formatCode="#,##0.00">
                  <c:v>0.73389476501836914</c:v>
                </c:pt>
                <c:pt idx="4" formatCode="#,##0.00">
                  <c:v>0.69355397156747201</c:v>
                </c:pt>
                <c:pt idx="5" formatCode="#,##0.00">
                  <c:v>0.80247268878075639</c:v>
                </c:pt>
                <c:pt idx="6" formatCode="#,##0.00">
                  <c:v>0.60170429622285104</c:v>
                </c:pt>
                <c:pt idx="7" formatCode="#,##0.00">
                  <c:v>0.4746445217160869</c:v>
                </c:pt>
                <c:pt idx="8" formatCode="#,##0.00">
                  <c:v>0.67190450445773031</c:v>
                </c:pt>
                <c:pt idx="9" formatCode="#,##0.00">
                  <c:v>0.60951994410723009</c:v>
                </c:pt>
                <c:pt idx="10" formatCode="#,##0.00">
                  <c:v>0.57697436449830442</c:v>
                </c:pt>
                <c:pt idx="11" formatCode="#,##0.00">
                  <c:v>0.55130168453292494</c:v>
                </c:pt>
                <c:pt idx="12" formatCode="#,##0.00">
                  <c:v>0.36362924307423217</c:v>
                </c:pt>
                <c:pt idx="13" formatCode="#,##0.00">
                  <c:v>0.50756223690295998</c:v>
                </c:pt>
                <c:pt idx="14" formatCode="#,##0.00">
                  <c:v>0.57890728508832789</c:v>
                </c:pt>
                <c:pt idx="15" formatCode="#,##0.00">
                  <c:v>0.47499696648277684</c:v>
                </c:pt>
                <c:pt idx="18" formatCode="#,##0.00">
                  <c:v>0.48209425851695936</c:v>
                </c:pt>
                <c:pt idx="20" formatCode="#,##0.00">
                  <c:v>0.47002810464507788</c:v>
                </c:pt>
                <c:pt idx="21" formatCode="#,##0.00">
                  <c:v>0.1137102887777557</c:v>
                </c:pt>
                <c:pt idx="27" formatCode="#,##0.00">
                  <c:v>0.38223633793565898</c:v>
                </c:pt>
                <c:pt idx="29" formatCode="#,##0.00">
                  <c:v>0.20197390314869723</c:v>
                </c:pt>
                <c:pt idx="30" formatCode="#,##0.00">
                  <c:v>0.40086408173934085</c:v>
                </c:pt>
                <c:pt idx="33" formatCode="#,##0.00">
                  <c:v>7.2404204121808743E-2</c:v>
                </c:pt>
                <c:pt idx="34" formatCode="#,##0.00">
                  <c:v>0.20310123999999999</c:v>
                </c:pt>
              </c:numCache>
            </c:numRef>
          </c:val>
          <c:smooth val="0"/>
          <c:extLst xmlns:c16r2="http://schemas.microsoft.com/office/drawing/2015/06/chart">
            <c:ext xmlns:c16="http://schemas.microsoft.com/office/drawing/2014/chart" uri="{C3380CC4-5D6E-409C-BE32-E72D297353CC}">
              <c16:uniqueId val="{00000002-9893-4BEC-BCCC-CFF8DB26825A}"/>
            </c:ext>
          </c:extLst>
        </c:ser>
        <c:dLbls>
          <c:showLegendKey val="0"/>
          <c:showVal val="0"/>
          <c:showCatName val="0"/>
          <c:showSerName val="0"/>
          <c:showPercent val="0"/>
          <c:showBubbleSize val="0"/>
        </c:dLbls>
        <c:marker val="1"/>
        <c:smooth val="0"/>
        <c:axId val="192537888"/>
        <c:axId val="192543872"/>
      </c:lineChart>
      <c:catAx>
        <c:axId val="192537888"/>
        <c:scaling>
          <c:orientation val="minMax"/>
        </c:scaling>
        <c:delete val="0"/>
        <c:axPos val="b"/>
        <c:numFmt formatCode="General" sourceLinked="1"/>
        <c:majorTickMark val="none"/>
        <c:minorTickMark val="none"/>
        <c:tickLblPos val="low"/>
        <c:spPr>
          <a:noFill/>
          <a:ln w="9525">
            <a:solidFill>
              <a:srgbClr val="FFFFFF"/>
            </a:solidFill>
            <a:prstDash val="solid"/>
          </a:ln>
        </c:spPr>
        <c:txPr>
          <a:bodyPr rot="-5400000" vert="horz"/>
          <a:lstStyle/>
          <a:p>
            <a:pPr>
              <a:defRPr lang="en-US" sz="1200" b="0" i="0" u="none" baseline="0">
                <a:solidFill>
                  <a:srgbClr val="FFFFFF"/>
                </a:solidFill>
                <a:latin typeface="+mn-lt"/>
                <a:ea typeface="Arial"/>
                <a:cs typeface="Arial"/>
              </a:defRPr>
            </a:pPr>
            <a:endParaRPr lang="es-CO"/>
          </a:p>
        </c:txPr>
        <c:crossAx val="192543872"/>
        <c:crosses val="autoZero"/>
        <c:auto val="1"/>
        <c:lblAlgn val="ctr"/>
        <c:lblOffset val="0"/>
        <c:tickLblSkip val="1"/>
        <c:noMultiLvlLbl val="0"/>
      </c:catAx>
      <c:valAx>
        <c:axId val="192543872"/>
        <c:scaling>
          <c:orientation val="minMax"/>
          <c:max val="1.4"/>
        </c:scaling>
        <c:delete val="0"/>
        <c:axPos val="l"/>
        <c:majorGridlines>
          <c:spPr>
            <a:ln w="9525" cmpd="sng">
              <a:solidFill>
                <a:schemeClr val="tx2">
                  <a:lumMod val="60000"/>
                  <a:lumOff val="40000"/>
                </a:schemeClr>
              </a:solidFill>
              <a:prstDash val="solid"/>
            </a:ln>
          </c:spPr>
        </c:majorGridlines>
        <c:title>
          <c:tx>
            <c:rich>
              <a:bodyPr rot="0" vert="horz"/>
              <a:lstStyle/>
              <a:p>
                <a:pPr>
                  <a:defRPr sz="1200" b="0">
                    <a:solidFill>
                      <a:srgbClr val="FFFFFF"/>
                    </a:solidFill>
                    <a:latin typeface="+mn-lt"/>
                  </a:defRPr>
                </a:pPr>
                <a:r>
                  <a:rPr lang="en-GB" sz="1200" b="0" dirty="0">
                    <a:solidFill>
                      <a:srgbClr val="FFFFFF"/>
                    </a:solidFill>
                    <a:latin typeface="+mn-lt"/>
                  </a:rPr>
                  <a:t>% of GDP</a:t>
                </a:r>
              </a:p>
            </c:rich>
          </c:tx>
          <c:layout>
            <c:manualLayout>
              <c:xMode val="edge"/>
              <c:yMode val="edge"/>
              <c:x val="1.022367571211486E-3"/>
              <c:y val="2.8124837103407677E-3"/>
            </c:manualLayout>
          </c:layout>
          <c:overlay val="0"/>
        </c:title>
        <c:numFmt formatCode="0.0" sourceLinked="0"/>
        <c:majorTickMark val="out"/>
        <c:minorTickMark val="none"/>
        <c:tickLblPos val="nextTo"/>
        <c:spPr>
          <a:noFill/>
          <a:ln w="9525">
            <a:solidFill>
              <a:srgbClr val="FFFFFF"/>
            </a:solidFill>
            <a:prstDash val="solid"/>
          </a:ln>
        </c:spPr>
        <c:txPr>
          <a:bodyPr rot="0" vert="horz"/>
          <a:lstStyle/>
          <a:p>
            <a:pPr>
              <a:defRPr lang="en-US" sz="1200" b="0" i="0" u="none" baseline="0">
                <a:solidFill>
                  <a:srgbClr val="FFFFFF"/>
                </a:solidFill>
                <a:latin typeface="Arial"/>
                <a:ea typeface="Arial"/>
                <a:cs typeface="Arial"/>
              </a:defRPr>
            </a:pPr>
            <a:endParaRPr lang="es-CO"/>
          </a:p>
        </c:txPr>
        <c:crossAx val="192537888"/>
        <c:crosses val="autoZero"/>
        <c:crossBetween val="between"/>
      </c:valAx>
      <c:spPr>
        <a:noFill/>
        <a:ln w="9525">
          <a:solidFill>
            <a:srgbClr val="000000"/>
          </a:solidFill>
        </a:ln>
        <a:extLst>
          <a:ext uri="{909E8E84-426E-40DD-AFC4-6F175D3DCCD1}">
            <a14:hiddenFill xmlns:a14="http://schemas.microsoft.com/office/drawing/2010/main">
              <a:solidFill>
                <a:srgbClr val="FFFFFF"/>
              </a:solidFill>
            </a14:hiddenFill>
          </a:ext>
        </a:extLst>
      </c:spPr>
    </c:plotArea>
    <c:legend>
      <c:legendPos val="t"/>
      <c:legendEntry>
        <c:idx val="0"/>
        <c:txPr>
          <a:bodyPr rot="0" vert="horz"/>
          <a:lstStyle/>
          <a:p>
            <a:pPr>
              <a:defRPr lang="en-US" sz="1400" b="0" i="0" u="none" baseline="0">
                <a:solidFill>
                  <a:srgbClr val="FFFFFF"/>
                </a:solidFill>
                <a:latin typeface="+mn-lt"/>
                <a:ea typeface="Arial"/>
                <a:cs typeface="Arial"/>
              </a:defRPr>
            </a:pPr>
            <a:endParaRPr lang="es-CO"/>
          </a:p>
        </c:txPr>
      </c:legendEntry>
      <c:legendEntry>
        <c:idx val="1"/>
        <c:txPr>
          <a:bodyPr rot="0" vert="horz"/>
          <a:lstStyle/>
          <a:p>
            <a:pPr>
              <a:defRPr lang="en-US" sz="1400" b="0" i="0" u="none" baseline="0">
                <a:solidFill>
                  <a:srgbClr val="FFFFFF"/>
                </a:solidFill>
                <a:latin typeface="+mn-lt"/>
                <a:ea typeface="Arial"/>
                <a:cs typeface="Arial"/>
              </a:defRPr>
            </a:pPr>
            <a:endParaRPr lang="es-CO"/>
          </a:p>
        </c:txPr>
      </c:legendEntry>
      <c:legendEntry>
        <c:idx val="2"/>
        <c:txPr>
          <a:bodyPr rot="0" vert="horz"/>
          <a:lstStyle/>
          <a:p>
            <a:pPr>
              <a:defRPr lang="en-US" sz="1400" b="0" i="0" u="none" baseline="0">
                <a:solidFill>
                  <a:srgbClr val="FFFFFF"/>
                </a:solidFill>
                <a:latin typeface="+mn-lt"/>
                <a:ea typeface="Arial"/>
                <a:cs typeface="Arial"/>
              </a:defRPr>
            </a:pPr>
            <a:endParaRPr lang="es-CO"/>
          </a:p>
        </c:txPr>
      </c:legendEntry>
      <c:layout>
        <c:manualLayout>
          <c:xMode val="edge"/>
          <c:yMode val="edge"/>
          <c:x val="0.15135335715993892"/>
          <c:y val="1.7743923055643266E-2"/>
          <c:w val="0.78809616728084819"/>
          <c:h val="4.7577698357033835E-2"/>
        </c:manualLayout>
      </c:layout>
      <c:overlay val="0"/>
      <c:spPr>
        <a:noFill/>
        <a:ln>
          <a:noFill/>
          <a:rou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solidFill>
                <a:srgbClr val="95C11F"/>
              </a:solidFill>
              <a:round/>
            </a14:hiddenLine>
          </a:ext>
        </a:extLst>
      </c:spPr>
      <c:txPr>
        <a:bodyPr rot="0" vert="horz"/>
        <a:lstStyle/>
        <a:p>
          <a:pPr>
            <a:defRPr lang="en-US" sz="1400" b="0" i="0" u="none" baseline="0">
              <a:solidFill>
                <a:srgbClr val="000000"/>
              </a:solidFill>
              <a:latin typeface="+mn-lt"/>
              <a:ea typeface="Arial Narrow"/>
              <a:cs typeface="Arial Narrow"/>
            </a:defRPr>
          </a:pPr>
          <a:endParaRPr lang="es-CO"/>
        </a:p>
      </c:txPr>
    </c:legend>
    <c:plotVisOnly val="1"/>
    <c:dispBlanksAs val="gap"/>
    <c:showDLblsOverMax val="1"/>
  </c:chart>
  <c:spPr>
    <a:solidFill>
      <a:scrgbClr r="0" g="0" b="0">
        <a:alpha val="0"/>
      </a:scrgbClr>
    </a:solidFill>
    <a:ln w="9525">
      <a:noFill/>
      <a:prstDash val="solid"/>
      <a:round/>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48206801387001E-2"/>
          <c:y val="1.8721690681631001E-2"/>
          <c:w val="0.75429456787253502"/>
          <c:h val="0.88319532918507504"/>
        </c:manualLayout>
      </c:layout>
      <c:scatterChart>
        <c:scatterStyle val="lineMarker"/>
        <c:varyColors val="0"/>
        <c:ser>
          <c:idx val="1"/>
          <c:order val="0"/>
          <c:tx>
            <c:strRef>
              <c:f>Tabelle1!$D$1</c:f>
              <c:strCache>
                <c:ptCount val="1"/>
                <c:pt idx="0">
                  <c:v>PISA 2015</c:v>
                </c:pt>
              </c:strCache>
            </c:strRef>
          </c:tx>
          <c:spPr>
            <a:ln w="25400" cap="rnd">
              <a:noFill/>
              <a:round/>
            </a:ln>
            <a:effectLst/>
          </c:spPr>
          <c:marker>
            <c:symbol val="circle"/>
            <c:size val="7"/>
            <c:spPr>
              <a:solidFill>
                <a:schemeClr val="tx1">
                  <a:lumMod val="50000"/>
                  <a:lumOff val="50000"/>
                </a:schemeClr>
              </a:solidFill>
              <a:ln w="25400">
                <a:noFill/>
              </a:ln>
              <a:effectLst/>
            </c:spPr>
          </c:marker>
          <c:dPt>
            <c:idx val="49"/>
            <c:marker>
              <c:spPr>
                <a:noFill/>
                <a:ln w="25400">
                  <a:noFill/>
                </a:ln>
                <a:effectLst/>
              </c:spPr>
            </c:marker>
            <c:bubble3D val="0"/>
            <c:extLst xmlns:c16r2="http://schemas.microsoft.com/office/drawing/2015/06/chart">
              <c:ext xmlns:c16="http://schemas.microsoft.com/office/drawing/2014/chart" uri="{C3380CC4-5D6E-409C-BE32-E72D297353CC}">
                <c16:uniqueId val="{00000031-4B33-4FD9-877A-84810CFDDA89}"/>
              </c:ext>
            </c:extLst>
          </c:dPt>
          <c:dLbls>
            <c:dLbl>
              <c:idx val="0"/>
              <c:tx>
                <c:rich>
                  <a:bodyPr/>
                  <a:lstStyle/>
                  <a:p>
                    <a:r>
                      <a:rPr lang="en-US" dirty="0"/>
                      <a:t>Singapore</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B33-4FD9-877A-84810CFDDA89}"/>
                </c:ext>
                <c:ext xmlns:c15="http://schemas.microsoft.com/office/drawing/2012/chart" uri="{CE6537A1-D6FC-4f65-9D91-7224C49458BB}"/>
              </c:extLst>
            </c:dLbl>
            <c:dLbl>
              <c:idx val="1"/>
              <c:tx>
                <c:rich>
                  <a:bodyPr/>
                  <a:lstStyle/>
                  <a:p>
                    <a:r>
                      <a:rPr lang="en-US"/>
                      <a:t>Japan</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B33-4FD9-877A-84810CFDDA89}"/>
                </c:ext>
                <c:ext xmlns:c15="http://schemas.microsoft.com/office/drawing/2012/chart" uri="{CE6537A1-D6FC-4f65-9D91-7224C49458BB}"/>
              </c:extLst>
            </c:dLbl>
            <c:dLbl>
              <c:idx val="2"/>
              <c:tx>
                <c:rich>
                  <a:bodyPr/>
                  <a:lstStyle/>
                  <a:p>
                    <a:r>
                      <a:rPr lang="en-US"/>
                      <a:t>Estonia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B33-4FD9-877A-84810CFDDA89}"/>
                </c:ext>
                <c:ext xmlns:c15="http://schemas.microsoft.com/office/drawing/2012/chart" uri="{CE6537A1-D6FC-4f65-9D91-7224C49458BB}"/>
              </c:extLst>
            </c:dLbl>
            <c:dLbl>
              <c:idx val="3"/>
              <c:tx>
                <c:rich>
                  <a:bodyPr/>
                  <a:lstStyle/>
                  <a:p>
                    <a:r>
                      <a:rPr lang="en-US"/>
                      <a:t>Chinese Tapei</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B33-4FD9-877A-84810CFDDA89}"/>
                </c:ext>
                <c:ext xmlns:c15="http://schemas.microsoft.com/office/drawing/2012/chart" uri="{CE6537A1-D6FC-4f65-9D91-7224C49458BB}"/>
              </c:extLst>
            </c:dLbl>
            <c:dLbl>
              <c:idx val="4"/>
              <c:layout>
                <c:manualLayout>
                  <c:x val="-8.6158199117252702E-3"/>
                  <c:y val="-1.6753092396602401E-2"/>
                </c:manualLayout>
              </c:layout>
              <c:tx>
                <c:rich>
                  <a:bodyPr/>
                  <a:lstStyle/>
                  <a:p>
                    <a:r>
                      <a:rPr lang="en-US"/>
                      <a:t>Finland</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B33-4FD9-877A-84810CFDDA89}"/>
                </c:ext>
                <c:ext xmlns:c15="http://schemas.microsoft.com/office/drawing/2012/chart" uri="{CE6537A1-D6FC-4f65-9D91-7224C49458BB}"/>
              </c:extLst>
            </c:dLbl>
            <c:dLbl>
              <c:idx val="5"/>
              <c:layout>
                <c:manualLayout>
                  <c:x val="-6.1746709367363602E-2"/>
                  <c:y val="-3.9090548925405602E-2"/>
                </c:manualLayout>
              </c:layout>
              <c:tx>
                <c:rich>
                  <a:bodyPr/>
                  <a:lstStyle/>
                  <a:p>
                    <a:r>
                      <a:rPr lang="en-US"/>
                      <a:t>Macao (China)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B33-4FD9-877A-84810CFDDA89}"/>
                </c:ext>
                <c:ext xmlns:c15="http://schemas.microsoft.com/office/drawing/2012/chart" uri="{CE6537A1-D6FC-4f65-9D91-7224C49458BB}"/>
              </c:extLst>
            </c:dLbl>
            <c:dLbl>
              <c:idx val="6"/>
              <c:tx>
                <c:rich>
                  <a:bodyPr/>
                  <a:lstStyle/>
                  <a:p>
                    <a:r>
                      <a:rPr lang="en-US"/>
                      <a:t>Canada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B33-4FD9-877A-84810CFDDA89}"/>
                </c:ext>
                <c:ext xmlns:c15="http://schemas.microsoft.com/office/drawing/2012/chart" uri="{CE6537A1-D6FC-4f65-9D91-7224C49458BB}"/>
              </c:extLst>
            </c:dLbl>
            <c:dLbl>
              <c:idx val="7"/>
              <c:tx>
                <c:rich>
                  <a:bodyPr/>
                  <a:lstStyle/>
                  <a:p>
                    <a:r>
                      <a:rPr lang="en-US" dirty="0"/>
                      <a:t>Viet Nam</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B33-4FD9-877A-84810CFDDA89}"/>
                </c:ext>
                <c:ext xmlns:c15="http://schemas.microsoft.com/office/drawing/2012/chart" uri="{CE6537A1-D6FC-4f65-9D91-7224C49458BB}"/>
              </c:extLst>
            </c:dLbl>
            <c:dLbl>
              <c:idx val="8"/>
              <c:layout>
                <c:manualLayout>
                  <c:x val="-3.1591339676325603E-2"/>
                  <c:y val="3.0714002727104402E-2"/>
                </c:manualLayout>
              </c:layout>
              <c:tx>
                <c:rich>
                  <a:bodyPr/>
                  <a:lstStyle/>
                  <a:p>
                    <a:r>
                      <a:rPr lang="en-US"/>
                      <a:t>Hong Kong (China)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B33-4FD9-877A-84810CFDDA89}"/>
                </c:ext>
                <c:ext xmlns:c15="http://schemas.microsoft.com/office/drawing/2012/chart" uri="{CE6537A1-D6FC-4f65-9D91-7224C49458BB}"/>
              </c:extLst>
            </c:dLbl>
            <c:dLbl>
              <c:idx val="9"/>
              <c:tx>
                <c:rich>
                  <a:bodyPr/>
                  <a:lstStyle/>
                  <a:p>
                    <a:r>
                      <a:rPr lang="en-US"/>
                      <a:t>B-S-J-G</a:t>
                    </a:r>
                    <a:r>
                      <a:rPr lang="en-US" baseline="0"/>
                      <a:t> (China)</a:t>
                    </a:r>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B33-4FD9-877A-84810CFDDA89}"/>
                </c:ext>
                <c:ext xmlns:c15="http://schemas.microsoft.com/office/drawing/2012/chart" uri="{CE6537A1-D6FC-4f65-9D91-7224C49458BB}"/>
              </c:extLst>
            </c:dLbl>
            <c:dLbl>
              <c:idx val="10"/>
              <c:tx>
                <c:rich>
                  <a:bodyPr/>
                  <a:lstStyle/>
                  <a:p>
                    <a:r>
                      <a:rPr lang="en-US"/>
                      <a:t>Korea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B33-4FD9-877A-84810CFDDA89}"/>
                </c:ext>
                <c:ext xmlns:c15="http://schemas.microsoft.com/office/drawing/2012/chart" uri="{CE6537A1-D6FC-4f65-9D91-7224C49458BB}"/>
              </c:extLst>
            </c:dLbl>
            <c:dLbl>
              <c:idx val="11"/>
              <c:layout>
                <c:manualLayout>
                  <c:x val="-5.7438799411501599E-3"/>
                  <c:y val="-2.2337456528803298E-2"/>
                </c:manualLayout>
              </c:layout>
              <c:tx>
                <c:rich>
                  <a:bodyPr/>
                  <a:lstStyle/>
                  <a:p>
                    <a:r>
                      <a:rPr lang="en-US"/>
                      <a:t>New Zealand</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B33-4FD9-877A-84810CFDDA89}"/>
                </c:ext>
                <c:ext xmlns:c15="http://schemas.microsoft.com/office/drawing/2012/chart" uri="{CE6537A1-D6FC-4f65-9D91-7224C49458BB}"/>
              </c:extLst>
            </c:dLbl>
            <c:dLbl>
              <c:idx val="12"/>
              <c:layout>
                <c:manualLayout>
                  <c:x val="-6.8585544689421199E-2"/>
                  <c:y val="-2.5611344965519901E-2"/>
                </c:manualLayout>
              </c:layout>
              <c:tx>
                <c:rich>
                  <a:bodyPr/>
                  <a:lstStyle/>
                  <a:p>
                    <a:r>
                      <a:rPr lang="en-US"/>
                      <a:t>Slovenia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4B33-4FD9-877A-84810CFDDA89}"/>
                </c:ext>
                <c:ext xmlns:c15="http://schemas.microsoft.com/office/drawing/2012/chart" uri="{CE6537A1-D6FC-4f65-9D91-7224C49458BB}"/>
              </c:extLst>
            </c:dLbl>
            <c:dLbl>
              <c:idx val="13"/>
              <c:layout>
                <c:manualLayout>
                  <c:x val="-2.7283429720462899E-2"/>
                  <c:y val="1.6753092396602401E-2"/>
                </c:manualLayout>
              </c:layout>
              <c:tx>
                <c:rich>
                  <a:bodyPr/>
                  <a:lstStyle/>
                  <a:p>
                    <a:r>
                      <a:rPr lang="en-US"/>
                      <a:t>Australia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4B33-4FD9-877A-84810CFDDA89}"/>
                </c:ext>
                <c:ext xmlns:c15="http://schemas.microsoft.com/office/drawing/2012/chart" uri="{CE6537A1-D6FC-4f65-9D91-7224C49458BB}"/>
              </c:extLst>
            </c:dLbl>
            <c:dLbl>
              <c:idx val="14"/>
              <c:layout>
                <c:manualLayout>
                  <c:x val="0"/>
                  <c:y val="0"/>
                </c:manualLayout>
              </c:layout>
              <c:tx>
                <c:rich>
                  <a:bodyPr/>
                  <a:lstStyle/>
                  <a:p>
                    <a:r>
                      <a:rPr lang="en-US" dirty="0"/>
                      <a:t>United Kingdom</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4B33-4FD9-877A-84810CFDDA89}"/>
                </c:ext>
                <c:ext xmlns:c15="http://schemas.microsoft.com/office/drawing/2012/chart" uri="{CE6537A1-D6FC-4f65-9D91-7224C49458BB}"/>
              </c:extLst>
            </c:dLbl>
            <c:dLbl>
              <c:idx val="15"/>
              <c:tx>
                <c:rich>
                  <a:bodyPr/>
                  <a:lstStyle/>
                  <a:p>
                    <a:r>
                      <a:rPr lang="en-US"/>
                      <a:t>Germany</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4B33-4FD9-877A-84810CFDDA89}"/>
                </c:ext>
                <c:ext xmlns:c15="http://schemas.microsoft.com/office/drawing/2012/chart" uri="{CE6537A1-D6FC-4f65-9D91-7224C49458BB}"/>
              </c:extLst>
            </c:dLbl>
            <c:dLbl>
              <c:idx val="16"/>
              <c:layout>
                <c:manualLayout>
                  <c:x val="-3.4463279646900602E-2"/>
                  <c:y val="-2.2337456528803201E-2"/>
                </c:manualLayout>
              </c:layout>
              <c:tx>
                <c:rich>
                  <a:bodyPr/>
                  <a:lstStyle/>
                  <a:p>
                    <a:r>
                      <a:rPr lang="en-US"/>
                      <a:t>Netherlands</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4B33-4FD9-877A-84810CFDDA89}"/>
                </c:ext>
                <c:ext xmlns:c15="http://schemas.microsoft.com/office/drawing/2012/chart" uri="{CE6537A1-D6FC-4f65-9D91-7224C49458BB}"/>
              </c:extLst>
            </c:dLbl>
            <c:dLbl>
              <c:idx val="17"/>
              <c:tx>
                <c:rich>
                  <a:bodyPr/>
                  <a:lstStyle/>
                  <a:p>
                    <a:r>
                      <a:rPr lang="en-US"/>
                      <a:t>Switzerland</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4B33-4FD9-877A-84810CFDDA89}"/>
                </c:ext>
                <c:ext xmlns:c15="http://schemas.microsoft.com/office/drawing/2012/chart" uri="{CE6537A1-D6FC-4f65-9D91-7224C49458BB}"/>
              </c:extLst>
            </c:dLbl>
            <c:dLbl>
              <c:idx val="18"/>
              <c:layout>
                <c:manualLayout>
                  <c:x val="-2.72834297204631E-2"/>
                  <c:y val="1.6753092396602401E-2"/>
                </c:manualLayout>
              </c:layout>
              <c:tx>
                <c:rich>
                  <a:bodyPr/>
                  <a:lstStyle/>
                  <a:p>
                    <a:r>
                      <a:rPr lang="en-US"/>
                      <a:t>Ireland</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4B33-4FD9-877A-84810CFDDA89}"/>
                </c:ext>
                <c:ext xmlns:c15="http://schemas.microsoft.com/office/drawing/2012/chart" uri="{CE6537A1-D6FC-4f65-9D91-7224C49458BB}"/>
              </c:extLst>
            </c:dLbl>
            <c:dLbl>
              <c:idx val="19"/>
              <c:tx>
                <c:rich>
                  <a:bodyPr/>
                  <a:lstStyle/>
                  <a:p>
                    <a:r>
                      <a:rPr lang="en-US"/>
                      <a:t>Belgium</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4B33-4FD9-877A-84810CFDDA89}"/>
                </c:ext>
                <c:ext xmlns:c15="http://schemas.microsoft.com/office/drawing/2012/chart" uri="{CE6537A1-D6FC-4f65-9D91-7224C49458BB}"/>
              </c:extLst>
            </c:dLbl>
            <c:dLbl>
              <c:idx val="20"/>
              <c:tx>
                <c:rich>
                  <a:bodyPr/>
                  <a:lstStyle/>
                  <a:p>
                    <a:r>
                      <a:rPr lang="en-US"/>
                      <a:t>Denmark</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4B33-4FD9-877A-84810CFDDA89}"/>
                </c:ext>
                <c:ext xmlns:c15="http://schemas.microsoft.com/office/drawing/2012/chart" uri="{CE6537A1-D6FC-4f65-9D91-7224C49458BB}"/>
              </c:extLst>
            </c:dLbl>
            <c:dLbl>
              <c:idx val="21"/>
              <c:layout>
                <c:manualLayout>
                  <c:x val="-5.74746421268819E-2"/>
                  <c:y val="-5.5843641322008098E-3"/>
                </c:manualLayout>
              </c:layout>
              <c:tx>
                <c:rich>
                  <a:bodyPr/>
                  <a:lstStyle/>
                  <a:p>
                    <a:r>
                      <a:rPr lang="en-US"/>
                      <a:t>Poland</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4B33-4FD9-877A-84810CFDDA89}"/>
                </c:ext>
                <c:ext xmlns:c15="http://schemas.microsoft.com/office/drawing/2012/chart" uri="{CE6537A1-D6FC-4f65-9D91-7224C49458BB}"/>
              </c:extLst>
            </c:dLbl>
            <c:dLbl>
              <c:idx val="22"/>
              <c:tx>
                <c:rich>
                  <a:bodyPr/>
                  <a:lstStyle/>
                  <a:p>
                    <a:r>
                      <a:rPr lang="en-US"/>
                      <a:t>Portugal</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4B33-4FD9-877A-84810CFDDA89}"/>
                </c:ext>
                <c:ext xmlns:c15="http://schemas.microsoft.com/office/drawing/2012/chart" uri="{CE6537A1-D6FC-4f65-9D91-7224C49458BB}"/>
              </c:extLst>
            </c:dLbl>
            <c:dLbl>
              <c:idx val="23"/>
              <c:tx>
                <c:rich>
                  <a:bodyPr/>
                  <a:lstStyle/>
                  <a:p>
                    <a:r>
                      <a:rPr lang="en-US"/>
                      <a:t>Norway</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4B33-4FD9-877A-84810CFDDA89}"/>
                </c:ext>
                <c:ext xmlns:c15="http://schemas.microsoft.com/office/drawing/2012/chart" uri="{CE6537A1-D6FC-4f65-9D91-7224C49458BB}"/>
              </c:extLst>
            </c:dLbl>
            <c:dLbl>
              <c:idx val="24"/>
              <c:tx>
                <c:rich>
                  <a:bodyPr/>
                  <a:lstStyle/>
                  <a:p>
                    <a:r>
                      <a:rPr lang="en-US"/>
                      <a:t>United States</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4B33-4FD9-877A-84810CFDDA89}"/>
                </c:ext>
                <c:ext xmlns:c15="http://schemas.microsoft.com/office/drawing/2012/chart" uri="{CE6537A1-D6FC-4f65-9D91-7224C49458BB}"/>
              </c:extLst>
            </c:dLbl>
            <c:dLbl>
              <c:idx val="25"/>
              <c:tx>
                <c:rich>
                  <a:bodyPr/>
                  <a:lstStyle/>
                  <a:p>
                    <a:r>
                      <a:rPr lang="en-US"/>
                      <a:t>Austria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4B33-4FD9-877A-84810CFDDA89}"/>
                </c:ext>
                <c:ext xmlns:c15="http://schemas.microsoft.com/office/drawing/2012/chart" uri="{CE6537A1-D6FC-4f65-9D91-7224C49458BB}"/>
              </c:extLst>
            </c:dLbl>
            <c:dLbl>
              <c:idx val="26"/>
              <c:tx>
                <c:rich>
                  <a:bodyPr/>
                  <a:lstStyle/>
                  <a:p>
                    <a:r>
                      <a:rPr lang="en-US"/>
                      <a:t>France</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4B33-4FD9-877A-84810CFDDA89}"/>
                </c:ext>
                <c:ext xmlns:c15="http://schemas.microsoft.com/office/drawing/2012/chart" uri="{CE6537A1-D6FC-4f65-9D91-7224C49458BB}"/>
              </c:extLst>
            </c:dLbl>
            <c:dLbl>
              <c:idx val="27"/>
              <c:layout>
                <c:manualLayout>
                  <c:x val="-2.8378385101370401E-2"/>
                  <c:y val="2.2819162899419401E-2"/>
                </c:manualLayout>
              </c:layout>
              <c:tx>
                <c:rich>
                  <a:bodyPr/>
                  <a:lstStyle/>
                  <a:p>
                    <a:r>
                      <a:rPr lang="en-US"/>
                      <a:t>Sweden</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4B33-4FD9-877A-84810CFDDA89}"/>
                </c:ext>
                <c:ext xmlns:c15="http://schemas.microsoft.com/office/drawing/2012/chart" uri="{CE6537A1-D6FC-4f65-9D91-7224C49458BB}"/>
              </c:extLst>
            </c:dLbl>
            <c:dLbl>
              <c:idx val="28"/>
              <c:tx>
                <c:rich>
                  <a:bodyPr/>
                  <a:lstStyle/>
                  <a:p>
                    <a:r>
                      <a:rPr lang="en-US"/>
                      <a:t>Czech Rep.</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4B33-4FD9-877A-84810CFDDA89}"/>
                </c:ext>
                <c:ext xmlns:c15="http://schemas.microsoft.com/office/drawing/2012/chart" uri="{CE6537A1-D6FC-4f65-9D91-7224C49458BB}"/>
              </c:extLst>
            </c:dLbl>
            <c:dLbl>
              <c:idx val="29"/>
              <c:layout>
                <c:manualLayout>
                  <c:x val="-4.74013692143413E-2"/>
                  <c:y val="1.72347987672186E-2"/>
                </c:manualLayout>
              </c:layout>
              <c:tx>
                <c:rich>
                  <a:bodyPr/>
                  <a:lstStyle/>
                  <a:p>
                    <a:r>
                      <a:rPr lang="en-US"/>
                      <a:t>Spain</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4B33-4FD9-877A-84810CFDDA89}"/>
                </c:ext>
                <c:ext xmlns:c15="http://schemas.microsoft.com/office/drawing/2012/chart" uri="{CE6537A1-D6FC-4f65-9D91-7224C49458BB}"/>
              </c:extLst>
            </c:dLbl>
            <c:dLbl>
              <c:idx val="30"/>
              <c:tx>
                <c:rich>
                  <a:bodyPr/>
                  <a:lstStyle/>
                  <a:p>
                    <a:r>
                      <a:rPr lang="en-US" dirty="0"/>
                      <a:t>Latvia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4B33-4FD9-877A-84810CFDDA89}"/>
                </c:ext>
                <c:ext xmlns:c15="http://schemas.microsoft.com/office/drawing/2012/chart" uri="{CE6537A1-D6FC-4f65-9D91-7224C49458BB}"/>
              </c:extLst>
            </c:dLbl>
            <c:dLbl>
              <c:idx val="31"/>
              <c:tx>
                <c:rich>
                  <a:bodyPr/>
                  <a:lstStyle/>
                  <a:p>
                    <a:r>
                      <a:rPr lang="en-US" dirty="0"/>
                      <a:t>Russia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4B33-4FD9-877A-84810CFDDA89}"/>
                </c:ext>
                <c:ext xmlns:c15="http://schemas.microsoft.com/office/drawing/2012/chart" uri="{CE6537A1-D6FC-4f65-9D91-7224C49458BB}"/>
              </c:extLst>
            </c:dLbl>
            <c:dLbl>
              <c:idx val="32"/>
              <c:tx>
                <c:rich>
                  <a:bodyPr/>
                  <a:lstStyle/>
                  <a:p>
                    <a:r>
                      <a:rPr lang="en-US"/>
                      <a:t>Luxembourg</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4B33-4FD9-877A-84810CFDDA89}"/>
                </c:ext>
                <c:ext xmlns:c15="http://schemas.microsoft.com/office/drawing/2012/chart" uri="{CE6537A1-D6FC-4f65-9D91-7224C49458BB}"/>
              </c:extLst>
            </c:dLbl>
            <c:dLbl>
              <c:idx val="33"/>
              <c:tx>
                <c:rich>
                  <a:bodyPr/>
                  <a:lstStyle/>
                  <a:p>
                    <a:r>
                      <a:rPr lang="en-US"/>
                      <a:t>Italy</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2F8-4F30-9538-C665D5DBB5D0}"/>
                </c:ext>
                <c:ext xmlns:c15="http://schemas.microsoft.com/office/drawing/2012/chart" uri="{CE6537A1-D6FC-4f65-9D91-7224C49458BB}"/>
              </c:extLst>
            </c:dLbl>
            <c:dLbl>
              <c:idx val="34"/>
              <c:tx>
                <c:rich>
                  <a:bodyPr/>
                  <a:lstStyle/>
                  <a:p>
                    <a:r>
                      <a:rPr lang="en-US"/>
                      <a:t>Hungary</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2-4B33-4FD9-877A-84810CFDDA89}"/>
                </c:ext>
                <c:ext xmlns:c15="http://schemas.microsoft.com/office/drawing/2012/chart" uri="{CE6537A1-D6FC-4f65-9D91-7224C49458BB}"/>
              </c:extLst>
            </c:dLbl>
            <c:dLbl>
              <c:idx val="35"/>
              <c:tx>
                <c:rich>
                  <a:bodyPr/>
                  <a:lstStyle/>
                  <a:p>
                    <a:r>
                      <a:rPr lang="en-US" dirty="0"/>
                      <a:t>Lithuania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4B33-4FD9-877A-84810CFDDA89}"/>
                </c:ext>
                <c:ext xmlns:c15="http://schemas.microsoft.com/office/drawing/2012/chart" uri="{CE6537A1-D6FC-4f65-9D91-7224C49458BB}"/>
              </c:extLst>
            </c:dLbl>
            <c:dLbl>
              <c:idx val="36"/>
              <c:tx>
                <c:rich>
                  <a:bodyPr/>
                  <a:lstStyle/>
                  <a:p>
                    <a:r>
                      <a:rPr lang="en-US"/>
                      <a:t>Croatia</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4B33-4FD9-877A-84810CFDDA89}"/>
                </c:ext>
                <c:ext xmlns:c15="http://schemas.microsoft.com/office/drawing/2012/chart" uri="{CE6537A1-D6FC-4f65-9D91-7224C49458BB}"/>
              </c:extLst>
            </c:dLbl>
            <c:dLbl>
              <c:idx val="37"/>
              <c:tx>
                <c:rich>
                  <a:bodyPr/>
                  <a:lstStyle/>
                  <a:p>
                    <a:r>
                      <a:rPr lang="en-US"/>
                      <a:t>CABA (Argentina)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4B33-4FD9-877A-84810CFDDA89}"/>
                </c:ext>
                <c:ext xmlns:c15="http://schemas.microsoft.com/office/drawing/2012/chart" uri="{CE6537A1-D6FC-4f65-9D91-7224C49458BB}"/>
              </c:extLst>
            </c:dLbl>
            <c:dLbl>
              <c:idx val="38"/>
              <c:tx>
                <c:rich>
                  <a:bodyPr/>
                  <a:lstStyle/>
                  <a:p>
                    <a:r>
                      <a:rPr lang="en-US"/>
                      <a:t>Iceland</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6-4B33-4FD9-877A-84810CFDDA89}"/>
                </c:ext>
                <c:ext xmlns:c15="http://schemas.microsoft.com/office/drawing/2012/chart" uri="{CE6537A1-D6FC-4f65-9D91-7224C49458BB}"/>
              </c:extLst>
            </c:dLbl>
            <c:dLbl>
              <c:idx val="39"/>
              <c:tx>
                <c:rich>
                  <a:bodyPr/>
                  <a:lstStyle/>
                  <a:p>
                    <a:r>
                      <a:rPr lang="en-US"/>
                      <a:t>Israel</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7-4B33-4FD9-877A-84810CFDDA89}"/>
                </c:ext>
                <c:ext xmlns:c15="http://schemas.microsoft.com/office/drawing/2012/chart" uri="{CE6537A1-D6FC-4f65-9D91-7224C49458BB}"/>
              </c:extLst>
            </c:dLbl>
            <c:dLbl>
              <c:idx val="40"/>
              <c:tx>
                <c:rich>
                  <a:bodyPr/>
                  <a:lstStyle/>
                  <a:p>
                    <a:r>
                      <a:rPr lang="en-US"/>
                      <a:t>Malta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8-4B33-4FD9-877A-84810CFDDA89}"/>
                </c:ext>
                <c:ext xmlns:c15="http://schemas.microsoft.com/office/drawing/2012/chart" uri="{CE6537A1-D6FC-4f65-9D91-7224C49458BB}"/>
              </c:extLst>
            </c:dLbl>
            <c:dLbl>
              <c:idx val="41"/>
              <c:tx>
                <c:rich>
                  <a:bodyPr/>
                  <a:lstStyle/>
                  <a:p>
                    <a:r>
                      <a:rPr lang="en-US"/>
                      <a:t>Slovak Rep.</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9-4B33-4FD9-877A-84810CFDDA89}"/>
                </c:ext>
                <c:ext xmlns:c15="http://schemas.microsoft.com/office/drawing/2012/chart" uri="{CE6537A1-D6FC-4f65-9D91-7224C49458BB}"/>
              </c:extLst>
            </c:dLbl>
            <c:dLbl>
              <c:idx val="42"/>
              <c:tx>
                <c:rich>
                  <a:bodyPr/>
                  <a:lstStyle/>
                  <a:p>
                    <a:r>
                      <a:rPr lang="en-US"/>
                      <a:t>Greece</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A-4B33-4FD9-877A-84810CFDDA89}"/>
                </c:ext>
                <c:ext xmlns:c15="http://schemas.microsoft.com/office/drawing/2012/chart" uri="{CE6537A1-D6FC-4f65-9D91-7224C49458BB}"/>
              </c:extLst>
            </c:dLbl>
            <c:dLbl>
              <c:idx val="43"/>
              <c:tx>
                <c:rich>
                  <a:bodyPr/>
                  <a:lstStyle/>
                  <a:p>
                    <a:r>
                      <a:rPr lang="en-US"/>
                      <a:t>Chile</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B-4B33-4FD9-877A-84810CFDDA89}"/>
                </c:ext>
                <c:ext xmlns:c15="http://schemas.microsoft.com/office/drawing/2012/chart" uri="{CE6537A1-D6FC-4f65-9D91-7224C49458BB}"/>
              </c:extLst>
            </c:dLbl>
            <c:dLbl>
              <c:idx val="44"/>
              <c:tx>
                <c:rich>
                  <a:bodyPr/>
                  <a:lstStyle/>
                  <a:p>
                    <a:r>
                      <a:rPr lang="en-US"/>
                      <a:t>Bulgaria</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C-4B33-4FD9-877A-84810CFDDA89}"/>
                </c:ext>
                <c:ext xmlns:c15="http://schemas.microsoft.com/office/drawing/2012/chart" uri="{CE6537A1-D6FC-4f65-9D91-7224C49458BB}"/>
              </c:extLst>
            </c:dLbl>
            <c:dLbl>
              <c:idx val="45"/>
              <c:tx>
                <c:rich>
                  <a:bodyPr/>
                  <a:lstStyle/>
                  <a:p>
                    <a:r>
                      <a:rPr lang="en-US"/>
                      <a:t>United Arab Emirates</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D-4B33-4FD9-877A-84810CFDDA89}"/>
                </c:ext>
                <c:ext xmlns:c15="http://schemas.microsoft.com/office/drawing/2012/chart" uri="{CE6537A1-D6FC-4f65-9D91-7224C49458BB}"/>
              </c:extLst>
            </c:dLbl>
            <c:dLbl>
              <c:idx val="46"/>
              <c:layout>
                <c:manualLayout>
                  <c:x val="-7.6106409220238896E-2"/>
                  <c:y val="5.5843641322006997E-3"/>
                </c:manualLayout>
              </c:layout>
              <c:tx>
                <c:rich>
                  <a:bodyPr/>
                  <a:lstStyle/>
                  <a:p>
                    <a:r>
                      <a:rPr lang="en-US"/>
                      <a:t>Uruguay</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E-4B33-4FD9-877A-84810CFDDA89}"/>
                </c:ext>
                <c:ext xmlns:c15="http://schemas.microsoft.com/office/drawing/2012/chart" uri="{CE6537A1-D6FC-4f65-9D91-7224C49458BB}"/>
              </c:extLst>
            </c:dLbl>
            <c:dLbl>
              <c:idx val="47"/>
              <c:layout>
                <c:manualLayout>
                  <c:x val="-4.5240290920734998E-2"/>
                  <c:y val="-3.56003213427801E-2"/>
                </c:manualLayout>
              </c:layout>
              <c:tx>
                <c:rich>
                  <a:bodyPr/>
                  <a:lstStyle/>
                  <a:p>
                    <a:r>
                      <a:rPr lang="en-US"/>
                      <a:t>Romania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F-4B33-4FD9-877A-84810CFDDA89}"/>
                </c:ext>
                <c:ext xmlns:c15="http://schemas.microsoft.com/office/drawing/2012/chart" uri="{CE6537A1-D6FC-4f65-9D91-7224C49458BB}"/>
              </c:extLst>
            </c:dLbl>
            <c:dLbl>
              <c:idx val="48"/>
              <c:layout>
                <c:manualLayout>
                  <c:x val="-4.2210394251778201E-2"/>
                  <c:y val="-2.44315930783785E-2"/>
                </c:manualLayout>
              </c:layout>
              <c:tx>
                <c:rich>
                  <a:bodyPr/>
                  <a:lstStyle/>
                  <a:p>
                    <a:r>
                      <a:rPr lang="en-US" dirty="0"/>
                      <a:t>Moldova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0-4B33-4FD9-877A-84810CFDDA89}"/>
                </c:ext>
                <c:ext xmlns:c15="http://schemas.microsoft.com/office/drawing/2012/chart" uri="{CE6537A1-D6FC-4f65-9D91-7224C49458BB}"/>
              </c:extLst>
            </c:dLbl>
            <c:dLbl>
              <c:idx val="49"/>
              <c:delete val="1"/>
              <c:extLst xmlns:c16r2="http://schemas.microsoft.com/office/drawing/2015/06/chart">
                <c:ext xmlns:c16="http://schemas.microsoft.com/office/drawing/2014/chart" uri="{C3380CC4-5D6E-409C-BE32-E72D297353CC}">
                  <c16:uniqueId val="{00000031-4B33-4FD9-877A-84810CFDDA89}"/>
                </c:ext>
                <c:ext xmlns:c15="http://schemas.microsoft.com/office/drawing/2012/chart" uri="{CE6537A1-D6FC-4f65-9D91-7224C49458BB}"/>
              </c:extLst>
            </c:dLbl>
            <c:dLbl>
              <c:idx val="50"/>
              <c:tx>
                <c:rich>
                  <a:bodyPr/>
                  <a:lstStyle/>
                  <a:p>
                    <a:r>
                      <a:rPr lang="en-US"/>
                      <a:t>Turkey</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2-4B33-4FD9-877A-84810CFDDA89}"/>
                </c:ext>
                <c:ext xmlns:c15="http://schemas.microsoft.com/office/drawing/2012/chart" uri="{CE6537A1-D6FC-4f65-9D91-7224C49458BB}"/>
              </c:extLst>
            </c:dLbl>
            <c:dLbl>
              <c:idx val="51"/>
              <c:tx>
                <c:rich>
                  <a:bodyPr/>
                  <a:lstStyle/>
                  <a:p>
                    <a:r>
                      <a:rPr lang="en-US"/>
                      <a:t>Trinidad and Tobago</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3-4B33-4FD9-877A-84810CFDDA89}"/>
                </c:ext>
                <c:ext xmlns:c15="http://schemas.microsoft.com/office/drawing/2012/chart" uri="{CE6537A1-D6FC-4f65-9D91-7224C49458BB}"/>
              </c:extLst>
            </c:dLbl>
            <c:dLbl>
              <c:idx val="52"/>
              <c:tx>
                <c:rich>
                  <a:bodyPr/>
                  <a:lstStyle/>
                  <a:p>
                    <a:r>
                      <a:rPr lang="en-US"/>
                      <a:t>Thailand</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8DD-4409-87BA-145BA16C130D}"/>
                </c:ext>
                <c:ext xmlns:c15="http://schemas.microsoft.com/office/drawing/2012/chart" uri="{CE6537A1-D6FC-4f65-9D91-7224C49458BB}"/>
              </c:extLst>
            </c:dLbl>
            <c:dLbl>
              <c:idx val="53"/>
              <c:tx>
                <c:rich>
                  <a:bodyPr/>
                  <a:lstStyle/>
                  <a:p>
                    <a:r>
                      <a:rPr lang="en-US"/>
                      <a:t>Costa Rica</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8DD-4409-87BA-145BA16C130D}"/>
                </c:ext>
                <c:ext xmlns:c15="http://schemas.microsoft.com/office/drawing/2012/chart" uri="{CE6537A1-D6FC-4f65-9D91-7224C49458BB}"/>
              </c:extLst>
            </c:dLbl>
            <c:dLbl>
              <c:idx val="54"/>
              <c:tx>
                <c:rich>
                  <a:bodyPr/>
                  <a:lstStyle/>
                  <a:p>
                    <a:r>
                      <a:rPr lang="en-US"/>
                      <a:t>Qatar</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8DD-4409-87BA-145BA16C130D}"/>
                </c:ext>
                <c:ext xmlns:c15="http://schemas.microsoft.com/office/drawing/2012/chart" uri="{CE6537A1-D6FC-4f65-9D91-7224C49458BB}"/>
              </c:extLst>
            </c:dLbl>
            <c:dLbl>
              <c:idx val="55"/>
              <c:tx>
                <c:rich>
                  <a:bodyPr/>
                  <a:lstStyle/>
                  <a:p>
                    <a:r>
                      <a:rPr lang="en-US"/>
                      <a:t>Colombia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8DD-4409-87BA-145BA16C130D}"/>
                </c:ext>
                <c:ext xmlns:c15="http://schemas.microsoft.com/office/drawing/2012/chart" uri="{CE6537A1-D6FC-4f65-9D91-7224C49458BB}"/>
              </c:extLst>
            </c:dLbl>
            <c:dLbl>
              <c:idx val="56"/>
              <c:tx>
                <c:rich>
                  <a:bodyPr/>
                  <a:lstStyle/>
                  <a:p>
                    <a:r>
                      <a:rPr lang="en-US"/>
                      <a:t>Mexico</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8DD-4409-87BA-145BA16C130D}"/>
                </c:ext>
                <c:ext xmlns:c15="http://schemas.microsoft.com/office/drawing/2012/chart" uri="{CE6537A1-D6FC-4f65-9D91-7224C49458BB}"/>
              </c:extLst>
            </c:dLbl>
            <c:dLbl>
              <c:idx val="57"/>
              <c:tx>
                <c:rich>
                  <a:bodyPr/>
                  <a:lstStyle/>
                  <a:p>
                    <a:r>
                      <a:rPr lang="en-US"/>
                      <a:t>Montenegro</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8DD-4409-87BA-145BA16C130D}"/>
                </c:ext>
                <c:ext xmlns:c15="http://schemas.microsoft.com/office/drawing/2012/chart" uri="{CE6537A1-D6FC-4f65-9D91-7224C49458BB}"/>
              </c:extLst>
            </c:dLbl>
            <c:dLbl>
              <c:idx val="58"/>
              <c:delete val="1"/>
              <c:extLst xmlns:c16r2="http://schemas.microsoft.com/office/drawing/2015/06/chart">
                <c:ext xmlns:c16="http://schemas.microsoft.com/office/drawing/2014/chart" uri="{C3380CC4-5D6E-409C-BE32-E72D297353CC}">
                  <c16:uniqueId val="{00000005-38DD-4409-87BA-145BA16C130D}"/>
                </c:ext>
                <c:ext xmlns:c15="http://schemas.microsoft.com/office/drawing/2012/chart" uri="{CE6537A1-D6FC-4f65-9D91-7224C49458BB}"/>
              </c:extLst>
            </c:dLbl>
            <c:dLbl>
              <c:idx val="59"/>
              <c:tx>
                <c:rich>
                  <a:bodyPr/>
                  <a:lstStyle/>
                  <a:p>
                    <a:r>
                      <a:rPr lang="en-US"/>
                      <a:t>Jordan</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8DD-4409-87BA-145BA16C130D}"/>
                </c:ext>
                <c:ext xmlns:c15="http://schemas.microsoft.com/office/drawing/2012/chart" uri="{CE6537A1-D6FC-4f65-9D91-7224C49458BB}"/>
              </c:extLst>
            </c:dLbl>
            <c:dLbl>
              <c:idx val="60"/>
              <c:tx>
                <c:rich>
                  <a:bodyPr/>
                  <a:lstStyle/>
                  <a:p>
                    <a:r>
                      <a:rPr lang="en-US" dirty="0"/>
                      <a:t>Indonesia</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8DD-4409-87BA-145BA16C130D}"/>
                </c:ext>
                <c:ext xmlns:c15="http://schemas.microsoft.com/office/drawing/2012/chart" uri="{CE6537A1-D6FC-4f65-9D91-7224C49458BB}"/>
              </c:extLst>
            </c:dLbl>
            <c:dLbl>
              <c:idx val="61"/>
              <c:tx>
                <c:rich>
                  <a:bodyPr/>
                  <a:lstStyle/>
                  <a:p>
                    <a:r>
                      <a:rPr lang="en-US"/>
                      <a:t>Brazil</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8DD-4409-87BA-145BA16C130D}"/>
                </c:ext>
                <c:ext xmlns:c15="http://schemas.microsoft.com/office/drawing/2012/chart" uri="{CE6537A1-D6FC-4f65-9D91-7224C49458BB}"/>
              </c:extLst>
            </c:dLbl>
            <c:dLbl>
              <c:idx val="62"/>
              <c:tx>
                <c:rich>
                  <a:bodyPr/>
                  <a:lstStyle/>
                  <a:p>
                    <a:r>
                      <a:rPr lang="en-US"/>
                      <a:t>Peru</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8DD-4409-87BA-145BA16C130D}"/>
                </c:ext>
                <c:ext xmlns:c15="http://schemas.microsoft.com/office/drawing/2012/chart" uri="{CE6537A1-D6FC-4f65-9D91-7224C49458BB}"/>
              </c:extLst>
            </c:dLbl>
            <c:dLbl>
              <c:idx val="63"/>
              <c:tx>
                <c:rich>
                  <a:bodyPr/>
                  <a:lstStyle/>
                  <a:p>
                    <a:r>
                      <a:rPr lang="en-US"/>
                      <a:t>Lebanon</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38DD-4409-87BA-145BA16C130D}"/>
                </c:ext>
                <c:ext xmlns:c15="http://schemas.microsoft.com/office/drawing/2012/chart" uri="{CE6537A1-D6FC-4f65-9D91-7224C49458BB}"/>
              </c:extLst>
            </c:dLbl>
            <c:dLbl>
              <c:idx val="64"/>
              <c:layout>
                <c:manualLayout>
                  <c:x val="-1.29237298675877E-2"/>
                  <c:y val="-3.6298366859305202E-2"/>
                </c:manualLayout>
              </c:layout>
              <c:tx>
                <c:rich>
                  <a:bodyPr/>
                  <a:lstStyle/>
                  <a:p>
                    <a:r>
                      <a:rPr lang="en-US"/>
                      <a:t>Tunisia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38DD-4409-87BA-145BA16C130D}"/>
                </c:ext>
                <c:ext xmlns:c15="http://schemas.microsoft.com/office/drawing/2012/chart" uri="{CE6537A1-D6FC-4f65-9D91-7224C49458BB}"/>
              </c:extLst>
            </c:dLbl>
            <c:dLbl>
              <c:idx val="65"/>
              <c:tx>
                <c:rich>
                  <a:bodyPr/>
                  <a:lstStyle/>
                  <a:p>
                    <a:r>
                      <a:rPr lang="en-US" dirty="0"/>
                      <a:t>FYROM</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38DD-4409-87BA-145BA16C130D}"/>
                </c:ext>
                <c:ext xmlns:c15="http://schemas.microsoft.com/office/drawing/2012/chart" uri="{CE6537A1-D6FC-4f65-9D91-7224C49458BB}"/>
              </c:extLst>
            </c:dLbl>
            <c:dLbl>
              <c:idx val="66"/>
              <c:tx>
                <c:rich>
                  <a:bodyPr/>
                  <a:lstStyle/>
                  <a:p>
                    <a:r>
                      <a:rPr lang="en-US"/>
                      <a:t>Kosovo</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38DD-4409-87BA-145BA16C130D}"/>
                </c:ext>
                <c:ext xmlns:c15="http://schemas.microsoft.com/office/drawing/2012/chart" uri="{CE6537A1-D6FC-4f65-9D91-7224C49458BB}"/>
              </c:extLst>
            </c:dLbl>
            <c:dLbl>
              <c:idx val="67"/>
              <c:layout>
                <c:manualLayout>
                  <c:x val="-3.4463279646900699E-2"/>
                  <c:y val="-3.3506184793204802E-2"/>
                </c:manualLayout>
              </c:layout>
              <c:tx>
                <c:rich>
                  <a:bodyPr/>
                  <a:lstStyle/>
                  <a:p>
                    <a:r>
                      <a:rPr lang="en-US"/>
                      <a:t>Algeria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38DD-4409-87BA-145BA16C130D}"/>
                </c:ext>
                <c:ext xmlns:c15="http://schemas.microsoft.com/office/drawing/2012/chart" uri="{CE6537A1-D6FC-4f65-9D91-7224C49458BB}"/>
              </c:extLst>
            </c:dLbl>
            <c:dLbl>
              <c:idx val="68"/>
              <c:layout>
                <c:manualLayout>
                  <c:x val="-4.3079099558625796E-3"/>
                  <c:y val="-4.7467095123706997E-2"/>
                </c:manualLayout>
              </c:layout>
              <c:tx>
                <c:rich>
                  <a:bodyPr/>
                  <a:lstStyle/>
                  <a:p>
                    <a:r>
                      <a:rPr lang="en-US" dirty="0"/>
                      <a:t>Dominican</a:t>
                    </a:r>
                    <a:r>
                      <a:rPr lang="en-US" baseline="0" dirty="0"/>
                      <a:t> Rep.  (332)</a:t>
                    </a:r>
                    <a:endParaRPr lang="en-US" dirty="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38DD-4409-87BA-145BA16C130D}"/>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000" b="0"/>
                </a:pPr>
                <a:endParaRPr lang="es-CO"/>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Tabelle1!$D$2:$D$70</c:f>
              <c:numCache>
                <c:formatCode>0.0</c:formatCode>
                <c:ptCount val="69"/>
                <c:pt idx="0">
                  <c:v>16.76952447720538</c:v>
                </c:pt>
                <c:pt idx="1">
                  <c:v>10.061388714953811</c:v>
                </c:pt>
                <c:pt idx="2">
                  <c:v>7.8478994824353512</c:v>
                </c:pt>
                <c:pt idx="3">
                  <c:v>14.06765006044183</c:v>
                </c:pt>
                <c:pt idx="4">
                  <c:v>10.007774529424839</c:v>
                </c:pt>
                <c:pt idx="5">
                  <c:v>1.6988451200419941</c:v>
                </c:pt>
                <c:pt idx="6">
                  <c:v>8.7690372329324742</c:v>
                </c:pt>
                <c:pt idx="7">
                  <c:v>10.81957076582785</c:v>
                </c:pt>
                <c:pt idx="8">
                  <c:v>4.8532271800057858</c:v>
                </c:pt>
                <c:pt idx="9">
                  <c:v>18.484186499446039</c:v>
                </c:pt>
                <c:pt idx="10">
                  <c:v>10.10940522170741</c:v>
                </c:pt>
                <c:pt idx="11">
                  <c:v>13.641552870220981</c:v>
                </c:pt>
                <c:pt idx="12">
                  <c:v>13.48619144903167</c:v>
                </c:pt>
                <c:pt idx="13">
                  <c:v>11.68840625896293</c:v>
                </c:pt>
                <c:pt idx="14">
                  <c:v>10.53497233255576</c:v>
                </c:pt>
                <c:pt idx="15">
                  <c:v>15.839213303146501</c:v>
                </c:pt>
                <c:pt idx="16">
                  <c:v>12.524511927583051</c:v>
                </c:pt>
                <c:pt idx="17">
                  <c:v>15.60900518987593</c:v>
                </c:pt>
                <c:pt idx="18">
                  <c:v>12.66961143926815</c:v>
                </c:pt>
                <c:pt idx="19">
                  <c:v>19.257569763630059</c:v>
                </c:pt>
                <c:pt idx="20">
                  <c:v>10.42224093779055</c:v>
                </c:pt>
                <c:pt idx="21">
                  <c:v>13.36379917121365</c:v>
                </c:pt>
                <c:pt idx="22">
                  <c:v>14.907517870726601</c:v>
                </c:pt>
                <c:pt idx="23">
                  <c:v>8.2032603554933026</c:v>
                </c:pt>
                <c:pt idx="24">
                  <c:v>11.431935476617459</c:v>
                </c:pt>
                <c:pt idx="25">
                  <c:v>15.89308563613954</c:v>
                </c:pt>
                <c:pt idx="26">
                  <c:v>20.347622794076042</c:v>
                </c:pt>
                <c:pt idx="27">
                  <c:v>12.24847564371264</c:v>
                </c:pt>
                <c:pt idx="28">
                  <c:v>18.820933765304972</c:v>
                </c:pt>
                <c:pt idx="29">
                  <c:v>13.38022322605859</c:v>
                </c:pt>
                <c:pt idx="30">
                  <c:v>8.7375812116092195</c:v>
                </c:pt>
                <c:pt idx="31">
                  <c:v>6.6973043015425047</c:v>
                </c:pt>
                <c:pt idx="32">
                  <c:v>20.805621916898659</c:v>
                </c:pt>
                <c:pt idx="33">
                  <c:v>9.6432389686295235</c:v>
                </c:pt>
                <c:pt idx="34">
                  <c:v>21.397121724889811</c:v>
                </c:pt>
                <c:pt idx="35">
                  <c:v>11.562219679419711</c:v>
                </c:pt>
                <c:pt idx="36">
                  <c:v>12.13127844462732</c:v>
                </c:pt>
                <c:pt idx="37">
                  <c:v>25.64017877796913</c:v>
                </c:pt>
                <c:pt idx="38">
                  <c:v>4.9223824622384793</c:v>
                </c:pt>
                <c:pt idx="39">
                  <c:v>11.16930901675612</c:v>
                </c:pt>
                <c:pt idx="40">
                  <c:v>14.450557306631231</c:v>
                </c:pt>
                <c:pt idx="41">
                  <c:v>15.97211025955138</c:v>
                </c:pt>
                <c:pt idx="42">
                  <c:v>12.54276417455443</c:v>
                </c:pt>
                <c:pt idx="43">
                  <c:v>16.89455497179539</c:v>
                </c:pt>
                <c:pt idx="44">
                  <c:v>16.373507134991051</c:v>
                </c:pt>
                <c:pt idx="45">
                  <c:v>4.8731132474579972</c:v>
                </c:pt>
                <c:pt idx="46">
                  <c:v>16.092397504393141</c:v>
                </c:pt>
                <c:pt idx="47">
                  <c:v>13.84071510484589</c:v>
                </c:pt>
                <c:pt idx="48">
                  <c:v>11.57707969261806</c:v>
                </c:pt>
                <c:pt idx="49">
                  <c:v>1.54198560688241E-2</c:v>
                </c:pt>
                <c:pt idx="50">
                  <c:v>9.0404932653805332</c:v>
                </c:pt>
                <c:pt idx="51">
                  <c:v>9.9587248407579967</c:v>
                </c:pt>
                <c:pt idx="52">
                  <c:v>8.9961279690992502</c:v>
                </c:pt>
                <c:pt idx="53">
                  <c:v>15.6002089212474</c:v>
                </c:pt>
                <c:pt idx="54">
                  <c:v>4.4231868269432129</c:v>
                </c:pt>
                <c:pt idx="55">
                  <c:v>13.657614780210221</c:v>
                </c:pt>
                <c:pt idx="56">
                  <c:v>10.940160380140419</c:v>
                </c:pt>
                <c:pt idx="57">
                  <c:v>5.0113852586049363</c:v>
                </c:pt>
                <c:pt idx="58">
                  <c:v>11.08562646449675</c:v>
                </c:pt>
                <c:pt idx="59">
                  <c:v>9.3672359135392593</c:v>
                </c:pt>
                <c:pt idx="60">
                  <c:v>13.203413160189079</c:v>
                </c:pt>
                <c:pt idx="61">
                  <c:v>12.493425266219599</c:v>
                </c:pt>
                <c:pt idx="62">
                  <c:v>21.576213003807521</c:v>
                </c:pt>
                <c:pt idx="63">
                  <c:v>9.7006600160246972</c:v>
                </c:pt>
                <c:pt idx="64">
                  <c:v>9.00989612062879</c:v>
                </c:pt>
                <c:pt idx="65">
                  <c:v>6.8689186754343172</c:v>
                </c:pt>
                <c:pt idx="66">
                  <c:v>5.0957009442386454</c:v>
                </c:pt>
                <c:pt idx="67">
                  <c:v>1.4432705988999761</c:v>
                </c:pt>
                <c:pt idx="68">
                  <c:v>12.94687533729822</c:v>
                </c:pt>
              </c:numCache>
            </c:numRef>
          </c:xVal>
          <c:yVal>
            <c:numRef>
              <c:f>Tabelle1!$B$2:$B$70</c:f>
              <c:numCache>
                <c:formatCode>0</c:formatCode>
                <c:ptCount val="69"/>
                <c:pt idx="0">
                  <c:v>555.57470000000001</c:v>
                </c:pt>
                <c:pt idx="1">
                  <c:v>538.39480000000003</c:v>
                </c:pt>
                <c:pt idx="2">
                  <c:v>534.19370000000004</c:v>
                </c:pt>
                <c:pt idx="3">
                  <c:v>532.34749999999951</c:v>
                </c:pt>
                <c:pt idx="4">
                  <c:v>530.66119999999967</c:v>
                </c:pt>
                <c:pt idx="5">
                  <c:v>528.54959999999971</c:v>
                </c:pt>
                <c:pt idx="6">
                  <c:v>527.7047</c:v>
                </c:pt>
                <c:pt idx="7">
                  <c:v>524.64449999999999</c:v>
                </c:pt>
                <c:pt idx="8">
                  <c:v>523.27739999999994</c:v>
                </c:pt>
                <c:pt idx="9">
                  <c:v>517.77930000000003</c:v>
                </c:pt>
                <c:pt idx="10">
                  <c:v>515.80989999999997</c:v>
                </c:pt>
                <c:pt idx="11">
                  <c:v>513.30349999999999</c:v>
                </c:pt>
                <c:pt idx="12">
                  <c:v>512.86359999999968</c:v>
                </c:pt>
                <c:pt idx="13">
                  <c:v>509.99389999999971</c:v>
                </c:pt>
                <c:pt idx="14">
                  <c:v>509.22149999999971</c:v>
                </c:pt>
                <c:pt idx="15">
                  <c:v>509.14060000000001</c:v>
                </c:pt>
                <c:pt idx="16">
                  <c:v>508.57479999999993</c:v>
                </c:pt>
                <c:pt idx="17">
                  <c:v>505.50580000000002</c:v>
                </c:pt>
                <c:pt idx="18">
                  <c:v>502.57510000000002</c:v>
                </c:pt>
                <c:pt idx="19">
                  <c:v>501.99970000000002</c:v>
                </c:pt>
                <c:pt idx="20">
                  <c:v>501.9368999999997</c:v>
                </c:pt>
                <c:pt idx="21">
                  <c:v>501.4352999999997</c:v>
                </c:pt>
                <c:pt idx="22">
                  <c:v>501.1001</c:v>
                </c:pt>
                <c:pt idx="23">
                  <c:v>498.4810999999998</c:v>
                </c:pt>
                <c:pt idx="24">
                  <c:v>496.24239999999992</c:v>
                </c:pt>
                <c:pt idx="25">
                  <c:v>495.03750000000002</c:v>
                </c:pt>
                <c:pt idx="26">
                  <c:v>494.9776</c:v>
                </c:pt>
                <c:pt idx="27">
                  <c:v>493.4223999999997</c:v>
                </c:pt>
                <c:pt idx="28">
                  <c:v>492.83</c:v>
                </c:pt>
                <c:pt idx="29">
                  <c:v>492.78609999999969</c:v>
                </c:pt>
                <c:pt idx="30">
                  <c:v>490.22500000000002</c:v>
                </c:pt>
                <c:pt idx="31">
                  <c:v>486.63099999999991</c:v>
                </c:pt>
                <c:pt idx="32">
                  <c:v>482.8064</c:v>
                </c:pt>
                <c:pt idx="33">
                  <c:v>480.54680000000002</c:v>
                </c:pt>
                <c:pt idx="34">
                  <c:v>476.7475</c:v>
                </c:pt>
                <c:pt idx="35">
                  <c:v>475.40890000000002</c:v>
                </c:pt>
                <c:pt idx="36">
                  <c:v>475.39120000000003</c:v>
                </c:pt>
                <c:pt idx="37">
                  <c:v>475.1866</c:v>
                </c:pt>
                <c:pt idx="38">
                  <c:v>473.23009999999971</c:v>
                </c:pt>
                <c:pt idx="39">
                  <c:v>466.55279999999999</c:v>
                </c:pt>
                <c:pt idx="40">
                  <c:v>464.78190000000001</c:v>
                </c:pt>
                <c:pt idx="41">
                  <c:v>460.7749</c:v>
                </c:pt>
                <c:pt idx="42">
                  <c:v>454.8288</c:v>
                </c:pt>
                <c:pt idx="43">
                  <c:v>446.95609999999971</c:v>
                </c:pt>
                <c:pt idx="44">
                  <c:v>445.77199999999971</c:v>
                </c:pt>
                <c:pt idx="45">
                  <c:v>436.7310999999998</c:v>
                </c:pt>
                <c:pt idx="46">
                  <c:v>435.363</c:v>
                </c:pt>
                <c:pt idx="47">
                  <c:v>434.88490000000002</c:v>
                </c:pt>
                <c:pt idx="48">
                  <c:v>427.9977999999997</c:v>
                </c:pt>
                <c:pt idx="49">
                  <c:v>427.22500000000002</c:v>
                </c:pt>
                <c:pt idx="50">
                  <c:v>425.48950000000002</c:v>
                </c:pt>
                <c:pt idx="51">
                  <c:v>424.59050000000002</c:v>
                </c:pt>
                <c:pt idx="52">
                  <c:v>421.33730000000003</c:v>
                </c:pt>
                <c:pt idx="53">
                  <c:v>419.608</c:v>
                </c:pt>
                <c:pt idx="54">
                  <c:v>417.6112</c:v>
                </c:pt>
                <c:pt idx="55">
                  <c:v>415.72879999999969</c:v>
                </c:pt>
                <c:pt idx="56">
                  <c:v>415.7099</c:v>
                </c:pt>
                <c:pt idx="57">
                  <c:v>411.31360000000001</c:v>
                </c:pt>
                <c:pt idx="58">
                  <c:v>411.13150000000002</c:v>
                </c:pt>
                <c:pt idx="59">
                  <c:v>408.66910000000001</c:v>
                </c:pt>
                <c:pt idx="60">
                  <c:v>403.09969999999993</c:v>
                </c:pt>
                <c:pt idx="61">
                  <c:v>400.68209999999999</c:v>
                </c:pt>
                <c:pt idx="62">
                  <c:v>396.68360000000001</c:v>
                </c:pt>
                <c:pt idx="63">
                  <c:v>386.48540000000003</c:v>
                </c:pt>
                <c:pt idx="64">
                  <c:v>386.40339999999969</c:v>
                </c:pt>
                <c:pt idx="65">
                  <c:v>383.68239999999992</c:v>
                </c:pt>
                <c:pt idx="66">
                  <c:v>378.44220000000001</c:v>
                </c:pt>
                <c:pt idx="67">
                  <c:v>375.74509999999992</c:v>
                </c:pt>
                <c:pt idx="68">
                  <c:v>360</c:v>
                </c:pt>
              </c:numCache>
            </c:numRef>
          </c:yVal>
          <c:smooth val="0"/>
          <c:extLst xmlns:c16r2="http://schemas.microsoft.com/office/drawing/2015/06/chart">
            <c:ext xmlns:c16="http://schemas.microsoft.com/office/drawing/2014/chart" uri="{C3380CC4-5D6E-409C-BE32-E72D297353CC}">
              <c16:uniqueId val="{00000001-4EDD-4EBE-9DA2-86C93E6FD06F}"/>
            </c:ext>
          </c:extLst>
        </c:ser>
        <c:dLbls>
          <c:showLegendKey val="0"/>
          <c:showVal val="0"/>
          <c:showCatName val="0"/>
          <c:showSerName val="0"/>
          <c:showPercent val="0"/>
          <c:showBubbleSize val="0"/>
        </c:dLbls>
        <c:axId val="192541152"/>
        <c:axId val="192544416"/>
      </c:scatterChart>
      <c:valAx>
        <c:axId val="192541152"/>
        <c:scaling>
          <c:orientation val="maxMin"/>
          <c:max val="25"/>
          <c:min val="0"/>
        </c:scaling>
        <c:delete val="0"/>
        <c:axPos val="b"/>
        <c:majorGridlines>
          <c:spPr>
            <a:ln w="9525" cap="flat" cmpd="sng" algn="ctr">
              <a:noFill/>
              <a:round/>
            </a:ln>
            <a:effectLst/>
          </c:spPr>
        </c:majorGridlines>
        <c:numFmt formatCode="0" sourceLinked="0"/>
        <c:majorTickMark val="none"/>
        <c:minorTickMark val="none"/>
        <c:tickLblPos val="none"/>
        <c:spPr>
          <a:noFill/>
          <a:ln w="15875" cap="flat" cmpd="sng" algn="ctr">
            <a:solidFill>
              <a:srgbClr val="005681"/>
            </a:solidFill>
            <a:round/>
          </a:ln>
          <a:effectLst/>
        </c:spPr>
        <c:txPr>
          <a:bodyPr rot="-60000000" vert="horz"/>
          <a:lstStyle/>
          <a:p>
            <a:pPr>
              <a:defRPr sz="1200" b="0">
                <a:solidFill>
                  <a:schemeClr val="tx1"/>
                </a:solidFill>
              </a:defRPr>
            </a:pPr>
            <a:endParaRPr lang="es-CO"/>
          </a:p>
        </c:txPr>
        <c:crossAx val="192544416"/>
        <c:crossesAt val="493"/>
        <c:crossBetween val="midCat"/>
      </c:valAx>
      <c:valAx>
        <c:axId val="192544416"/>
        <c:scaling>
          <c:orientation val="minMax"/>
          <c:max val="580"/>
          <c:min val="350"/>
        </c:scaling>
        <c:delete val="0"/>
        <c:axPos val="r"/>
        <c:majorGridlines>
          <c:spPr>
            <a:ln w="9525" cap="flat" cmpd="sng" algn="ctr">
              <a:noFill/>
              <a:round/>
            </a:ln>
            <a:effectLst/>
          </c:spPr>
        </c:majorGridlines>
        <c:title>
          <c:tx>
            <c:rich>
              <a:bodyPr rot="-5400000" vert="horz"/>
              <a:lstStyle/>
              <a:p>
                <a:pPr>
                  <a:defRPr sz="1200" b="1">
                    <a:solidFill>
                      <a:schemeClr val="bg1">
                        <a:lumMod val="65000"/>
                      </a:schemeClr>
                    </a:solidFill>
                  </a:defRPr>
                </a:pPr>
                <a:r>
                  <a:rPr lang="en-GB" sz="1200" b="1">
                    <a:solidFill>
                      <a:schemeClr val="bg1">
                        <a:lumMod val="65000"/>
                      </a:schemeClr>
                    </a:solidFill>
                  </a:rPr>
                  <a:t>Mean science performance</a:t>
                </a:r>
                <a:endParaRPr lang="de-DE" sz="1200" b="1">
                  <a:solidFill>
                    <a:schemeClr val="bg1">
                      <a:lumMod val="65000"/>
                    </a:schemeClr>
                  </a:solidFill>
                </a:endParaRPr>
              </a:p>
            </c:rich>
          </c:tx>
          <c:layout>
            <c:manualLayout>
              <c:xMode val="edge"/>
              <c:yMode val="edge"/>
              <c:x val="2.1075968917920999E-4"/>
              <c:y val="0.219544864648648"/>
            </c:manualLayout>
          </c:layout>
          <c:overlay val="0"/>
          <c:spPr>
            <a:noFill/>
            <a:ln>
              <a:noFill/>
            </a:ln>
            <a:effectLst/>
          </c:spPr>
        </c:title>
        <c:numFmt formatCode="0" sourceLinked="0"/>
        <c:majorTickMark val="none"/>
        <c:minorTickMark val="none"/>
        <c:tickLblPos val="high"/>
        <c:spPr>
          <a:noFill/>
          <a:ln w="15875" cap="flat" cmpd="sng" algn="ctr">
            <a:solidFill>
              <a:srgbClr val="005681"/>
            </a:solidFill>
            <a:round/>
          </a:ln>
          <a:effectLst/>
        </c:spPr>
        <c:txPr>
          <a:bodyPr rot="-60000000" vert="horz"/>
          <a:lstStyle/>
          <a:p>
            <a:pPr>
              <a:defRPr sz="1200" b="0">
                <a:solidFill>
                  <a:schemeClr val="tx1"/>
                </a:solidFill>
              </a:defRPr>
            </a:pPr>
            <a:endParaRPr lang="es-CO"/>
          </a:p>
        </c:txPr>
        <c:crossAx val="192541152"/>
        <c:crossesAt val="12.3"/>
        <c:crossBetween val="midCat"/>
      </c:valAx>
      <c:spPr>
        <a:noFill/>
        <a:ln>
          <a:noFill/>
        </a:ln>
        <a:effectLst/>
      </c:spPr>
    </c:plotArea>
    <c:plotVisOnly val="1"/>
    <c:dispBlanksAs val="gap"/>
    <c:showDLblsOverMax val="0"/>
  </c:chart>
  <c:spPr>
    <a:noFill/>
    <a:ln>
      <a:noFill/>
    </a:ln>
    <a:effectLst/>
  </c:spPr>
  <c:txPr>
    <a:bodyPr/>
    <a:lstStyle/>
    <a:p>
      <a:pPr>
        <a:defRPr sz="1000" b="1">
          <a:solidFill>
            <a:schemeClr val="tx1"/>
          </a:solidFill>
          <a:latin typeface="HelveticaNeueLT Std"/>
        </a:defRPr>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785323709536313E-2"/>
          <c:y val="0.16394117485455378"/>
          <c:w val="0.88132895888013996"/>
          <c:h val="0.5365442445989953"/>
        </c:manualLayout>
      </c:layout>
      <c:lineChart>
        <c:grouping val="standard"/>
        <c:varyColors val="0"/>
        <c:ser>
          <c:idx val="0"/>
          <c:order val="0"/>
          <c:tx>
            <c:strRef>
              <c:f>'Figure 1._LTU'!$B$36</c:f>
              <c:strCache>
                <c:ptCount val="1"/>
                <c:pt idx="0">
                  <c:v>Gender</c:v>
                </c:pt>
              </c:strCache>
            </c:strRef>
          </c:tx>
          <c:spPr>
            <a:ln>
              <a:noFill/>
            </a:ln>
          </c:spPr>
          <c:marker>
            <c:symbol val="diamond"/>
            <c:size val="5"/>
            <c:spPr>
              <a:ln>
                <a:solidFill>
                  <a:schemeClr val="accent1"/>
                </a:solidFill>
              </a:ln>
            </c:spPr>
          </c:marker>
          <c:cat>
            <c:strRef>
              <c:f>'Figure 1._LTU'!$A$37:$A$79</c:f>
              <c:strCache>
                <c:ptCount val="43"/>
                <c:pt idx="0">
                  <c:v>Denmark</c:v>
                </c:pt>
                <c:pt idx="1">
                  <c:v>Estonia</c:v>
                </c:pt>
                <c:pt idx="2">
                  <c:v>Ireland</c:v>
                </c:pt>
                <c:pt idx="3">
                  <c:v>Switzerland</c:v>
                </c:pt>
                <c:pt idx="4">
                  <c:v>Finland</c:v>
                </c:pt>
                <c:pt idx="5">
                  <c:v>Japan</c:v>
                </c:pt>
                <c:pt idx="6">
                  <c:v>Canada</c:v>
                </c:pt>
                <c:pt idx="7">
                  <c:v>Norway</c:v>
                </c:pt>
                <c:pt idx="8">
                  <c:v>Russian Federation</c:v>
                </c:pt>
                <c:pt idx="9">
                  <c:v>Slovenia</c:v>
                </c:pt>
                <c:pt idx="10">
                  <c:v>Iceland</c:v>
                </c:pt>
                <c:pt idx="11">
                  <c:v>Netherlands</c:v>
                </c:pt>
                <c:pt idx="12">
                  <c:v>Spain</c:v>
                </c:pt>
                <c:pt idx="13">
                  <c:v>Poland</c:v>
                </c:pt>
                <c:pt idx="14">
                  <c:v>Germany</c:v>
                </c:pt>
                <c:pt idx="15">
                  <c:v>Korea</c:v>
                </c:pt>
                <c:pt idx="16">
                  <c:v>Sweden</c:v>
                </c:pt>
                <c:pt idx="17">
                  <c:v>Israel</c:v>
                </c:pt>
                <c:pt idx="18">
                  <c:v>EU23  average</c:v>
                </c:pt>
                <c:pt idx="19">
                  <c:v>Austria</c:v>
                </c:pt>
                <c:pt idx="20">
                  <c:v>Australia</c:v>
                </c:pt>
                <c:pt idx="21">
                  <c:v>United Kingdom</c:v>
                </c:pt>
                <c:pt idx="22">
                  <c:v>OECD average</c:v>
                </c:pt>
                <c:pt idx="23">
                  <c:v>Italy</c:v>
                </c:pt>
                <c:pt idx="24">
                  <c:v>New Zealand</c:v>
                </c:pt>
                <c:pt idx="25">
                  <c:v>Latvia</c:v>
                </c:pt>
                <c:pt idx="26">
                  <c:v>Belgium</c:v>
                </c:pt>
                <c:pt idx="27">
                  <c:v>United States</c:v>
                </c:pt>
                <c:pt idx="28">
                  <c:v>France</c:v>
                </c:pt>
                <c:pt idx="29">
                  <c:v>Lithuania</c:v>
                </c:pt>
                <c:pt idx="30">
                  <c:v>Czech Republic</c:v>
                </c:pt>
                <c:pt idx="31">
                  <c:v>Luxembourg</c:v>
                </c:pt>
                <c:pt idx="32">
                  <c:v>Greece</c:v>
                </c:pt>
                <c:pt idx="33">
                  <c:v>Portugal</c:v>
                </c:pt>
                <c:pt idx="34">
                  <c:v>Slovak Republic</c:v>
                </c:pt>
                <c:pt idx="35">
                  <c:v>Costa Rica</c:v>
                </c:pt>
                <c:pt idx="36">
                  <c:v>Colombia</c:v>
                </c:pt>
                <c:pt idx="37">
                  <c:v>Mexico</c:v>
                </c:pt>
                <c:pt idx="38">
                  <c:v>Turkey</c:v>
                </c:pt>
                <c:pt idx="39">
                  <c:v>Chile</c:v>
                </c:pt>
                <c:pt idx="40">
                  <c:v>Hungary</c:v>
                </c:pt>
                <c:pt idx="41">
                  <c:v>Indonesia</c:v>
                </c:pt>
                <c:pt idx="42">
                  <c:v>Brazil</c:v>
                </c:pt>
              </c:strCache>
            </c:strRef>
          </c:cat>
          <c:val>
            <c:numRef>
              <c:f>'Figure 1._LTU'!$B$37:$B$79</c:f>
              <c:numCache>
                <c:formatCode>#,##0.00</c:formatCode>
                <c:ptCount val="43"/>
                <c:pt idx="0">
                  <c:v>0.98452496528625488</c:v>
                </c:pt>
                <c:pt idx="1">
                  <c:v>1.0189565420150757</c:v>
                </c:pt>
                <c:pt idx="2">
                  <c:v>0.98019033670425415</c:v>
                </c:pt>
                <c:pt idx="3">
                  <c:v>0.99362671375274658</c:v>
                </c:pt>
                <c:pt idx="4">
                  <c:v>1.050632119178772</c:v>
                </c:pt>
                <c:pt idx="5">
                  <c:v>0.9808308482170105</c:v>
                </c:pt>
                <c:pt idx="6">
                  <c:v>0.99217802286148071</c:v>
                </c:pt>
                <c:pt idx="7">
                  <c:v>1.041056752204895</c:v>
                </c:pt>
                <c:pt idx="8">
                  <c:v>0.98736381530761719</c:v>
                </c:pt>
                <c:pt idx="9">
                  <c:v>1.0006183385848999</c:v>
                </c:pt>
                <c:pt idx="10">
                  <c:v>1.020993709564209</c:v>
                </c:pt>
                <c:pt idx="11">
                  <c:v>1.0116864442825317</c:v>
                </c:pt>
                <c:pt idx="12">
                  <c:v>0.95512241125106812</c:v>
                </c:pt>
                <c:pt idx="13">
                  <c:v>0.9705958366394043</c:v>
                </c:pt>
                <c:pt idx="14">
                  <c:v>0.95061129331588745</c:v>
                </c:pt>
                <c:pt idx="15">
                  <c:v>1.0550988912582397</c:v>
                </c:pt>
                <c:pt idx="16">
                  <c:v>1.0295916795730591</c:v>
                </c:pt>
                <c:pt idx="17">
                  <c:v>1.0031335353851318</c:v>
                </c:pt>
                <c:pt idx="18">
                  <c:v>0.99228041845819226</c:v>
                </c:pt>
                <c:pt idx="19">
                  <c:v>0.92641639709472656</c:v>
                </c:pt>
                <c:pt idx="20">
                  <c:v>1.0024783611297607</c:v>
                </c:pt>
                <c:pt idx="21">
                  <c:v>0.96707206964492798</c:v>
                </c:pt>
                <c:pt idx="22">
                  <c:v>0.9886700328853395</c:v>
                </c:pt>
                <c:pt idx="23">
                  <c:v>0.93639677762985229</c:v>
                </c:pt>
                <c:pt idx="24">
                  <c:v>1.0014152526855469</c:v>
                </c:pt>
                <c:pt idx="25">
                  <c:v>1.0391674041748047</c:v>
                </c:pt>
                <c:pt idx="26">
                  <c:v>0.97193819284439087</c:v>
                </c:pt>
                <c:pt idx="27">
                  <c:v>0.97887110710144043</c:v>
                </c:pt>
                <c:pt idx="28">
                  <c:v>1.0093008279800415</c:v>
                </c:pt>
                <c:pt idx="29">
                  <c:v>1.0334423780441284</c:v>
                </c:pt>
                <c:pt idx="30">
                  <c:v>1.0102167129516602</c:v>
                </c:pt>
                <c:pt idx="31">
                  <c:v>0.97569006681442261</c:v>
                </c:pt>
                <c:pt idx="32">
                  <c:v>1.0348794460296631</c:v>
                </c:pt>
                <c:pt idx="33">
                  <c:v>0.98978221416473389</c:v>
                </c:pt>
                <c:pt idx="34">
                  <c:v>0.99551606178283691</c:v>
                </c:pt>
                <c:pt idx="35">
                  <c:v>0.76086169481277466</c:v>
                </c:pt>
                <c:pt idx="36">
                  <c:v>0.83071541786193848</c:v>
                </c:pt>
                <c:pt idx="37">
                  <c:v>0.89920997619628906</c:v>
                </c:pt>
                <c:pt idx="38">
                  <c:v>0.9517248272895813</c:v>
                </c:pt>
                <c:pt idx="39">
                  <c:v>0.84905356168746948</c:v>
                </c:pt>
                <c:pt idx="40">
                  <c:v>0.98010110855102539</c:v>
                </c:pt>
                <c:pt idx="41">
                  <c:v>1.0585179328918457</c:v>
                </c:pt>
                <c:pt idx="42">
                  <c:v>0.7895042896270752</c:v>
                </c:pt>
              </c:numCache>
            </c:numRef>
          </c:val>
          <c:smooth val="0"/>
          <c:extLst xmlns:c16r2="http://schemas.microsoft.com/office/drawing/2015/06/chart">
            <c:ext xmlns:c16="http://schemas.microsoft.com/office/drawing/2014/chart" uri="{C3380CC4-5D6E-409C-BE32-E72D297353CC}">
              <c16:uniqueId val="{00000000-791A-4875-95B0-1774B0F52B63}"/>
            </c:ext>
          </c:extLst>
        </c:ser>
        <c:ser>
          <c:idx val="1"/>
          <c:order val="1"/>
          <c:tx>
            <c:strRef>
              <c:f>'Figure 1._LTU'!$D$36</c:f>
              <c:strCache>
                <c:ptCount val="1"/>
                <c:pt idx="0">
                  <c:v>Location</c:v>
                </c:pt>
              </c:strCache>
            </c:strRef>
          </c:tx>
          <c:spPr>
            <a:ln>
              <a:noFill/>
            </a:ln>
          </c:spPr>
          <c:marker>
            <c:spPr>
              <a:solidFill>
                <a:schemeClr val="accent2"/>
              </a:solidFill>
              <a:ln>
                <a:noFill/>
              </a:ln>
            </c:spPr>
          </c:marker>
          <c:cat>
            <c:strRef>
              <c:f>'Figure 1._LTU'!$A$37:$A$79</c:f>
              <c:strCache>
                <c:ptCount val="43"/>
                <c:pt idx="0">
                  <c:v>Denmark</c:v>
                </c:pt>
                <c:pt idx="1">
                  <c:v>Estonia</c:v>
                </c:pt>
                <c:pt idx="2">
                  <c:v>Ireland</c:v>
                </c:pt>
                <c:pt idx="3">
                  <c:v>Switzerland</c:v>
                </c:pt>
                <c:pt idx="4">
                  <c:v>Finland</c:v>
                </c:pt>
                <c:pt idx="5">
                  <c:v>Japan</c:v>
                </c:pt>
                <c:pt idx="6">
                  <c:v>Canada</c:v>
                </c:pt>
                <c:pt idx="7">
                  <c:v>Norway</c:v>
                </c:pt>
                <c:pt idx="8">
                  <c:v>Russian Federation</c:v>
                </c:pt>
                <c:pt idx="9">
                  <c:v>Slovenia</c:v>
                </c:pt>
                <c:pt idx="10">
                  <c:v>Iceland</c:v>
                </c:pt>
                <c:pt idx="11">
                  <c:v>Netherlands</c:v>
                </c:pt>
                <c:pt idx="12">
                  <c:v>Spain</c:v>
                </c:pt>
                <c:pt idx="13">
                  <c:v>Poland</c:v>
                </c:pt>
                <c:pt idx="14">
                  <c:v>Germany</c:v>
                </c:pt>
                <c:pt idx="15">
                  <c:v>Korea</c:v>
                </c:pt>
                <c:pt idx="16">
                  <c:v>Sweden</c:v>
                </c:pt>
                <c:pt idx="17">
                  <c:v>Israel</c:v>
                </c:pt>
                <c:pt idx="18">
                  <c:v>EU23  average</c:v>
                </c:pt>
                <c:pt idx="19">
                  <c:v>Austria</c:v>
                </c:pt>
                <c:pt idx="20">
                  <c:v>Australia</c:v>
                </c:pt>
                <c:pt idx="21">
                  <c:v>United Kingdom</c:v>
                </c:pt>
                <c:pt idx="22">
                  <c:v>OECD average</c:v>
                </c:pt>
                <c:pt idx="23">
                  <c:v>Italy</c:v>
                </c:pt>
                <c:pt idx="24">
                  <c:v>New Zealand</c:v>
                </c:pt>
                <c:pt idx="25">
                  <c:v>Latvia</c:v>
                </c:pt>
                <c:pt idx="26">
                  <c:v>Belgium</c:v>
                </c:pt>
                <c:pt idx="27">
                  <c:v>United States</c:v>
                </c:pt>
                <c:pt idx="28">
                  <c:v>France</c:v>
                </c:pt>
                <c:pt idx="29">
                  <c:v>Lithuania</c:v>
                </c:pt>
                <c:pt idx="30">
                  <c:v>Czech Republic</c:v>
                </c:pt>
                <c:pt idx="31">
                  <c:v>Luxembourg</c:v>
                </c:pt>
                <c:pt idx="32">
                  <c:v>Greece</c:v>
                </c:pt>
                <c:pt idx="33">
                  <c:v>Portugal</c:v>
                </c:pt>
                <c:pt idx="34">
                  <c:v>Slovak Republic</c:v>
                </c:pt>
                <c:pt idx="35">
                  <c:v>Costa Rica</c:v>
                </c:pt>
                <c:pt idx="36">
                  <c:v>Colombia</c:v>
                </c:pt>
                <c:pt idx="37">
                  <c:v>Mexico</c:v>
                </c:pt>
                <c:pt idx="38">
                  <c:v>Turkey</c:v>
                </c:pt>
                <c:pt idx="39">
                  <c:v>Chile</c:v>
                </c:pt>
                <c:pt idx="40">
                  <c:v>Hungary</c:v>
                </c:pt>
                <c:pt idx="41">
                  <c:v>Indonesia</c:v>
                </c:pt>
                <c:pt idx="42">
                  <c:v>Brazil</c:v>
                </c:pt>
              </c:strCache>
            </c:strRef>
          </c:cat>
          <c:val>
            <c:numRef>
              <c:f>'Figure 1._LTU'!$D$37:$D$79</c:f>
              <c:numCache>
                <c:formatCode>#,##0.00</c:formatCode>
                <c:ptCount val="43"/>
                <c:pt idx="0">
                  <c:v>1.0093426704406738</c:v>
                </c:pt>
                <c:pt idx="1">
                  <c:v>0.94925796985626221</c:v>
                </c:pt>
                <c:pt idx="2">
                  <c:v>0.98484921455383301</c:v>
                </c:pt>
                <c:pt idx="3">
                  <c:v>1.0320180654525757</c:v>
                </c:pt>
                <c:pt idx="4">
                  <c:v>0.96547138690948486</c:v>
                </c:pt>
                <c:pt idx="6">
                  <c:v>0.90123683214187622</c:v>
                </c:pt>
                <c:pt idx="7">
                  <c:v>0.94126427173614502</c:v>
                </c:pt>
                <c:pt idx="8">
                  <c:v>0.87330269813537598</c:v>
                </c:pt>
                <c:pt idx="9">
                  <c:v>0.88223761320114136</c:v>
                </c:pt>
                <c:pt idx="10">
                  <c:v>0.91737490892410278</c:v>
                </c:pt>
                <c:pt idx="12">
                  <c:v>1.0033780336380005</c:v>
                </c:pt>
                <c:pt idx="13">
                  <c:v>0.89573854207992554</c:v>
                </c:pt>
                <c:pt idx="14">
                  <c:v>1.0914978981018066</c:v>
                </c:pt>
                <c:pt idx="16">
                  <c:v>0.88817399740219116</c:v>
                </c:pt>
                <c:pt idx="17">
                  <c:v>0.98386615514755249</c:v>
                </c:pt>
                <c:pt idx="18">
                  <c:v>0.86642823666334157</c:v>
                </c:pt>
                <c:pt idx="19">
                  <c:v>0.9325263500213623</c:v>
                </c:pt>
                <c:pt idx="20">
                  <c:v>0.83684206008911133</c:v>
                </c:pt>
                <c:pt idx="21">
                  <c:v>1.1843606233596802</c:v>
                </c:pt>
                <c:pt idx="22">
                  <c:v>0.84492239259904434</c:v>
                </c:pt>
                <c:pt idx="23">
                  <c:v>0.85848027467727661</c:v>
                </c:pt>
                <c:pt idx="24">
                  <c:v>0.79832601547241211</c:v>
                </c:pt>
                <c:pt idx="25">
                  <c:v>0.79586821794509888</c:v>
                </c:pt>
                <c:pt idx="26">
                  <c:v>1.2132230997085571</c:v>
                </c:pt>
                <c:pt idx="27">
                  <c:v>1.1578482389450073</c:v>
                </c:pt>
                <c:pt idx="29">
                  <c:v>0.75490212440490723</c:v>
                </c:pt>
                <c:pt idx="30">
                  <c:v>0.77597892284393311</c:v>
                </c:pt>
                <c:pt idx="32">
                  <c:v>0.72029250860214233</c:v>
                </c:pt>
                <c:pt idx="33">
                  <c:v>0.61803746223449707</c:v>
                </c:pt>
                <c:pt idx="34">
                  <c:v>0.60001760721206665</c:v>
                </c:pt>
                <c:pt idx="35">
                  <c:v>1.0597742795944214</c:v>
                </c:pt>
                <c:pt idx="36">
                  <c:v>0.68173408508300781</c:v>
                </c:pt>
                <c:pt idx="37">
                  <c:v>0.46770024299621582</c:v>
                </c:pt>
                <c:pt idx="38">
                  <c:v>0.30582085251808167</c:v>
                </c:pt>
                <c:pt idx="39">
                  <c:v>0.52173179388046265</c:v>
                </c:pt>
                <c:pt idx="40">
                  <c:v>0.20493021607398987</c:v>
                </c:pt>
                <c:pt idx="41">
                  <c:v>0.31337949633598328</c:v>
                </c:pt>
                <c:pt idx="42">
                  <c:v>0.36197137832641602</c:v>
                </c:pt>
              </c:numCache>
            </c:numRef>
          </c:val>
          <c:smooth val="0"/>
          <c:extLst xmlns:c16r2="http://schemas.microsoft.com/office/drawing/2015/06/chart">
            <c:ext xmlns:c16="http://schemas.microsoft.com/office/drawing/2014/chart" uri="{C3380CC4-5D6E-409C-BE32-E72D297353CC}">
              <c16:uniqueId val="{00000001-791A-4875-95B0-1774B0F52B63}"/>
            </c:ext>
          </c:extLst>
        </c:ser>
        <c:ser>
          <c:idx val="2"/>
          <c:order val="2"/>
          <c:tx>
            <c:strRef>
              <c:f>'Figure 1._LTU'!$C$36</c:f>
              <c:strCache>
                <c:ptCount val="1"/>
                <c:pt idx="0">
                  <c:v>ESCS</c:v>
                </c:pt>
              </c:strCache>
            </c:strRef>
          </c:tx>
          <c:spPr>
            <a:ln w="28575">
              <a:noFill/>
            </a:ln>
          </c:spPr>
          <c:marker>
            <c:symbol val="star"/>
            <c:size val="5"/>
            <c:spPr>
              <a:solidFill>
                <a:schemeClr val="accent4"/>
              </a:solidFill>
              <a:ln>
                <a:solidFill>
                  <a:schemeClr val="bg1"/>
                </a:solidFill>
              </a:ln>
            </c:spPr>
          </c:marker>
          <c:cat>
            <c:strRef>
              <c:f>'Figure 1._LTU'!$A$37:$A$79</c:f>
              <c:strCache>
                <c:ptCount val="43"/>
                <c:pt idx="0">
                  <c:v>Denmark</c:v>
                </c:pt>
                <c:pt idx="1">
                  <c:v>Estonia</c:v>
                </c:pt>
                <c:pt idx="2">
                  <c:v>Ireland</c:v>
                </c:pt>
                <c:pt idx="3">
                  <c:v>Switzerland</c:v>
                </c:pt>
                <c:pt idx="4">
                  <c:v>Finland</c:v>
                </c:pt>
                <c:pt idx="5">
                  <c:v>Japan</c:v>
                </c:pt>
                <c:pt idx="6">
                  <c:v>Canada</c:v>
                </c:pt>
                <c:pt idx="7">
                  <c:v>Norway</c:v>
                </c:pt>
                <c:pt idx="8">
                  <c:v>Russian Federation</c:v>
                </c:pt>
                <c:pt idx="9">
                  <c:v>Slovenia</c:v>
                </c:pt>
                <c:pt idx="10">
                  <c:v>Iceland</c:v>
                </c:pt>
                <c:pt idx="11">
                  <c:v>Netherlands</c:v>
                </c:pt>
                <c:pt idx="12">
                  <c:v>Spain</c:v>
                </c:pt>
                <c:pt idx="13">
                  <c:v>Poland</c:v>
                </c:pt>
                <c:pt idx="14">
                  <c:v>Germany</c:v>
                </c:pt>
                <c:pt idx="15">
                  <c:v>Korea</c:v>
                </c:pt>
                <c:pt idx="16">
                  <c:v>Sweden</c:v>
                </c:pt>
                <c:pt idx="17">
                  <c:v>Israel</c:v>
                </c:pt>
                <c:pt idx="18">
                  <c:v>EU23  average</c:v>
                </c:pt>
                <c:pt idx="19">
                  <c:v>Austria</c:v>
                </c:pt>
                <c:pt idx="20">
                  <c:v>Australia</c:v>
                </c:pt>
                <c:pt idx="21">
                  <c:v>United Kingdom</c:v>
                </c:pt>
                <c:pt idx="22">
                  <c:v>OECD average</c:v>
                </c:pt>
                <c:pt idx="23">
                  <c:v>Italy</c:v>
                </c:pt>
                <c:pt idx="24">
                  <c:v>New Zealand</c:v>
                </c:pt>
                <c:pt idx="25">
                  <c:v>Latvia</c:v>
                </c:pt>
                <c:pt idx="26">
                  <c:v>Belgium</c:v>
                </c:pt>
                <c:pt idx="27">
                  <c:v>United States</c:v>
                </c:pt>
                <c:pt idx="28">
                  <c:v>France</c:v>
                </c:pt>
                <c:pt idx="29">
                  <c:v>Lithuania</c:v>
                </c:pt>
                <c:pt idx="30">
                  <c:v>Czech Republic</c:v>
                </c:pt>
                <c:pt idx="31">
                  <c:v>Luxembourg</c:v>
                </c:pt>
                <c:pt idx="32">
                  <c:v>Greece</c:v>
                </c:pt>
                <c:pt idx="33">
                  <c:v>Portugal</c:v>
                </c:pt>
                <c:pt idx="34">
                  <c:v>Slovak Republic</c:v>
                </c:pt>
                <c:pt idx="35">
                  <c:v>Costa Rica</c:v>
                </c:pt>
                <c:pt idx="36">
                  <c:v>Colombia</c:v>
                </c:pt>
                <c:pt idx="37">
                  <c:v>Mexico</c:v>
                </c:pt>
                <c:pt idx="38">
                  <c:v>Turkey</c:v>
                </c:pt>
                <c:pt idx="39">
                  <c:v>Chile</c:v>
                </c:pt>
                <c:pt idx="40">
                  <c:v>Hungary</c:v>
                </c:pt>
                <c:pt idx="41">
                  <c:v>Indonesia</c:v>
                </c:pt>
                <c:pt idx="42">
                  <c:v>Brazil</c:v>
                </c:pt>
              </c:strCache>
            </c:strRef>
          </c:cat>
          <c:val>
            <c:numRef>
              <c:f>'Figure 1._LTU'!$C$37:$C$79</c:f>
              <c:numCache>
                <c:formatCode>#,##0.00</c:formatCode>
                <c:ptCount val="43"/>
                <c:pt idx="0">
                  <c:v>0.81759601831436157</c:v>
                </c:pt>
                <c:pt idx="1">
                  <c:v>0.84188878536224365</c:v>
                </c:pt>
                <c:pt idx="2">
                  <c:v>0.77805429697036743</c:v>
                </c:pt>
                <c:pt idx="3">
                  <c:v>0.77500605583190918</c:v>
                </c:pt>
                <c:pt idx="4">
                  <c:v>0.81175738573074341</c:v>
                </c:pt>
                <c:pt idx="5">
                  <c:v>0.83451110124588013</c:v>
                </c:pt>
                <c:pt idx="6">
                  <c:v>0.82466763257980347</c:v>
                </c:pt>
                <c:pt idx="7">
                  <c:v>0.79932862520217896</c:v>
                </c:pt>
                <c:pt idx="8">
                  <c:v>0.83608639240264893</c:v>
                </c:pt>
                <c:pt idx="9">
                  <c:v>0.80412203073501587</c:v>
                </c:pt>
                <c:pt idx="10">
                  <c:v>0.78002309799194336</c:v>
                </c:pt>
                <c:pt idx="11">
                  <c:v>0.7745593786239624</c:v>
                </c:pt>
                <c:pt idx="12">
                  <c:v>0.68089354038238525</c:v>
                </c:pt>
                <c:pt idx="13">
                  <c:v>0.76216036081314087</c:v>
                </c:pt>
                <c:pt idx="14">
                  <c:v>0.75514614582061768</c:v>
                </c:pt>
                <c:pt idx="15">
                  <c:v>0.78525108098983765</c:v>
                </c:pt>
                <c:pt idx="16">
                  <c:v>0.7273067831993103</c:v>
                </c:pt>
                <c:pt idx="17">
                  <c:v>0.60267013311386108</c:v>
                </c:pt>
                <c:pt idx="18">
                  <c:v>0.70998830380647082</c:v>
                </c:pt>
                <c:pt idx="19">
                  <c:v>0.69728714227676392</c:v>
                </c:pt>
                <c:pt idx="20">
                  <c:v>0.70889109373092651</c:v>
                </c:pt>
                <c:pt idx="21">
                  <c:v>0.75150942802429199</c:v>
                </c:pt>
                <c:pt idx="22">
                  <c:v>0.69906578792466056</c:v>
                </c:pt>
                <c:pt idx="23">
                  <c:v>0.71647953987121582</c:v>
                </c:pt>
                <c:pt idx="24">
                  <c:v>0.70334208011627197</c:v>
                </c:pt>
                <c:pt idx="25">
                  <c:v>0.73996460437774658</c:v>
                </c:pt>
                <c:pt idx="26">
                  <c:v>0.68822133541107178</c:v>
                </c:pt>
                <c:pt idx="27">
                  <c:v>0.61739355325698853</c:v>
                </c:pt>
                <c:pt idx="28">
                  <c:v>0.6216578483581543</c:v>
                </c:pt>
                <c:pt idx="29">
                  <c:v>0.68296635150909424</c:v>
                </c:pt>
                <c:pt idx="30">
                  <c:v>0.63717496395111084</c:v>
                </c:pt>
                <c:pt idx="31">
                  <c:v>0.60661232471466064</c:v>
                </c:pt>
                <c:pt idx="32">
                  <c:v>0.60008460283279419</c:v>
                </c:pt>
                <c:pt idx="33">
                  <c:v>0.67143315076828003</c:v>
                </c:pt>
                <c:pt idx="34">
                  <c:v>0.6054917573928833</c:v>
                </c:pt>
                <c:pt idx="35">
                  <c:v>0.36263638734817505</c:v>
                </c:pt>
                <c:pt idx="36">
                  <c:v>0.33111685514450073</c:v>
                </c:pt>
                <c:pt idx="37">
                  <c:v>0.47663253545761108</c:v>
                </c:pt>
                <c:pt idx="38">
                  <c:v>0.54462277889251709</c:v>
                </c:pt>
                <c:pt idx="39">
                  <c:v>0.38429760932922363</c:v>
                </c:pt>
                <c:pt idx="40">
                  <c:v>0.55736321210861206</c:v>
                </c:pt>
                <c:pt idx="41">
                  <c:v>0.28781807422637939</c:v>
                </c:pt>
                <c:pt idx="42">
                  <c:v>0.26837396621704102</c:v>
                </c:pt>
              </c:numCache>
            </c:numRef>
          </c:val>
          <c:smooth val="0"/>
          <c:extLst xmlns:c16r2="http://schemas.microsoft.com/office/drawing/2015/06/chart">
            <c:ext xmlns:c16="http://schemas.microsoft.com/office/drawing/2014/chart" uri="{C3380CC4-5D6E-409C-BE32-E72D297353CC}">
              <c16:uniqueId val="{00000002-791A-4875-95B0-1774B0F52B63}"/>
            </c:ext>
          </c:extLst>
        </c:ser>
        <c:dLbls>
          <c:showLegendKey val="0"/>
          <c:showVal val="0"/>
          <c:showCatName val="0"/>
          <c:showSerName val="0"/>
          <c:showPercent val="0"/>
          <c:showBubbleSize val="0"/>
        </c:dLbls>
        <c:hiLowLines>
          <c:spPr>
            <a:ln>
              <a:solidFill>
                <a:schemeClr val="bg1"/>
              </a:solidFill>
            </a:ln>
          </c:spPr>
        </c:hiLowLines>
        <c:marker val="1"/>
        <c:smooth val="0"/>
        <c:axId val="285485952"/>
        <c:axId val="285489216"/>
      </c:lineChart>
      <c:catAx>
        <c:axId val="285485952"/>
        <c:scaling>
          <c:orientation val="minMax"/>
        </c:scaling>
        <c:delete val="0"/>
        <c:axPos val="b"/>
        <c:numFmt formatCode="General" sourceLinked="0"/>
        <c:majorTickMark val="out"/>
        <c:minorTickMark val="none"/>
        <c:tickLblPos val="nextTo"/>
        <c:spPr>
          <a:ln>
            <a:solidFill>
              <a:srgbClr val="FFFFFF"/>
            </a:solidFill>
          </a:ln>
        </c:spPr>
        <c:txPr>
          <a:bodyPr rot="-5400000" vert="horz"/>
          <a:lstStyle/>
          <a:p>
            <a:pPr>
              <a:defRPr sz="1050">
                <a:solidFill>
                  <a:srgbClr val="FFFFFF"/>
                </a:solidFill>
                <a:latin typeface="+mn-lt"/>
                <a:ea typeface="Arial"/>
                <a:cs typeface="Arial"/>
              </a:defRPr>
            </a:pPr>
            <a:endParaRPr lang="es-CO"/>
          </a:p>
        </c:txPr>
        <c:crossAx val="285489216"/>
        <c:crosses val="autoZero"/>
        <c:auto val="1"/>
        <c:lblAlgn val="ctr"/>
        <c:lblOffset val="100"/>
        <c:noMultiLvlLbl val="0"/>
      </c:catAx>
      <c:valAx>
        <c:axId val="285489216"/>
        <c:scaling>
          <c:orientation val="minMax"/>
          <c:max val="1.2"/>
          <c:min val="1.0000000000000003E-4"/>
        </c:scaling>
        <c:delete val="0"/>
        <c:axPos val="l"/>
        <c:majorGridlines>
          <c:spPr>
            <a:ln>
              <a:solidFill>
                <a:schemeClr val="tx2">
                  <a:lumMod val="60000"/>
                  <a:lumOff val="40000"/>
                </a:schemeClr>
              </a:solidFill>
            </a:ln>
          </c:spPr>
        </c:majorGridlines>
        <c:title>
          <c:tx>
            <c:rich>
              <a:bodyPr rot="-5400000" vert="horz"/>
              <a:lstStyle/>
              <a:p>
                <a:pPr>
                  <a:defRPr sz="1200" b="0">
                    <a:solidFill>
                      <a:srgbClr val="FFFFFF"/>
                    </a:solidFill>
                    <a:latin typeface="Arial"/>
                  </a:defRPr>
                </a:pPr>
                <a:r>
                  <a:rPr lang="en-GB" sz="1200" b="0">
                    <a:solidFill>
                      <a:srgbClr val="FFFFFF"/>
                    </a:solidFill>
                    <a:latin typeface="Arial"/>
                  </a:rPr>
                  <a:t>Parity indices</a:t>
                </a:r>
              </a:p>
            </c:rich>
          </c:tx>
          <c:overlay val="0"/>
        </c:title>
        <c:numFmt formatCode="0.0" sourceLinked="0"/>
        <c:majorTickMark val="out"/>
        <c:minorTickMark val="none"/>
        <c:tickLblPos val="nextTo"/>
        <c:spPr>
          <a:ln>
            <a:solidFill>
              <a:srgbClr val="FFFFFF"/>
            </a:solidFill>
          </a:ln>
        </c:spPr>
        <c:txPr>
          <a:bodyPr/>
          <a:lstStyle/>
          <a:p>
            <a:pPr>
              <a:defRPr sz="1200">
                <a:solidFill>
                  <a:srgbClr val="FFFFFF"/>
                </a:solidFill>
                <a:latin typeface="Arial"/>
                <a:ea typeface="Arial"/>
                <a:cs typeface="Arial"/>
              </a:defRPr>
            </a:pPr>
            <a:endParaRPr lang="es-CO"/>
          </a:p>
        </c:txPr>
        <c:crossAx val="285485952"/>
        <c:crosses val="autoZero"/>
        <c:crossBetween val="between"/>
      </c:valAx>
      <c:spPr>
        <a:noFill/>
        <a:ln>
          <a:solidFill>
            <a:schemeClr val="tx2">
              <a:lumMod val="60000"/>
              <a:lumOff val="40000"/>
            </a:schemeClr>
          </a:solidFill>
        </a:ln>
        <a:extLst/>
      </c:spPr>
    </c:plotArea>
    <c:legend>
      <c:legendPos val="t"/>
      <c:legendEntry>
        <c:idx val="0"/>
        <c:txPr>
          <a:bodyPr/>
          <a:lstStyle/>
          <a:p>
            <a:pPr>
              <a:defRPr sz="1300">
                <a:solidFill>
                  <a:srgbClr val="FFFFFF"/>
                </a:solidFill>
                <a:latin typeface="+mn-lt"/>
                <a:ea typeface="Arial"/>
                <a:cs typeface="Arial"/>
              </a:defRPr>
            </a:pPr>
            <a:endParaRPr lang="es-CO"/>
          </a:p>
        </c:txPr>
      </c:legendEntry>
      <c:legendEntry>
        <c:idx val="1"/>
        <c:txPr>
          <a:bodyPr/>
          <a:lstStyle/>
          <a:p>
            <a:pPr>
              <a:defRPr sz="1300">
                <a:solidFill>
                  <a:srgbClr val="FFFFFF"/>
                </a:solidFill>
                <a:latin typeface="+mn-lt"/>
                <a:ea typeface="Arial"/>
                <a:cs typeface="Arial"/>
              </a:defRPr>
            </a:pPr>
            <a:endParaRPr lang="es-CO"/>
          </a:p>
        </c:txPr>
      </c:legendEntry>
      <c:legendEntry>
        <c:idx val="2"/>
        <c:txPr>
          <a:bodyPr/>
          <a:lstStyle/>
          <a:p>
            <a:pPr>
              <a:defRPr sz="1300">
                <a:solidFill>
                  <a:srgbClr val="FFFFFF"/>
                </a:solidFill>
                <a:latin typeface="+mn-lt"/>
                <a:ea typeface="Arial"/>
                <a:cs typeface="Arial"/>
              </a:defRPr>
            </a:pPr>
            <a:endParaRPr lang="es-CO"/>
          </a:p>
        </c:txPr>
      </c:legendEntry>
      <c:layout>
        <c:manualLayout>
          <c:xMode val="edge"/>
          <c:yMode val="edge"/>
          <c:x val="4.8190726159230098E-2"/>
          <c:y val="0.62929718786387967"/>
          <c:w val="0.94783748133446577"/>
          <c:h val="6.4448868503815537E-2"/>
        </c:manualLayout>
      </c:layout>
      <c:overlay val="0"/>
      <c:spPr>
        <a:noFill/>
        <a:ln>
          <a:noFill/>
          <a:round/>
        </a:ln>
        <a:effectLst/>
        <a:extLst>
          <a:ext uri="{909E8E84-426E-40DD-AFC4-6F175D3DCCD1}">
            <a14:hiddenFill xmlns:a14="http://schemas.microsoft.com/office/drawing/2010/main">
              <a:noFill/>
            </a14:hiddenFill>
          </a:ext>
          <a:ext uri="{91240B29-F687-4F45-9708-019B960494DF}">
            <a14:hiddenLine xmlns:a14="http://schemas.microsoft.com/office/drawing/2010/main">
              <a:noFill/>
              <a:round/>
            </a14:hiddenLine>
          </a:ext>
        </a:extLst>
      </c:spPr>
      <c:txPr>
        <a:bodyPr/>
        <a:lstStyle/>
        <a:p>
          <a:pPr>
            <a:defRPr sz="1300">
              <a:latin typeface="+mn-lt"/>
            </a:defRPr>
          </a:pPr>
          <a:endParaRPr lang="es-CO"/>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78619265464902E-2"/>
          <c:y val="2.2418256844552818E-2"/>
          <c:w val="0.90110547574636757"/>
          <c:h val="0.63097728477773141"/>
        </c:manualLayout>
      </c:layout>
      <c:lineChart>
        <c:grouping val="standard"/>
        <c:varyColors val="0"/>
        <c:ser>
          <c:idx val="0"/>
          <c:order val="0"/>
          <c:tx>
            <c:strRef>
              <c:f>'Figure 3.'!$B$35</c:f>
              <c:strCache>
                <c:ptCount val="1"/>
                <c:pt idx="0">
                  <c:v>2015</c:v>
                </c:pt>
              </c:strCache>
            </c:strRef>
          </c:tx>
          <c:spPr>
            <a:ln>
              <a:noFill/>
            </a:ln>
          </c:spPr>
          <c:marker>
            <c:spPr>
              <a:solidFill>
                <a:schemeClr val="accent2"/>
              </a:solidFill>
              <a:ln>
                <a:noFill/>
              </a:ln>
            </c:spPr>
          </c:marker>
          <c:cat>
            <c:strRef>
              <c:f>'Figure 3.'!$A$36:$A$74</c:f>
              <c:strCache>
                <c:ptCount val="39"/>
                <c:pt idx="0">
                  <c:v>Estonia</c:v>
                </c:pt>
                <c:pt idx="1">
                  <c:v>Russian Federation</c:v>
                </c:pt>
                <c:pt idx="2">
                  <c:v>Japan</c:v>
                </c:pt>
                <c:pt idx="3">
                  <c:v>Canada</c:v>
                </c:pt>
                <c:pt idx="4">
                  <c:v>Denmark</c:v>
                </c:pt>
                <c:pt idx="5">
                  <c:v>Finland</c:v>
                </c:pt>
                <c:pt idx="6">
                  <c:v>Slovenia</c:v>
                </c:pt>
                <c:pt idx="7">
                  <c:v>Norway</c:v>
                </c:pt>
                <c:pt idx="8">
                  <c:v>Korea</c:v>
                </c:pt>
                <c:pt idx="9">
                  <c:v>Iceland</c:v>
                </c:pt>
                <c:pt idx="10">
                  <c:v>Ireland</c:v>
                </c:pt>
                <c:pt idx="11">
                  <c:v>Switzerland</c:v>
                </c:pt>
                <c:pt idx="12">
                  <c:v>Netherlands</c:v>
                </c:pt>
                <c:pt idx="13">
                  <c:v>Poland</c:v>
                </c:pt>
                <c:pt idx="14">
                  <c:v>Germany</c:v>
                </c:pt>
                <c:pt idx="15">
                  <c:v>Latvia</c:v>
                </c:pt>
                <c:pt idx="16">
                  <c:v>Sweden</c:v>
                </c:pt>
                <c:pt idx="17">
                  <c:v>Italy</c:v>
                </c:pt>
                <c:pt idx="18">
                  <c:v>Australia</c:v>
                </c:pt>
                <c:pt idx="19">
                  <c:v>New Zealand</c:v>
                </c:pt>
                <c:pt idx="20">
                  <c:v>Austria</c:v>
                </c:pt>
                <c:pt idx="21">
                  <c:v>Belgium</c:v>
                </c:pt>
                <c:pt idx="22">
                  <c:v>Lithuania</c:v>
                </c:pt>
                <c:pt idx="23">
                  <c:v>Spain</c:v>
                </c:pt>
                <c:pt idx="24">
                  <c:v>Portugal</c:v>
                </c:pt>
                <c:pt idx="25">
                  <c:v>Czech Republic</c:v>
                </c:pt>
                <c:pt idx="26">
                  <c:v>France</c:v>
                </c:pt>
                <c:pt idx="27">
                  <c:v>United States</c:v>
                </c:pt>
                <c:pt idx="28">
                  <c:v>Luxembourg</c:v>
                </c:pt>
                <c:pt idx="29">
                  <c:v>Slovak Republic</c:v>
                </c:pt>
                <c:pt idx="30">
                  <c:v>Israel</c:v>
                </c:pt>
                <c:pt idx="31">
                  <c:v>Greece</c:v>
                </c:pt>
                <c:pt idx="32">
                  <c:v>Hungary</c:v>
                </c:pt>
                <c:pt idx="33">
                  <c:v>Turkey</c:v>
                </c:pt>
                <c:pt idx="34">
                  <c:v>Mexico</c:v>
                </c:pt>
                <c:pt idx="35">
                  <c:v>Chile</c:v>
                </c:pt>
                <c:pt idx="36">
                  <c:v>Colombia</c:v>
                </c:pt>
                <c:pt idx="37">
                  <c:v>Indonesia</c:v>
                </c:pt>
                <c:pt idx="38">
                  <c:v>Brazil</c:v>
                </c:pt>
              </c:strCache>
            </c:strRef>
          </c:cat>
          <c:val>
            <c:numRef>
              <c:f>'Figure 3.'!$B$36:$B$74</c:f>
              <c:numCache>
                <c:formatCode>#,##0.00</c:formatCode>
                <c:ptCount val="39"/>
                <c:pt idx="0">
                  <c:v>0.84188878536224365</c:v>
                </c:pt>
                <c:pt idx="1">
                  <c:v>0.83608639240264893</c:v>
                </c:pt>
                <c:pt idx="2">
                  <c:v>0.83451110124588013</c:v>
                </c:pt>
                <c:pt idx="3">
                  <c:v>0.82466763257980347</c:v>
                </c:pt>
                <c:pt idx="4">
                  <c:v>0.81759601831436157</c:v>
                </c:pt>
                <c:pt idx="5">
                  <c:v>0.81175738573074341</c:v>
                </c:pt>
                <c:pt idx="6">
                  <c:v>0.80412203073501587</c:v>
                </c:pt>
                <c:pt idx="7">
                  <c:v>0.79932862520217896</c:v>
                </c:pt>
                <c:pt idx="8">
                  <c:v>0.78525108098983765</c:v>
                </c:pt>
                <c:pt idx="9">
                  <c:v>0.78002309799194336</c:v>
                </c:pt>
                <c:pt idx="10">
                  <c:v>0.77805429697036743</c:v>
                </c:pt>
                <c:pt idx="11">
                  <c:v>0.77500605583190918</c:v>
                </c:pt>
                <c:pt idx="12">
                  <c:v>0.7745593786239624</c:v>
                </c:pt>
                <c:pt idx="13">
                  <c:v>0.76216036081314087</c:v>
                </c:pt>
                <c:pt idx="14">
                  <c:v>0.75514614582061768</c:v>
                </c:pt>
                <c:pt idx="15">
                  <c:v>0.73996460437774658</c:v>
                </c:pt>
                <c:pt idx="16">
                  <c:v>0.7273067831993103</c:v>
                </c:pt>
                <c:pt idx="17">
                  <c:v>0.71647953987121582</c:v>
                </c:pt>
                <c:pt idx="18">
                  <c:v>0.70889109373092651</c:v>
                </c:pt>
                <c:pt idx="19">
                  <c:v>0.70334208011627197</c:v>
                </c:pt>
                <c:pt idx="20">
                  <c:v>0.69728714227676392</c:v>
                </c:pt>
                <c:pt idx="21">
                  <c:v>0.68822133541107178</c:v>
                </c:pt>
                <c:pt idx="22">
                  <c:v>0.68296635150909424</c:v>
                </c:pt>
                <c:pt idx="23">
                  <c:v>0.68089354038238525</c:v>
                </c:pt>
                <c:pt idx="24">
                  <c:v>0.67143315076828003</c:v>
                </c:pt>
                <c:pt idx="25">
                  <c:v>0.63717496395111084</c:v>
                </c:pt>
                <c:pt idx="26">
                  <c:v>0.6216578483581543</c:v>
                </c:pt>
                <c:pt idx="27">
                  <c:v>0.61739355325698853</c:v>
                </c:pt>
                <c:pt idx="28">
                  <c:v>0.60661232471466064</c:v>
                </c:pt>
                <c:pt idx="29">
                  <c:v>0.6054917573928833</c:v>
                </c:pt>
                <c:pt idx="30">
                  <c:v>0.60267013311386108</c:v>
                </c:pt>
                <c:pt idx="31">
                  <c:v>0.60008460283279419</c:v>
                </c:pt>
                <c:pt idx="32">
                  <c:v>0.55736321210861206</c:v>
                </c:pt>
                <c:pt idx="33">
                  <c:v>0.54462277889251709</c:v>
                </c:pt>
                <c:pt idx="34">
                  <c:v>0.47663253545761108</c:v>
                </c:pt>
                <c:pt idx="35">
                  <c:v>0.38429760932922363</c:v>
                </c:pt>
                <c:pt idx="36">
                  <c:v>0.33111685514450073</c:v>
                </c:pt>
                <c:pt idx="37">
                  <c:v>0.28781807422637939</c:v>
                </c:pt>
                <c:pt idx="38">
                  <c:v>0.26837396621704102</c:v>
                </c:pt>
              </c:numCache>
            </c:numRef>
          </c:val>
          <c:smooth val="0"/>
          <c:extLst xmlns:c16r2="http://schemas.microsoft.com/office/drawing/2015/06/chart">
            <c:ext xmlns:c16="http://schemas.microsoft.com/office/drawing/2014/chart" uri="{C3380CC4-5D6E-409C-BE32-E72D297353CC}">
              <c16:uniqueId val="{00000000-BC64-49CE-8081-F828BD83C3AB}"/>
            </c:ext>
          </c:extLst>
        </c:ser>
        <c:ser>
          <c:idx val="1"/>
          <c:order val="1"/>
          <c:tx>
            <c:strRef>
              <c:f>'Figure 3.'!$C$35</c:f>
              <c:strCache>
                <c:ptCount val="1"/>
                <c:pt idx="0">
                  <c:v>2006</c:v>
                </c:pt>
              </c:strCache>
            </c:strRef>
          </c:tx>
          <c:spPr>
            <a:ln>
              <a:noFill/>
            </a:ln>
          </c:spPr>
          <c:marker>
            <c:symbol val="dash"/>
            <c:size val="12"/>
            <c:spPr>
              <a:solidFill>
                <a:schemeClr val="accent5"/>
              </a:solidFill>
              <a:ln>
                <a:noFill/>
              </a:ln>
            </c:spPr>
          </c:marker>
          <c:cat>
            <c:strRef>
              <c:f>'Figure 3.'!$A$36:$A$74</c:f>
              <c:strCache>
                <c:ptCount val="39"/>
                <c:pt idx="0">
                  <c:v>Estonia</c:v>
                </c:pt>
                <c:pt idx="1">
                  <c:v>Russian Federation</c:v>
                </c:pt>
                <c:pt idx="2">
                  <c:v>Japan</c:v>
                </c:pt>
                <c:pt idx="3">
                  <c:v>Canada</c:v>
                </c:pt>
                <c:pt idx="4">
                  <c:v>Denmark</c:v>
                </c:pt>
                <c:pt idx="5">
                  <c:v>Finland</c:v>
                </c:pt>
                <c:pt idx="6">
                  <c:v>Slovenia</c:v>
                </c:pt>
                <c:pt idx="7">
                  <c:v>Norway</c:v>
                </c:pt>
                <c:pt idx="8">
                  <c:v>Korea</c:v>
                </c:pt>
                <c:pt idx="9">
                  <c:v>Iceland</c:v>
                </c:pt>
                <c:pt idx="10">
                  <c:v>Ireland</c:v>
                </c:pt>
                <c:pt idx="11">
                  <c:v>Switzerland</c:v>
                </c:pt>
                <c:pt idx="12">
                  <c:v>Netherlands</c:v>
                </c:pt>
                <c:pt idx="13">
                  <c:v>Poland</c:v>
                </c:pt>
                <c:pt idx="14">
                  <c:v>Germany</c:v>
                </c:pt>
                <c:pt idx="15">
                  <c:v>Latvia</c:v>
                </c:pt>
                <c:pt idx="16">
                  <c:v>Sweden</c:v>
                </c:pt>
                <c:pt idx="17">
                  <c:v>Italy</c:v>
                </c:pt>
                <c:pt idx="18">
                  <c:v>Australia</c:v>
                </c:pt>
                <c:pt idx="19">
                  <c:v>New Zealand</c:v>
                </c:pt>
                <c:pt idx="20">
                  <c:v>Austria</c:v>
                </c:pt>
                <c:pt idx="21">
                  <c:v>Belgium</c:v>
                </c:pt>
                <c:pt idx="22">
                  <c:v>Lithuania</c:v>
                </c:pt>
                <c:pt idx="23">
                  <c:v>Spain</c:v>
                </c:pt>
                <c:pt idx="24">
                  <c:v>Portugal</c:v>
                </c:pt>
                <c:pt idx="25">
                  <c:v>Czech Republic</c:v>
                </c:pt>
                <c:pt idx="26">
                  <c:v>France</c:v>
                </c:pt>
                <c:pt idx="27">
                  <c:v>United States</c:v>
                </c:pt>
                <c:pt idx="28">
                  <c:v>Luxembourg</c:v>
                </c:pt>
                <c:pt idx="29">
                  <c:v>Slovak Republic</c:v>
                </c:pt>
                <c:pt idx="30">
                  <c:v>Israel</c:v>
                </c:pt>
                <c:pt idx="31">
                  <c:v>Greece</c:v>
                </c:pt>
                <c:pt idx="32">
                  <c:v>Hungary</c:v>
                </c:pt>
                <c:pt idx="33">
                  <c:v>Turkey</c:v>
                </c:pt>
                <c:pt idx="34">
                  <c:v>Mexico</c:v>
                </c:pt>
                <c:pt idx="35">
                  <c:v>Chile</c:v>
                </c:pt>
                <c:pt idx="36">
                  <c:v>Colombia</c:v>
                </c:pt>
                <c:pt idx="37">
                  <c:v>Indonesia</c:v>
                </c:pt>
                <c:pt idx="38">
                  <c:v>Brazil</c:v>
                </c:pt>
              </c:strCache>
            </c:strRef>
          </c:cat>
          <c:val>
            <c:numRef>
              <c:f>'Figure 3.'!$C$36:$C$74</c:f>
              <c:numCache>
                <c:formatCode>#,##0.00</c:formatCode>
                <c:ptCount val="39"/>
                <c:pt idx="0">
                  <c:v>0.84633427858352661</c:v>
                </c:pt>
                <c:pt idx="1">
                  <c:v>0.70820099115371704</c:v>
                </c:pt>
                <c:pt idx="2">
                  <c:v>0.82209300994873047</c:v>
                </c:pt>
                <c:pt idx="3">
                  <c:v>0.86677789688110352</c:v>
                </c:pt>
                <c:pt idx="4">
                  <c:v>0.81108552217483521</c:v>
                </c:pt>
                <c:pt idx="5">
                  <c:v>0.92249655723571777</c:v>
                </c:pt>
                <c:pt idx="6">
                  <c:v>0.71146094799041748</c:v>
                </c:pt>
                <c:pt idx="7">
                  <c:v>0.75521588325500488</c:v>
                </c:pt>
                <c:pt idx="8">
                  <c:v>0.88926541805267334</c:v>
                </c:pt>
                <c:pt idx="9">
                  <c:v>0.81656765937805176</c:v>
                </c:pt>
                <c:pt idx="10">
                  <c:v>0.75644010305404663</c:v>
                </c:pt>
                <c:pt idx="11">
                  <c:v>0.7763398289680481</c:v>
                </c:pt>
                <c:pt idx="12">
                  <c:v>0.80146825313568115</c:v>
                </c:pt>
                <c:pt idx="13">
                  <c:v>0.69947117567062378</c:v>
                </c:pt>
                <c:pt idx="14">
                  <c:v>0.67529153823852539</c:v>
                </c:pt>
                <c:pt idx="15">
                  <c:v>0.73268693685531616</c:v>
                </c:pt>
                <c:pt idx="16">
                  <c:v>0.75861883163452148</c:v>
                </c:pt>
                <c:pt idx="17">
                  <c:v>0.65204912424087524</c:v>
                </c:pt>
                <c:pt idx="18">
                  <c:v>0.80664652585983276</c:v>
                </c:pt>
                <c:pt idx="19">
                  <c:v>0.7979009747505188</c:v>
                </c:pt>
                <c:pt idx="20">
                  <c:v>0.70122313499450684</c:v>
                </c:pt>
                <c:pt idx="21">
                  <c:v>0.71350681781768799</c:v>
                </c:pt>
                <c:pt idx="22">
                  <c:v>0.66394394636154175</c:v>
                </c:pt>
                <c:pt idx="23">
                  <c:v>0.68216776847839355</c:v>
                </c:pt>
                <c:pt idx="24">
                  <c:v>0.58124697208404541</c:v>
                </c:pt>
                <c:pt idx="25">
                  <c:v>0.70988714694976807</c:v>
                </c:pt>
                <c:pt idx="26">
                  <c:v>0.61754083633422852</c:v>
                </c:pt>
                <c:pt idx="27">
                  <c:v>0.59707909822463989</c:v>
                </c:pt>
                <c:pt idx="28">
                  <c:v>0.63478410243988037</c:v>
                </c:pt>
                <c:pt idx="29">
                  <c:v>0.65473455190658569</c:v>
                </c:pt>
                <c:pt idx="30">
                  <c:v>0.50539129972457886</c:v>
                </c:pt>
                <c:pt idx="31">
                  <c:v>0.55972021818161011</c:v>
                </c:pt>
                <c:pt idx="32">
                  <c:v>0.63036513328552246</c:v>
                </c:pt>
                <c:pt idx="33">
                  <c:v>0.4725354015827179</c:v>
                </c:pt>
                <c:pt idx="34">
                  <c:v>0.35380679368972778</c:v>
                </c:pt>
                <c:pt idx="35">
                  <c:v>0.26485413312911987</c:v>
                </c:pt>
                <c:pt idx="36">
                  <c:v>0.27041065692901611</c:v>
                </c:pt>
                <c:pt idx="37">
                  <c:v>0.38587483763694763</c:v>
                </c:pt>
                <c:pt idx="38">
                  <c:v>0.20682868361473083</c:v>
                </c:pt>
              </c:numCache>
            </c:numRef>
          </c:val>
          <c:smooth val="0"/>
          <c:extLst xmlns:c16r2="http://schemas.microsoft.com/office/drawing/2015/06/chart">
            <c:ext xmlns:c16="http://schemas.microsoft.com/office/drawing/2014/chart" uri="{C3380CC4-5D6E-409C-BE32-E72D297353CC}">
              <c16:uniqueId val="{00000001-BC64-49CE-8081-F828BD83C3AB}"/>
            </c:ext>
          </c:extLst>
        </c:ser>
        <c:dLbls>
          <c:showLegendKey val="0"/>
          <c:showVal val="0"/>
          <c:showCatName val="0"/>
          <c:showSerName val="0"/>
          <c:showPercent val="0"/>
          <c:showBubbleSize val="0"/>
        </c:dLbls>
        <c:hiLowLines/>
        <c:upDownBars>
          <c:gapWidth val="150"/>
          <c:upBars>
            <c:spPr>
              <a:solidFill>
                <a:srgbClr val="C00000"/>
              </a:solidFill>
              <a:ln>
                <a:noFill/>
              </a:ln>
            </c:spPr>
          </c:upBars>
          <c:downBars>
            <c:spPr>
              <a:solidFill>
                <a:srgbClr val="92D050"/>
              </a:solidFill>
              <a:ln>
                <a:noFill/>
              </a:ln>
            </c:spPr>
          </c:downBars>
        </c:upDownBars>
        <c:marker val="1"/>
        <c:smooth val="0"/>
        <c:axId val="285488672"/>
        <c:axId val="285482144"/>
      </c:lineChart>
      <c:catAx>
        <c:axId val="285488672"/>
        <c:scaling>
          <c:orientation val="minMax"/>
        </c:scaling>
        <c:delete val="0"/>
        <c:axPos val="b"/>
        <c:numFmt formatCode="General" sourceLinked="0"/>
        <c:majorTickMark val="out"/>
        <c:minorTickMark val="none"/>
        <c:tickLblPos val="nextTo"/>
        <c:spPr>
          <a:ln>
            <a:solidFill>
              <a:srgbClr val="FFFFFF"/>
            </a:solidFill>
          </a:ln>
        </c:spPr>
        <c:txPr>
          <a:bodyPr rot="-5400000" vert="horz"/>
          <a:lstStyle/>
          <a:p>
            <a:pPr>
              <a:defRPr sz="1100">
                <a:solidFill>
                  <a:srgbClr val="FFFFFF"/>
                </a:solidFill>
                <a:latin typeface="+mn-lt"/>
                <a:ea typeface="Arial"/>
                <a:cs typeface="Arial"/>
              </a:defRPr>
            </a:pPr>
            <a:endParaRPr lang="es-CO"/>
          </a:p>
        </c:txPr>
        <c:crossAx val="285482144"/>
        <c:crosses val="autoZero"/>
        <c:auto val="1"/>
        <c:lblAlgn val="ctr"/>
        <c:lblOffset val="100"/>
        <c:noMultiLvlLbl val="0"/>
      </c:catAx>
      <c:valAx>
        <c:axId val="285482144"/>
        <c:scaling>
          <c:orientation val="minMax"/>
          <c:min val="0.2"/>
        </c:scaling>
        <c:delete val="0"/>
        <c:axPos val="l"/>
        <c:majorGridlines>
          <c:spPr>
            <a:ln>
              <a:solidFill>
                <a:schemeClr val="tx2">
                  <a:lumMod val="60000"/>
                  <a:lumOff val="40000"/>
                </a:schemeClr>
              </a:solidFill>
            </a:ln>
          </c:spPr>
        </c:majorGridlines>
        <c:title>
          <c:tx>
            <c:rich>
              <a:bodyPr rot="-5400000" vert="horz"/>
              <a:lstStyle/>
              <a:p>
                <a:pPr>
                  <a:defRPr sz="1200">
                    <a:solidFill>
                      <a:srgbClr val="FFFFFF"/>
                    </a:solidFill>
                    <a:latin typeface="+mn-lt"/>
                  </a:defRPr>
                </a:pPr>
                <a:r>
                  <a:rPr lang="en-GB" sz="1200" b="0" dirty="0">
                    <a:solidFill>
                      <a:srgbClr val="FFFFFF"/>
                    </a:solidFill>
                    <a:latin typeface="+mn-lt"/>
                  </a:rPr>
                  <a:t>ESCS Parity Index</a:t>
                </a:r>
              </a:p>
            </c:rich>
          </c:tx>
          <c:layout>
            <c:manualLayout>
              <c:xMode val="edge"/>
              <c:yMode val="edge"/>
              <c:x val="6.4556151011469533E-3"/>
              <c:y val="0.19439756825334309"/>
            </c:manualLayout>
          </c:layout>
          <c:overlay val="0"/>
        </c:title>
        <c:numFmt formatCode="0.0" sourceLinked="0"/>
        <c:majorTickMark val="out"/>
        <c:minorTickMark val="none"/>
        <c:tickLblPos val="nextTo"/>
        <c:spPr>
          <a:ln>
            <a:solidFill>
              <a:srgbClr val="FFFFFF"/>
            </a:solidFill>
          </a:ln>
        </c:spPr>
        <c:txPr>
          <a:bodyPr/>
          <a:lstStyle/>
          <a:p>
            <a:pPr>
              <a:defRPr sz="1200">
                <a:solidFill>
                  <a:srgbClr val="FFFFFF"/>
                </a:solidFill>
                <a:latin typeface="Arial"/>
                <a:ea typeface="Arial"/>
                <a:cs typeface="Arial"/>
              </a:defRPr>
            </a:pPr>
            <a:endParaRPr lang="es-CO"/>
          </a:p>
        </c:txPr>
        <c:crossAx val="285488672"/>
        <c:crosses val="autoZero"/>
        <c:crossBetween val="between"/>
      </c:valAx>
      <c:spPr>
        <a:noFill/>
        <a:extLst>
          <a:ext uri="{909E8E84-426E-40DD-AFC4-6F175D3DCCD1}">
            <a14:hiddenFill xmlns:a14="http://schemas.microsoft.com/office/drawing/2010/main">
              <a:solidFill>
                <a:sysClr val="window" lastClr="FFFFFF"/>
              </a:solidFill>
            </a14:hiddenFill>
          </a:ext>
        </a:extLst>
      </c:spPr>
    </c:plotArea>
    <c:legend>
      <c:legendPos val="t"/>
      <c:legendEntry>
        <c:idx val="0"/>
        <c:txPr>
          <a:bodyPr/>
          <a:lstStyle/>
          <a:p>
            <a:pPr>
              <a:defRPr sz="1400">
                <a:solidFill>
                  <a:srgbClr val="FFFFFF"/>
                </a:solidFill>
                <a:latin typeface="Arial"/>
                <a:ea typeface="Arial"/>
                <a:cs typeface="Arial"/>
              </a:defRPr>
            </a:pPr>
            <a:endParaRPr lang="es-CO"/>
          </a:p>
        </c:txPr>
      </c:legendEntry>
      <c:legendEntry>
        <c:idx val="1"/>
        <c:txPr>
          <a:bodyPr/>
          <a:lstStyle/>
          <a:p>
            <a:pPr>
              <a:defRPr sz="1400">
                <a:solidFill>
                  <a:srgbClr val="FFFFFF"/>
                </a:solidFill>
                <a:latin typeface="Arial"/>
                <a:ea typeface="Arial"/>
                <a:cs typeface="Arial"/>
              </a:defRPr>
            </a:pPr>
            <a:endParaRPr lang="es-CO"/>
          </a:p>
        </c:txPr>
      </c:legendEntry>
      <c:layout>
        <c:manualLayout>
          <c:xMode val="edge"/>
          <c:yMode val="edge"/>
          <c:x val="1.5467796421866487E-2"/>
          <c:y val="6.0130233028347013E-4"/>
          <c:w val="0.97469796199668957"/>
          <c:h val="7.6117085910379662E-2"/>
        </c:manualLayout>
      </c:layout>
      <c:overlay val="0"/>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1400"/>
          </a:pPr>
          <a:endParaRPr lang="es-CO"/>
        </a:p>
      </c:txPr>
    </c:legend>
    <c:plotVisOnly val="1"/>
    <c:dispBlanksAs val="gap"/>
    <c:showDLblsOverMax val="0"/>
  </c:chart>
  <c:spPr>
    <a:noFill/>
    <a:extLst>
      <a:ext uri="{909E8E84-426E-40DD-AFC4-6F175D3DCCD1}">
        <a14:hiddenFill xmlns:a14="http://schemas.microsoft.com/office/drawing/2010/main">
          <a:noFill/>
        </a14:hiddenFill>
      </a:ext>
    </a:extLst>
  </c:spPr>
  <c:txPr>
    <a:bodyPr/>
    <a:lstStyle/>
    <a:p>
      <a:pPr>
        <a:defRPr sz="1100"/>
      </a:pPr>
      <a:endParaRPr lang="es-CO"/>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27608371371302E-2"/>
          <c:y val="1.81983245775219E-2"/>
          <c:w val="0.94659009825466101"/>
          <c:h val="0.56625407283074103"/>
        </c:manualLayout>
      </c:layout>
      <c:barChart>
        <c:barDir val="col"/>
        <c:grouping val="clustered"/>
        <c:varyColors val="0"/>
        <c:ser>
          <c:idx val="0"/>
          <c:order val="0"/>
          <c:tx>
            <c:strRef>
              <c:f>Tabelle1!$B$1</c:f>
              <c:strCache>
                <c:ptCount val="1"/>
                <c:pt idx="0">
                  <c:v>Between-school variation</c:v>
                </c:pt>
              </c:strCache>
            </c:strRef>
          </c:tx>
          <c:spPr>
            <a:solidFill>
              <a:srgbClr val="005681"/>
            </a:solidFill>
            <a:ln>
              <a:noFill/>
            </a:ln>
            <a:effectLst/>
          </c:spPr>
          <c:invertIfNegative val="0"/>
          <c:cat>
            <c:strRef>
              <c:f>Tabelle1!$A$2:$A$70</c:f>
              <c:strCache>
                <c:ptCount val="69"/>
                <c:pt idx="0">
                  <c:v>Netherlands   114</c:v>
                </c:pt>
                <c:pt idx="1">
                  <c:v>B-S-J-G (China)   119</c:v>
                </c:pt>
                <c:pt idx="2">
                  <c:v>Bulgaria   115</c:v>
                </c:pt>
                <c:pt idx="3">
                  <c:v>Hungary   104</c:v>
                </c:pt>
                <c:pt idx="4">
                  <c:v>Trinidad and Tobago   98</c:v>
                </c:pt>
                <c:pt idx="5">
                  <c:v>Belgium   112</c:v>
                </c:pt>
                <c:pt idx="6">
                  <c:v>Slovenia   101</c:v>
                </c:pt>
                <c:pt idx="7">
                  <c:v>Germany   110</c:v>
                </c:pt>
                <c:pt idx="8">
                  <c:v>Slovak Republic   109</c:v>
                </c:pt>
                <c:pt idx="9">
                  <c:v>Malta   154</c:v>
                </c:pt>
                <c:pt idx="10">
                  <c:v>United Arab Emirates   110</c:v>
                </c:pt>
                <c:pt idx="11">
                  <c:v>Austria   106</c:v>
                </c:pt>
                <c:pt idx="12">
                  <c:v>Israel   126</c:v>
                </c:pt>
                <c:pt idx="13">
                  <c:v>Lebanon   91</c:v>
                </c:pt>
                <c:pt idx="14">
                  <c:v>Czech Republic   101</c:v>
                </c:pt>
                <c:pt idx="15">
                  <c:v>Qatar   109</c:v>
                </c:pt>
                <c:pt idx="16">
                  <c:v>Japan   97</c:v>
                </c:pt>
                <c:pt idx="17">
                  <c:v>Switzerland   110</c:v>
                </c:pt>
                <c:pt idx="18">
                  <c:v>Singapore   120</c:v>
                </c:pt>
                <c:pt idx="19">
                  <c:v>Italy   93</c:v>
                </c:pt>
                <c:pt idx="20">
                  <c:v>Chinese Taipei   111</c:v>
                </c:pt>
                <c:pt idx="21">
                  <c:v>Luxembourg   112</c:v>
                </c:pt>
                <c:pt idx="22">
                  <c:v>Turkey   70</c:v>
                </c:pt>
                <c:pt idx="23">
                  <c:v>Brazil   89</c:v>
                </c:pt>
                <c:pt idx="24">
                  <c:v>Croatia   89</c:v>
                </c:pt>
                <c:pt idx="25">
                  <c:v>Greece   94</c:v>
                </c:pt>
                <c:pt idx="26">
                  <c:v>Chile   83</c:v>
                </c:pt>
                <c:pt idx="27">
                  <c:v>Lithuania   92</c:v>
                </c:pt>
                <c:pt idx="28">
                  <c:v>OECD average   100</c:v>
                </c:pt>
                <c:pt idx="29">
                  <c:v>Uruguay   84</c:v>
                </c:pt>
                <c:pt idx="30">
                  <c:v>CABA (Argentina)   82</c:v>
                </c:pt>
                <c:pt idx="31">
                  <c:v>Romania   70</c:v>
                </c:pt>
                <c:pt idx="32">
                  <c:v>Viet Nam   65</c:v>
                </c:pt>
                <c:pt idx="33">
                  <c:v>Korea   101</c:v>
                </c:pt>
                <c:pt idx="34">
                  <c:v>Australia   117</c:v>
                </c:pt>
                <c:pt idx="35">
                  <c:v>United Kingdom   111</c:v>
                </c:pt>
                <c:pt idx="36">
                  <c:v>Peru   66</c:v>
                </c:pt>
                <c:pt idx="37">
                  <c:v>Colombia   72</c:v>
                </c:pt>
                <c:pt idx="38">
                  <c:v>Thailand   69</c:v>
                </c:pt>
                <c:pt idx="39">
                  <c:v>Hong Kong (China)   72</c:v>
                </c:pt>
                <c:pt idx="40">
                  <c:v>FYROM   80</c:v>
                </c:pt>
                <c:pt idx="41">
                  <c:v>Portugal   94</c:v>
                </c:pt>
                <c:pt idx="42">
                  <c:v>Dominican Republic   59</c:v>
                </c:pt>
                <c:pt idx="43">
                  <c:v>Indonesia   52</c:v>
                </c:pt>
                <c:pt idx="44">
                  <c:v>Georgia   92</c:v>
                </c:pt>
                <c:pt idx="45">
                  <c:v>Jordan   79</c:v>
                </c:pt>
                <c:pt idx="46">
                  <c:v>New Zealand   121</c:v>
                </c:pt>
                <c:pt idx="47">
                  <c:v>United States   108</c:v>
                </c:pt>
                <c:pt idx="48">
                  <c:v>Montenegro   81</c:v>
                </c:pt>
                <c:pt idx="49">
                  <c:v>Tunisia   47</c:v>
                </c:pt>
                <c:pt idx="50">
                  <c:v>Sweden   117</c:v>
                </c:pt>
                <c:pt idx="51">
                  <c:v>Mexico   57</c:v>
                </c:pt>
                <c:pt idx="52">
                  <c:v>Albania   69</c:v>
                </c:pt>
                <c:pt idx="53">
                  <c:v>Kosovo   57</c:v>
                </c:pt>
                <c:pt idx="54">
                  <c:v>Macao (China)   74</c:v>
                </c:pt>
                <c:pt idx="55">
                  <c:v>Algeria   54</c:v>
                </c:pt>
                <c:pt idx="56">
                  <c:v>Estonia   88</c:v>
                </c:pt>
                <c:pt idx="57">
                  <c:v>Moldova   83</c:v>
                </c:pt>
                <c:pt idx="58">
                  <c:v>Costa Rica   55</c:v>
                </c:pt>
                <c:pt idx="59">
                  <c:v>Russia   76</c:v>
                </c:pt>
                <c:pt idx="60">
                  <c:v>Canada   95</c:v>
                </c:pt>
                <c:pt idx="61">
                  <c:v>Poland   92</c:v>
                </c:pt>
                <c:pt idx="62">
                  <c:v>Denmark   91</c:v>
                </c:pt>
                <c:pt idx="63">
                  <c:v>Latvia   75</c:v>
                </c:pt>
                <c:pt idx="64">
                  <c:v>Ireland   88</c:v>
                </c:pt>
                <c:pt idx="65">
                  <c:v>Spain   86</c:v>
                </c:pt>
                <c:pt idx="66">
                  <c:v>Norway   103</c:v>
                </c:pt>
                <c:pt idx="67">
                  <c:v>Finland   103</c:v>
                </c:pt>
                <c:pt idx="68">
                  <c:v>Iceland   93</c:v>
                </c:pt>
              </c:strCache>
            </c:strRef>
          </c:cat>
          <c:val>
            <c:numRef>
              <c:f>Tabelle1!$B$2:$B$70</c:f>
              <c:numCache>
                <c:formatCode>0.0</c:formatCode>
                <c:ptCount val="69"/>
                <c:pt idx="0">
                  <c:v>65.180241916836437</c:v>
                </c:pt>
                <c:pt idx="1">
                  <c:v>63.071754255164237</c:v>
                </c:pt>
                <c:pt idx="2">
                  <c:v>58.781897824449068</c:v>
                </c:pt>
                <c:pt idx="3">
                  <c:v>56.599179000134072</c:v>
                </c:pt>
                <c:pt idx="4">
                  <c:v>51.810990154858963</c:v>
                </c:pt>
                <c:pt idx="5">
                  <c:v>49.026498163891127</c:v>
                </c:pt>
                <c:pt idx="6">
                  <c:v>47.995650456277353</c:v>
                </c:pt>
                <c:pt idx="7">
                  <c:v>47.526635257853819</c:v>
                </c:pt>
                <c:pt idx="8">
                  <c:v>47.024248878146203</c:v>
                </c:pt>
                <c:pt idx="9">
                  <c:v>46.733639166921343</c:v>
                </c:pt>
                <c:pt idx="10">
                  <c:v>45.978184532739483</c:v>
                </c:pt>
                <c:pt idx="11">
                  <c:v>45.874424401091083</c:v>
                </c:pt>
                <c:pt idx="12">
                  <c:v>45.871631125912479</c:v>
                </c:pt>
                <c:pt idx="13">
                  <c:v>44.256336626418623</c:v>
                </c:pt>
                <c:pt idx="14">
                  <c:v>43.8273099851735</c:v>
                </c:pt>
                <c:pt idx="15">
                  <c:v>43.092348383773931</c:v>
                </c:pt>
                <c:pt idx="16">
                  <c:v>42.141861734447048</c:v>
                </c:pt>
                <c:pt idx="17">
                  <c:v>41.759373169689383</c:v>
                </c:pt>
                <c:pt idx="18">
                  <c:v>41.597354801835202</c:v>
                </c:pt>
                <c:pt idx="19">
                  <c:v>40.223147916907962</c:v>
                </c:pt>
                <c:pt idx="20">
                  <c:v>40.047538699863303</c:v>
                </c:pt>
                <c:pt idx="21">
                  <c:v>38.591924527701067</c:v>
                </c:pt>
                <c:pt idx="22">
                  <c:v>37.145543559172488</c:v>
                </c:pt>
                <c:pt idx="23">
                  <c:v>35.502095009712512</c:v>
                </c:pt>
                <c:pt idx="24">
                  <c:v>33.155027288855599</c:v>
                </c:pt>
                <c:pt idx="25">
                  <c:v>32.850595923786067</c:v>
                </c:pt>
                <c:pt idx="26">
                  <c:v>31.34118251630419</c:v>
                </c:pt>
                <c:pt idx="27">
                  <c:v>31.022775190594089</c:v>
                </c:pt>
                <c:pt idx="28">
                  <c:v>30.05878107182513</c:v>
                </c:pt>
                <c:pt idx="29">
                  <c:v>29.92071252622668</c:v>
                </c:pt>
                <c:pt idx="30">
                  <c:v>28.775569474185019</c:v>
                </c:pt>
                <c:pt idx="31">
                  <c:v>26.729476846558189</c:v>
                </c:pt>
                <c:pt idx="32">
                  <c:v>26.21101951676847</c:v>
                </c:pt>
                <c:pt idx="33">
                  <c:v>24.898358422071698</c:v>
                </c:pt>
                <c:pt idx="34">
                  <c:v>24.670986709227851</c:v>
                </c:pt>
                <c:pt idx="35">
                  <c:v>24.319769209778929</c:v>
                </c:pt>
                <c:pt idx="36">
                  <c:v>24.024382762788651</c:v>
                </c:pt>
                <c:pt idx="37">
                  <c:v>23.681641451122591</c:v>
                </c:pt>
                <c:pt idx="38">
                  <c:v>23.585883824688519</c:v>
                </c:pt>
                <c:pt idx="39">
                  <c:v>22.16196823555974</c:v>
                </c:pt>
                <c:pt idx="40">
                  <c:v>22.106272502511409</c:v>
                </c:pt>
                <c:pt idx="41">
                  <c:v>22.04160091905894</c:v>
                </c:pt>
                <c:pt idx="42">
                  <c:v>21.951880761163132</c:v>
                </c:pt>
                <c:pt idx="43">
                  <c:v>21.864738946737379</c:v>
                </c:pt>
                <c:pt idx="44">
                  <c:v>21.179765409425801</c:v>
                </c:pt>
                <c:pt idx="45">
                  <c:v>21.0519157513496</c:v>
                </c:pt>
                <c:pt idx="46">
                  <c:v>20.818027781414472</c:v>
                </c:pt>
                <c:pt idx="47">
                  <c:v>20.706140664273299</c:v>
                </c:pt>
                <c:pt idx="48">
                  <c:v>20.61560701607322</c:v>
                </c:pt>
                <c:pt idx="49">
                  <c:v>18.01016262650829</c:v>
                </c:pt>
                <c:pt idx="50">
                  <c:v>17.719199707021652</c:v>
                </c:pt>
                <c:pt idx="51">
                  <c:v>17.07190687769214</c:v>
                </c:pt>
                <c:pt idx="52">
                  <c:v>16.95944443654318</c:v>
                </c:pt>
                <c:pt idx="53">
                  <c:v>16.809623567707281</c:v>
                </c:pt>
                <c:pt idx="54">
                  <c:v>16.764924388066131</c:v>
                </c:pt>
                <c:pt idx="55">
                  <c:v>16.61973298271495</c:v>
                </c:pt>
                <c:pt idx="56">
                  <c:v>16.554015434439211</c:v>
                </c:pt>
                <c:pt idx="57">
                  <c:v>16.100815533363789</c:v>
                </c:pt>
                <c:pt idx="58">
                  <c:v>15.842862905158229</c:v>
                </c:pt>
                <c:pt idx="59">
                  <c:v>14.61656386707245</c:v>
                </c:pt>
                <c:pt idx="60">
                  <c:v>14.43446450200226</c:v>
                </c:pt>
                <c:pt idx="61">
                  <c:v>12.883486946392219</c:v>
                </c:pt>
                <c:pt idx="62">
                  <c:v>12.449442269969101</c:v>
                </c:pt>
                <c:pt idx="63">
                  <c:v>12.204839230714249</c:v>
                </c:pt>
                <c:pt idx="64">
                  <c:v>11.543448796386411</c:v>
                </c:pt>
                <c:pt idx="65">
                  <c:v>11.52752632242483</c:v>
                </c:pt>
                <c:pt idx="66">
                  <c:v>8.1432859158385682</c:v>
                </c:pt>
                <c:pt idx="67">
                  <c:v>7.9935477555862029</c:v>
                </c:pt>
                <c:pt idx="68">
                  <c:v>3.6624176464901761</c:v>
                </c:pt>
              </c:numCache>
            </c:numRef>
          </c:val>
          <c:extLst xmlns:c16r2="http://schemas.microsoft.com/office/drawing/2015/06/chart">
            <c:ext xmlns:c16="http://schemas.microsoft.com/office/drawing/2014/chart" uri="{C3380CC4-5D6E-409C-BE32-E72D297353CC}">
              <c16:uniqueId val="{00000000-24B3-4A71-B9C3-3E2134996DF2}"/>
            </c:ext>
          </c:extLst>
        </c:ser>
        <c:ser>
          <c:idx val="1"/>
          <c:order val="1"/>
          <c:tx>
            <c:strRef>
              <c:f>Tabelle1!$C$1</c:f>
              <c:strCache>
                <c:ptCount val="1"/>
                <c:pt idx="0">
                  <c:v>Within-school variation</c:v>
                </c:pt>
              </c:strCache>
            </c:strRef>
          </c:tx>
          <c:spPr>
            <a:solidFill>
              <a:srgbClr val="E4B921"/>
            </a:solidFill>
            <a:ln>
              <a:noFill/>
            </a:ln>
            <a:effectLst/>
          </c:spPr>
          <c:invertIfNegative val="0"/>
          <c:cat>
            <c:strRef>
              <c:f>Tabelle1!$A$2:$A$70</c:f>
              <c:strCache>
                <c:ptCount val="69"/>
                <c:pt idx="0">
                  <c:v>Netherlands   114</c:v>
                </c:pt>
                <c:pt idx="1">
                  <c:v>B-S-J-G (China)   119</c:v>
                </c:pt>
                <c:pt idx="2">
                  <c:v>Bulgaria   115</c:v>
                </c:pt>
                <c:pt idx="3">
                  <c:v>Hungary   104</c:v>
                </c:pt>
                <c:pt idx="4">
                  <c:v>Trinidad and Tobago   98</c:v>
                </c:pt>
                <c:pt idx="5">
                  <c:v>Belgium   112</c:v>
                </c:pt>
                <c:pt idx="6">
                  <c:v>Slovenia   101</c:v>
                </c:pt>
                <c:pt idx="7">
                  <c:v>Germany   110</c:v>
                </c:pt>
                <c:pt idx="8">
                  <c:v>Slovak Republic   109</c:v>
                </c:pt>
                <c:pt idx="9">
                  <c:v>Malta   154</c:v>
                </c:pt>
                <c:pt idx="10">
                  <c:v>United Arab Emirates   110</c:v>
                </c:pt>
                <c:pt idx="11">
                  <c:v>Austria   106</c:v>
                </c:pt>
                <c:pt idx="12">
                  <c:v>Israel   126</c:v>
                </c:pt>
                <c:pt idx="13">
                  <c:v>Lebanon   91</c:v>
                </c:pt>
                <c:pt idx="14">
                  <c:v>Czech Republic   101</c:v>
                </c:pt>
                <c:pt idx="15">
                  <c:v>Qatar   109</c:v>
                </c:pt>
                <c:pt idx="16">
                  <c:v>Japan   97</c:v>
                </c:pt>
                <c:pt idx="17">
                  <c:v>Switzerland   110</c:v>
                </c:pt>
                <c:pt idx="18">
                  <c:v>Singapore   120</c:v>
                </c:pt>
                <c:pt idx="19">
                  <c:v>Italy   93</c:v>
                </c:pt>
                <c:pt idx="20">
                  <c:v>Chinese Taipei   111</c:v>
                </c:pt>
                <c:pt idx="21">
                  <c:v>Luxembourg   112</c:v>
                </c:pt>
                <c:pt idx="22">
                  <c:v>Turkey   70</c:v>
                </c:pt>
                <c:pt idx="23">
                  <c:v>Brazil   89</c:v>
                </c:pt>
                <c:pt idx="24">
                  <c:v>Croatia   89</c:v>
                </c:pt>
                <c:pt idx="25">
                  <c:v>Greece   94</c:v>
                </c:pt>
                <c:pt idx="26">
                  <c:v>Chile   83</c:v>
                </c:pt>
                <c:pt idx="27">
                  <c:v>Lithuania   92</c:v>
                </c:pt>
                <c:pt idx="28">
                  <c:v>OECD average   100</c:v>
                </c:pt>
                <c:pt idx="29">
                  <c:v>Uruguay   84</c:v>
                </c:pt>
                <c:pt idx="30">
                  <c:v>CABA (Argentina)   82</c:v>
                </c:pt>
                <c:pt idx="31">
                  <c:v>Romania   70</c:v>
                </c:pt>
                <c:pt idx="32">
                  <c:v>Viet Nam   65</c:v>
                </c:pt>
                <c:pt idx="33">
                  <c:v>Korea   101</c:v>
                </c:pt>
                <c:pt idx="34">
                  <c:v>Australia   117</c:v>
                </c:pt>
                <c:pt idx="35">
                  <c:v>United Kingdom   111</c:v>
                </c:pt>
                <c:pt idx="36">
                  <c:v>Peru   66</c:v>
                </c:pt>
                <c:pt idx="37">
                  <c:v>Colombia   72</c:v>
                </c:pt>
                <c:pt idx="38">
                  <c:v>Thailand   69</c:v>
                </c:pt>
                <c:pt idx="39">
                  <c:v>Hong Kong (China)   72</c:v>
                </c:pt>
                <c:pt idx="40">
                  <c:v>FYROM   80</c:v>
                </c:pt>
                <c:pt idx="41">
                  <c:v>Portugal   94</c:v>
                </c:pt>
                <c:pt idx="42">
                  <c:v>Dominican Republic   59</c:v>
                </c:pt>
                <c:pt idx="43">
                  <c:v>Indonesia   52</c:v>
                </c:pt>
                <c:pt idx="44">
                  <c:v>Georgia   92</c:v>
                </c:pt>
                <c:pt idx="45">
                  <c:v>Jordan   79</c:v>
                </c:pt>
                <c:pt idx="46">
                  <c:v>New Zealand   121</c:v>
                </c:pt>
                <c:pt idx="47">
                  <c:v>United States   108</c:v>
                </c:pt>
                <c:pt idx="48">
                  <c:v>Montenegro   81</c:v>
                </c:pt>
                <c:pt idx="49">
                  <c:v>Tunisia   47</c:v>
                </c:pt>
                <c:pt idx="50">
                  <c:v>Sweden   117</c:v>
                </c:pt>
                <c:pt idx="51">
                  <c:v>Mexico   57</c:v>
                </c:pt>
                <c:pt idx="52">
                  <c:v>Albania   69</c:v>
                </c:pt>
                <c:pt idx="53">
                  <c:v>Kosovo   57</c:v>
                </c:pt>
                <c:pt idx="54">
                  <c:v>Macao (China)   74</c:v>
                </c:pt>
                <c:pt idx="55">
                  <c:v>Algeria   54</c:v>
                </c:pt>
                <c:pt idx="56">
                  <c:v>Estonia   88</c:v>
                </c:pt>
                <c:pt idx="57">
                  <c:v>Moldova   83</c:v>
                </c:pt>
                <c:pt idx="58">
                  <c:v>Costa Rica   55</c:v>
                </c:pt>
                <c:pt idx="59">
                  <c:v>Russia   76</c:v>
                </c:pt>
                <c:pt idx="60">
                  <c:v>Canada   95</c:v>
                </c:pt>
                <c:pt idx="61">
                  <c:v>Poland   92</c:v>
                </c:pt>
                <c:pt idx="62">
                  <c:v>Denmark   91</c:v>
                </c:pt>
                <c:pt idx="63">
                  <c:v>Latvia   75</c:v>
                </c:pt>
                <c:pt idx="64">
                  <c:v>Ireland   88</c:v>
                </c:pt>
                <c:pt idx="65">
                  <c:v>Spain   86</c:v>
                </c:pt>
                <c:pt idx="66">
                  <c:v>Norway   103</c:v>
                </c:pt>
                <c:pt idx="67">
                  <c:v>Finland   103</c:v>
                </c:pt>
                <c:pt idx="68">
                  <c:v>Iceland   93</c:v>
                </c:pt>
              </c:strCache>
            </c:strRef>
          </c:cat>
          <c:val>
            <c:numRef>
              <c:f>Tabelle1!$C$2:$C$70</c:f>
              <c:numCache>
                <c:formatCode>0.0</c:formatCode>
                <c:ptCount val="69"/>
                <c:pt idx="0">
                  <c:v>-47.858315278680841</c:v>
                </c:pt>
                <c:pt idx="1">
                  <c:v>-56.022314511161753</c:v>
                </c:pt>
                <c:pt idx="2">
                  <c:v>-55.865975950961911</c:v>
                </c:pt>
                <c:pt idx="3">
                  <c:v>-45.528551118675857</c:v>
                </c:pt>
                <c:pt idx="4">
                  <c:v>-45.099874397168783</c:v>
                </c:pt>
                <c:pt idx="5">
                  <c:v>-61.411383909249167</c:v>
                </c:pt>
                <c:pt idx="6">
                  <c:v>-51.159877666873292</c:v>
                </c:pt>
                <c:pt idx="7">
                  <c:v>-61.234732718759901</c:v>
                </c:pt>
                <c:pt idx="8">
                  <c:v>-58.864263467147858</c:v>
                </c:pt>
                <c:pt idx="9">
                  <c:v>-109.1253466145474</c:v>
                </c:pt>
                <c:pt idx="10">
                  <c:v>-64.150683302371505</c:v>
                </c:pt>
                <c:pt idx="11">
                  <c:v>-58.782421475769937</c:v>
                </c:pt>
                <c:pt idx="12">
                  <c:v>-78.359081675187454</c:v>
                </c:pt>
                <c:pt idx="13">
                  <c:v>-48.535467168652943</c:v>
                </c:pt>
                <c:pt idx="14">
                  <c:v>-54.973473793286963</c:v>
                </c:pt>
                <c:pt idx="15">
                  <c:v>-66.259098382004439</c:v>
                </c:pt>
                <c:pt idx="16">
                  <c:v>-53.826293026199309</c:v>
                </c:pt>
                <c:pt idx="17">
                  <c:v>-68.939658757119176</c:v>
                </c:pt>
                <c:pt idx="18">
                  <c:v>-78.055257061991213</c:v>
                </c:pt>
                <c:pt idx="19">
                  <c:v>-52.63523395643255</c:v>
                </c:pt>
                <c:pt idx="20">
                  <c:v>-70.12789745732313</c:v>
                </c:pt>
                <c:pt idx="21">
                  <c:v>-75.207223096887304</c:v>
                </c:pt>
                <c:pt idx="22">
                  <c:v>-32.545286104883701</c:v>
                </c:pt>
                <c:pt idx="23">
                  <c:v>-54.754474393586442</c:v>
                </c:pt>
                <c:pt idx="24">
                  <c:v>-55.561183358237557</c:v>
                </c:pt>
                <c:pt idx="25">
                  <c:v>-59.717741321182302</c:v>
                </c:pt>
                <c:pt idx="26">
                  <c:v>-49.995716193045382</c:v>
                </c:pt>
                <c:pt idx="27">
                  <c:v>-61.381647332806629</c:v>
                </c:pt>
                <c:pt idx="28">
                  <c:v>-68.997317495907097</c:v>
                </c:pt>
                <c:pt idx="29">
                  <c:v>-54.265842816652629</c:v>
                </c:pt>
                <c:pt idx="30">
                  <c:v>-52.808631705754642</c:v>
                </c:pt>
                <c:pt idx="31">
                  <c:v>-42.330152872217099</c:v>
                </c:pt>
                <c:pt idx="32">
                  <c:v>-39.029150754211798</c:v>
                </c:pt>
                <c:pt idx="33">
                  <c:v>-75.416339479544433</c:v>
                </c:pt>
                <c:pt idx="34">
                  <c:v>-92.083624230165697</c:v>
                </c:pt>
                <c:pt idx="35">
                  <c:v>-85.901029718594771</c:v>
                </c:pt>
                <c:pt idx="36">
                  <c:v>-41.82410276313955</c:v>
                </c:pt>
                <c:pt idx="37">
                  <c:v>-48.962520525281903</c:v>
                </c:pt>
                <c:pt idx="38">
                  <c:v>-46.326700514028111</c:v>
                </c:pt>
                <c:pt idx="39">
                  <c:v>-49.735791951508901</c:v>
                </c:pt>
                <c:pt idx="40">
                  <c:v>-56.216872621901423</c:v>
                </c:pt>
                <c:pt idx="41">
                  <c:v>-72.843762550653338</c:v>
                </c:pt>
                <c:pt idx="42">
                  <c:v>-37.676630850172472</c:v>
                </c:pt>
                <c:pt idx="43">
                  <c:v>-30.55039959718982</c:v>
                </c:pt>
                <c:pt idx="44">
                  <c:v>-71.453374172971621</c:v>
                </c:pt>
                <c:pt idx="45">
                  <c:v>-57.001281959989093</c:v>
                </c:pt>
                <c:pt idx="46">
                  <c:v>-98.793053343734272</c:v>
                </c:pt>
                <c:pt idx="47">
                  <c:v>-87.321091097900847</c:v>
                </c:pt>
                <c:pt idx="48">
                  <c:v>-60.162179766398168</c:v>
                </c:pt>
                <c:pt idx="49">
                  <c:v>-29.941523405769871</c:v>
                </c:pt>
                <c:pt idx="50">
                  <c:v>-96.342702040052529</c:v>
                </c:pt>
                <c:pt idx="51">
                  <c:v>-39.774252571339318</c:v>
                </c:pt>
                <c:pt idx="52">
                  <c:v>-53.607769223766716</c:v>
                </c:pt>
                <c:pt idx="53">
                  <c:v>-39.925375784307512</c:v>
                </c:pt>
                <c:pt idx="54">
                  <c:v>-55.308247124992242</c:v>
                </c:pt>
                <c:pt idx="55">
                  <c:v>-36.601244932051102</c:v>
                </c:pt>
                <c:pt idx="56">
                  <c:v>-70.900347607908998</c:v>
                </c:pt>
                <c:pt idx="57">
                  <c:v>-67.220074238421432</c:v>
                </c:pt>
                <c:pt idx="58">
                  <c:v>-39.306402296444247</c:v>
                </c:pt>
                <c:pt idx="59">
                  <c:v>-62.938684468696827</c:v>
                </c:pt>
                <c:pt idx="60">
                  <c:v>-79.86981481676726</c:v>
                </c:pt>
                <c:pt idx="61">
                  <c:v>-77.496482732454652</c:v>
                </c:pt>
                <c:pt idx="62">
                  <c:v>-77.311318517337199</c:v>
                </c:pt>
                <c:pt idx="63">
                  <c:v>-61.274576839721952</c:v>
                </c:pt>
                <c:pt idx="64">
                  <c:v>-76.205125785551886</c:v>
                </c:pt>
                <c:pt idx="65">
                  <c:v>-74.370209638875664</c:v>
                </c:pt>
                <c:pt idx="66">
                  <c:v>-94.796937055647604</c:v>
                </c:pt>
                <c:pt idx="67">
                  <c:v>-93.4122051309173</c:v>
                </c:pt>
                <c:pt idx="68">
                  <c:v>-91.695219717430405</c:v>
                </c:pt>
              </c:numCache>
            </c:numRef>
          </c:val>
          <c:extLst xmlns:c16r2="http://schemas.microsoft.com/office/drawing/2015/06/chart">
            <c:ext xmlns:c16="http://schemas.microsoft.com/office/drawing/2014/chart" uri="{C3380CC4-5D6E-409C-BE32-E72D297353CC}">
              <c16:uniqueId val="{00000000-B0D2-4B6B-B2CE-1BCA2141853E}"/>
            </c:ext>
          </c:extLst>
        </c:ser>
        <c:dLbls>
          <c:showLegendKey val="0"/>
          <c:showVal val="0"/>
          <c:showCatName val="0"/>
          <c:showSerName val="0"/>
          <c:showPercent val="0"/>
          <c:showBubbleSize val="0"/>
        </c:dLbls>
        <c:gapWidth val="100"/>
        <c:overlap val="100"/>
        <c:axId val="285484320"/>
        <c:axId val="285484864"/>
      </c:barChart>
      <c:catAx>
        <c:axId val="2854843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s-CO"/>
          </a:p>
        </c:txPr>
        <c:crossAx val="285484864"/>
        <c:crosses val="autoZero"/>
        <c:auto val="1"/>
        <c:lblAlgn val="ctr"/>
        <c:lblOffset val="100"/>
        <c:tickLblSkip val="1"/>
        <c:noMultiLvlLbl val="0"/>
      </c:catAx>
      <c:valAx>
        <c:axId val="285484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HelveticaNeueLT Std"/>
                <a:ea typeface="+mn-ea"/>
                <a:cs typeface="+mn-cs"/>
              </a:defRPr>
            </a:pPr>
            <a:endParaRPr lang="es-CO"/>
          </a:p>
        </c:txPr>
        <c:crossAx val="285484320"/>
        <c:crosses val="autoZero"/>
        <c:crossBetween val="between"/>
      </c:valAx>
      <c:spPr>
        <a:noFill/>
        <a:ln>
          <a:solidFill>
            <a:srgbClr val="0077A0"/>
          </a:solidFill>
        </a:ln>
        <a:effectLst/>
      </c:spPr>
    </c:plotArea>
    <c:legend>
      <c:legendPos val="t"/>
      <c:layout>
        <c:manualLayout>
          <c:xMode val="edge"/>
          <c:yMode val="edge"/>
          <c:x val="0.24616890851697201"/>
          <c:y val="1.9141376144369199E-2"/>
          <c:w val="0.52187732045330004"/>
          <c:h val="7.729093059326749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NeueLT Std"/>
              <a:ea typeface="+mn-ea"/>
              <a:cs typeface="+mn-cs"/>
            </a:defRPr>
          </a:pPr>
          <a:endParaRPr lang="es-CO"/>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54326610832103E-2"/>
          <c:y val="3.3430559409550802E-2"/>
          <c:w val="0.81932895462144895"/>
          <c:h val="0.87565315206500705"/>
        </c:manualLayout>
      </c:layout>
      <c:scatterChart>
        <c:scatterStyle val="lineMarker"/>
        <c:varyColors val="0"/>
        <c:ser>
          <c:idx val="1"/>
          <c:order val="0"/>
          <c:tx>
            <c:strRef>
              <c:f>Tabelle1!$B$1</c:f>
              <c:strCache>
                <c:ptCount val="1"/>
                <c:pt idx="0">
                  <c:v>Countries/economies whose cumulative expenditure per student in 2013 was USD 50 000 or more</c:v>
                </c:pt>
              </c:strCache>
            </c:strRef>
          </c:tx>
          <c:spPr>
            <a:ln w="25400" cap="rnd">
              <a:noFill/>
              <a:round/>
            </a:ln>
            <a:effectLst/>
          </c:spPr>
          <c:marker>
            <c:symbol val="diamond"/>
            <c:size val="7"/>
            <c:spPr>
              <a:solidFill>
                <a:srgbClr val="005681"/>
              </a:solidFill>
              <a:ln w="9525">
                <a:noFill/>
              </a:ln>
              <a:effectLst/>
            </c:spPr>
          </c:marker>
          <c:dLbls>
            <c:dLbl>
              <c:idx val="0"/>
              <c:layout>
                <c:manualLayout>
                  <c:x val="-6.4692223773967703E-2"/>
                  <c:y val="3.5337306862140698E-2"/>
                </c:manualLayout>
              </c:layout>
              <c:tx>
                <c:rich>
                  <a:bodyPr/>
                  <a:lstStyle/>
                  <a:p>
                    <a:r>
                      <a:rPr lang="en-US" sz="800"/>
                      <a:t>Luxembourg</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999F-4BB4-8641-C42EAFCB190B}"/>
                </c:ext>
                <c:ext xmlns:c15="http://schemas.microsoft.com/office/drawing/2012/chart" uri="{CE6537A1-D6FC-4f65-9D91-7224C49458BB}"/>
              </c:extLst>
            </c:dLbl>
            <c:dLbl>
              <c:idx val="1"/>
              <c:tx>
                <c:rich>
                  <a:bodyPr/>
                  <a:lstStyle/>
                  <a:p>
                    <a:r>
                      <a:rPr lang="en-US" sz="800"/>
                      <a:t>Switzerland</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999F-4BB4-8641-C42EAFCB190B}"/>
                </c:ext>
                <c:ext xmlns:c15="http://schemas.microsoft.com/office/drawing/2012/chart" uri="{CE6537A1-D6FC-4f65-9D91-7224C49458BB}"/>
              </c:extLst>
            </c:dLbl>
            <c:dLbl>
              <c:idx val="2"/>
              <c:tx>
                <c:rich>
                  <a:bodyPr/>
                  <a:lstStyle/>
                  <a:p>
                    <a:r>
                      <a:rPr lang="en-US" sz="800"/>
                      <a:t>Norway</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999F-4BB4-8641-C42EAFCB190B}"/>
                </c:ext>
                <c:ext xmlns:c15="http://schemas.microsoft.com/office/drawing/2012/chart" uri="{CE6537A1-D6FC-4f65-9D91-7224C49458BB}"/>
              </c:extLst>
            </c:dLbl>
            <c:dLbl>
              <c:idx val="3"/>
              <c:layout>
                <c:manualLayout>
                  <c:x val="-6.6232514816205207E-2"/>
                  <c:y val="-3.2124824420127901E-3"/>
                </c:manualLayout>
              </c:layout>
              <c:tx>
                <c:rich>
                  <a:bodyPr/>
                  <a:lstStyle/>
                  <a:p>
                    <a:r>
                      <a:rPr lang="en-US" sz="800"/>
                      <a:t>Austria</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999F-4BB4-8641-C42EAFCB190B}"/>
                </c:ext>
                <c:ext xmlns:c15="http://schemas.microsoft.com/office/drawing/2012/chart" uri="{CE6537A1-D6FC-4f65-9D91-7224C49458BB}"/>
              </c:extLst>
            </c:dLbl>
            <c:dLbl>
              <c:idx val="4"/>
              <c:tx>
                <c:rich>
                  <a:bodyPr/>
                  <a:lstStyle/>
                  <a:p>
                    <a:r>
                      <a:rPr lang="en-US" sz="800"/>
                      <a:t>Singapore</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999F-4BB4-8641-C42EAFCB190B}"/>
                </c:ext>
                <c:ext xmlns:c15="http://schemas.microsoft.com/office/drawing/2012/chart" uri="{CE6537A1-D6FC-4f65-9D91-7224C49458BB}"/>
              </c:extLst>
            </c:dLbl>
            <c:dLbl>
              <c:idx val="5"/>
              <c:layout>
                <c:manualLayout>
                  <c:x val="3.6966985013695899E-2"/>
                  <c:y val="4.81872366301919E-2"/>
                </c:manualLayout>
              </c:layout>
              <c:tx>
                <c:rich>
                  <a:bodyPr/>
                  <a:lstStyle/>
                  <a:p>
                    <a:r>
                      <a:rPr lang="en-US" sz="800" dirty="0"/>
                      <a:t>United States</a:t>
                    </a:r>
                    <a:endParaRPr lang="en-US" dirty="0"/>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999F-4BB4-8641-C42EAFCB190B}"/>
                </c:ext>
                <c:ext xmlns:c15="http://schemas.microsoft.com/office/drawing/2012/chart" uri="{CE6537A1-D6FC-4f65-9D91-7224C49458BB}"/>
              </c:extLst>
            </c:dLbl>
            <c:dLbl>
              <c:idx val="6"/>
              <c:layout>
                <c:manualLayout>
                  <c:x val="-4.6208731267119796E-3"/>
                  <c:y val="-9.6374473260383807E-3"/>
                </c:manualLayout>
              </c:layout>
              <c:tx>
                <c:rich>
                  <a:bodyPr/>
                  <a:lstStyle/>
                  <a:p>
                    <a:r>
                      <a:rPr lang="en-US" sz="800"/>
                      <a:t>United Kingdom</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999F-4BB4-8641-C42EAFCB190B}"/>
                </c:ext>
                <c:ext xmlns:c15="http://schemas.microsoft.com/office/drawing/2012/chart" uri="{CE6537A1-D6FC-4f65-9D91-7224C49458BB}"/>
              </c:extLst>
            </c:dLbl>
            <c:dLbl>
              <c:idx val="7"/>
              <c:tx>
                <c:rich>
                  <a:bodyPr/>
                  <a:lstStyle/>
                  <a:p>
                    <a:r>
                      <a:rPr lang="en-US" sz="800"/>
                      <a:t>Malta</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999F-4BB4-8641-C42EAFCB190B}"/>
                </c:ext>
                <c:ext xmlns:c15="http://schemas.microsoft.com/office/drawing/2012/chart" uri="{CE6537A1-D6FC-4f65-9D91-7224C49458BB}"/>
              </c:extLst>
            </c:dLbl>
            <c:dLbl>
              <c:idx val="8"/>
              <c:layout>
                <c:manualLayout>
                  <c:x val="-2.6184947718034701E-2"/>
                  <c:y val="2.24873770940896E-2"/>
                </c:manualLayout>
              </c:layout>
              <c:tx>
                <c:rich>
                  <a:bodyPr/>
                  <a:lstStyle/>
                  <a:p>
                    <a:r>
                      <a:rPr lang="en-US" sz="800"/>
                      <a:t>Sweden</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999F-4BB4-8641-C42EAFCB190B}"/>
                </c:ext>
                <c:ext xmlns:c15="http://schemas.microsoft.com/office/drawing/2012/chart" uri="{CE6537A1-D6FC-4f65-9D91-7224C49458BB}"/>
              </c:extLst>
            </c:dLbl>
            <c:dLbl>
              <c:idx val="9"/>
              <c:layout>
                <c:manualLayout>
                  <c:x val="-0.10936066399885"/>
                  <c:y val="0.10279943814440901"/>
                </c:manualLayout>
              </c:layout>
              <c:tx>
                <c:rich>
                  <a:bodyPr/>
                  <a:lstStyle/>
                  <a:p>
                    <a:r>
                      <a:rPr lang="en-US" sz="800"/>
                      <a:t>Belgium</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999F-4BB4-8641-C42EAFCB190B}"/>
                </c:ext>
                <c:ext xmlns:c15="http://schemas.microsoft.com/office/drawing/2012/chart" uri="{CE6537A1-D6FC-4f65-9D91-7224C49458BB}"/>
              </c:extLst>
            </c:dLbl>
            <c:dLbl>
              <c:idx val="10"/>
              <c:tx>
                <c:rich>
                  <a:bodyPr/>
                  <a:lstStyle/>
                  <a:p>
                    <a:r>
                      <a:rPr lang="en-US" sz="800"/>
                      <a:t>Iceland</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999F-4BB4-8641-C42EAFCB190B}"/>
                </c:ext>
                <c:ext xmlns:c15="http://schemas.microsoft.com/office/drawing/2012/chart" uri="{CE6537A1-D6FC-4f65-9D91-7224C49458BB}"/>
              </c:extLst>
            </c:dLbl>
            <c:dLbl>
              <c:idx val="11"/>
              <c:layout>
                <c:manualLayout>
                  <c:x val="6.7772805858442295E-2"/>
                  <c:y val="-5.1399719072204697E-2"/>
                </c:manualLayout>
              </c:layout>
              <c:tx>
                <c:rich>
                  <a:bodyPr/>
                  <a:lstStyle/>
                  <a:p>
                    <a:r>
                      <a:rPr lang="en-US" sz="800"/>
                      <a:t>Denmark</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999F-4BB4-8641-C42EAFCB190B}"/>
                </c:ext>
                <c:ext xmlns:c15="http://schemas.microsoft.com/office/drawing/2012/chart" uri="{CE6537A1-D6FC-4f65-9D91-7224C49458BB}"/>
              </c:extLst>
            </c:dLbl>
            <c:dLbl>
              <c:idx val="12"/>
              <c:tx>
                <c:rich>
                  <a:bodyPr/>
                  <a:lstStyle/>
                  <a:p>
                    <a:r>
                      <a:rPr lang="en-US" sz="800"/>
                      <a:t>Finland</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C-999F-4BB4-8641-C42EAFCB190B}"/>
                </c:ext>
                <c:ext xmlns:c15="http://schemas.microsoft.com/office/drawing/2012/chart" uri="{CE6537A1-D6FC-4f65-9D91-7224C49458BB}"/>
              </c:extLst>
            </c:dLbl>
            <c:dLbl>
              <c:idx val="13"/>
              <c:layout>
                <c:manualLayout>
                  <c:x val="8.3175716280815701E-2"/>
                  <c:y val="-6.1037166398243102E-2"/>
                </c:manualLayout>
              </c:layout>
              <c:tx>
                <c:rich>
                  <a:bodyPr/>
                  <a:lstStyle/>
                  <a:p>
                    <a:r>
                      <a:rPr lang="en-US" sz="800"/>
                      <a:t>Netherlands</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999F-4BB4-8641-C42EAFCB190B}"/>
                </c:ext>
                <c:ext xmlns:c15="http://schemas.microsoft.com/office/drawing/2012/chart" uri="{CE6537A1-D6FC-4f65-9D91-7224C49458BB}"/>
              </c:extLst>
            </c:dLbl>
            <c:dLbl>
              <c:idx val="14"/>
              <c:layout>
                <c:manualLayout>
                  <c:x val="-6.8581519296996699E-2"/>
                  <c:y val="0"/>
                </c:manualLayout>
              </c:layout>
              <c:tx>
                <c:rich>
                  <a:bodyPr/>
                  <a:lstStyle/>
                  <a:p>
                    <a:r>
                      <a:rPr lang="en-US" sz="800"/>
                      <a:t>Canada</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E-999F-4BB4-8641-C42EAFCB190B}"/>
                </c:ext>
                <c:ext xmlns:c15="http://schemas.microsoft.com/office/drawing/2012/chart" uri="{CE6537A1-D6FC-4f65-9D91-7224C49458BB}"/>
              </c:extLst>
            </c:dLbl>
            <c:dLbl>
              <c:idx val="15"/>
              <c:layout>
                <c:manualLayout>
                  <c:x val="-3.08058208447466E-2"/>
                  <c:y val="-2.89123419781151E-2"/>
                </c:manualLayout>
              </c:layout>
              <c:tx>
                <c:rich>
                  <a:bodyPr/>
                  <a:lstStyle/>
                  <a:p>
                    <a:r>
                      <a:rPr lang="en-US" sz="800"/>
                      <a:t>Japan</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F-999F-4BB4-8641-C42EAFCB190B}"/>
                </c:ext>
                <c:ext xmlns:c15="http://schemas.microsoft.com/office/drawing/2012/chart" uri="{CE6537A1-D6FC-4f65-9D91-7224C49458BB}"/>
              </c:extLst>
            </c:dLbl>
            <c:dLbl>
              <c:idx val="16"/>
              <c:layout>
                <c:manualLayout>
                  <c:x val="-1.23223283378986E-2"/>
                  <c:y val="-1.6062412210063999E-2"/>
                </c:manualLayout>
              </c:layout>
              <c:tx>
                <c:rich>
                  <a:bodyPr/>
                  <a:lstStyle/>
                  <a:p>
                    <a:r>
                      <a:rPr lang="en-US" sz="800"/>
                      <a:t>Slovenia</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0-999F-4BB4-8641-C42EAFCB190B}"/>
                </c:ext>
                <c:ext xmlns:c15="http://schemas.microsoft.com/office/drawing/2012/chart" uri="{CE6537A1-D6FC-4f65-9D91-7224C49458BB}"/>
              </c:extLst>
            </c:dLbl>
            <c:dLbl>
              <c:idx val="17"/>
              <c:layout>
                <c:manualLayout>
                  <c:x val="-0.12938444754793499"/>
                  <c:y val="-0.21844880605687"/>
                </c:manualLayout>
              </c:layout>
              <c:tx>
                <c:rich>
                  <a:bodyPr/>
                  <a:lstStyle/>
                  <a:p>
                    <a:r>
                      <a:rPr lang="en-US" sz="800"/>
                      <a:t>Australia</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1-999F-4BB4-8641-C42EAFCB190B}"/>
                </c:ext>
                <c:ext xmlns:c15="http://schemas.microsoft.com/office/drawing/2012/chart" uri="{CE6537A1-D6FC-4f65-9D91-7224C49458BB}"/>
              </c:extLst>
            </c:dLbl>
            <c:dLbl>
              <c:idx val="18"/>
              <c:layout>
                <c:manualLayout>
                  <c:x val="-0.13092473859017301"/>
                  <c:y val="-0.18632398163674199"/>
                </c:manualLayout>
              </c:layout>
              <c:tx>
                <c:rich>
                  <a:bodyPr/>
                  <a:lstStyle/>
                  <a:p>
                    <a:r>
                      <a:rPr lang="en-US" sz="800"/>
                      <a:t>Germany</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2-999F-4BB4-8641-C42EAFCB190B}"/>
                </c:ext>
                <c:ext xmlns:c15="http://schemas.microsoft.com/office/drawing/2012/chart" uri="{CE6537A1-D6FC-4f65-9D91-7224C49458BB}"/>
              </c:extLst>
            </c:dLbl>
            <c:dLbl>
              <c:idx val="19"/>
              <c:layout>
                <c:manualLayout>
                  <c:x val="-9.24174625342402E-3"/>
                  <c:y val="1.28499297680512E-2"/>
                </c:manualLayout>
              </c:layout>
              <c:tx>
                <c:rich>
                  <a:bodyPr/>
                  <a:lstStyle/>
                  <a:p>
                    <a:r>
                      <a:rPr lang="en-US" sz="800"/>
                      <a:t>Ireland</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3-999F-4BB4-8641-C42EAFCB190B}"/>
                </c:ext>
                <c:ext xmlns:c15="http://schemas.microsoft.com/office/drawing/2012/chart" uri="{CE6537A1-D6FC-4f65-9D91-7224C49458BB}"/>
              </c:extLst>
            </c:dLbl>
            <c:dLbl>
              <c:idx val="20"/>
              <c:layout>
                <c:manualLayout>
                  <c:x val="-1.23223283378986E-2"/>
                  <c:y val="1.6062412210063999E-2"/>
                </c:manualLayout>
              </c:layout>
              <c:tx>
                <c:rich>
                  <a:bodyPr/>
                  <a:lstStyle/>
                  <a:p>
                    <a:r>
                      <a:rPr lang="en-US" sz="800"/>
                      <a:t>France</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4-999F-4BB4-8641-C42EAFCB190B}"/>
                </c:ext>
                <c:ext xmlns:c15="http://schemas.microsoft.com/office/drawing/2012/chart" uri="{CE6537A1-D6FC-4f65-9D91-7224C49458BB}"/>
              </c:extLst>
            </c:dLbl>
            <c:dLbl>
              <c:idx val="21"/>
              <c:tx>
                <c:rich>
                  <a:bodyPr/>
                  <a:lstStyle/>
                  <a:p>
                    <a:r>
                      <a:rPr lang="en-US" sz="800"/>
                      <a:t>Italy</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5-999F-4BB4-8641-C42EAFCB190B}"/>
                </c:ext>
                <c:ext xmlns:c15="http://schemas.microsoft.com/office/drawing/2012/chart" uri="{CE6537A1-D6FC-4f65-9D91-7224C49458BB}"/>
              </c:extLst>
            </c:dLbl>
            <c:dLbl>
              <c:idx val="22"/>
              <c:layout>
                <c:manualLayout>
                  <c:x val="-7.0853387942917095E-2"/>
                  <c:y val="-9.6374473260383807E-3"/>
                </c:manualLayout>
              </c:layout>
              <c:tx>
                <c:rich>
                  <a:bodyPr/>
                  <a:lstStyle/>
                  <a:p>
                    <a:r>
                      <a:rPr lang="en-US" sz="800"/>
                      <a:t>Portugal</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6-999F-4BB4-8641-C42EAFCB190B}"/>
                </c:ext>
                <c:ext xmlns:c15="http://schemas.microsoft.com/office/drawing/2012/chart" uri="{CE6537A1-D6FC-4f65-9D91-7224C49458BB}"/>
              </c:extLst>
            </c:dLbl>
            <c:dLbl>
              <c:idx val="23"/>
              <c:layout>
                <c:manualLayout>
                  <c:x val="-0.110947163772355"/>
                  <c:y val="6.4249648840255897E-3"/>
                </c:manualLayout>
              </c:layout>
              <c:tx>
                <c:rich>
                  <a:bodyPr/>
                  <a:lstStyle/>
                  <a:p>
                    <a:r>
                      <a:rPr lang="en-US" sz="800"/>
                      <a:t>New Zealand</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7-999F-4BB4-8641-C42EAFCB190B}"/>
                </c:ext>
                <c:ext xmlns:c15="http://schemas.microsoft.com/office/drawing/2012/chart" uri="{CE6537A1-D6FC-4f65-9D91-7224C49458BB}"/>
              </c:extLst>
            </c:dLbl>
            <c:dLbl>
              <c:idx val="24"/>
              <c:layout>
                <c:manualLayout>
                  <c:x val="-6.3174976455984397E-2"/>
                  <c:y val="-9.6374473260383807E-3"/>
                </c:manualLayout>
              </c:layout>
              <c:tx>
                <c:rich>
                  <a:bodyPr/>
                  <a:lstStyle/>
                  <a:p>
                    <a:r>
                      <a:rPr lang="en-US" sz="800"/>
                      <a:t>Korea</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8-999F-4BB4-8641-C42EAFCB190B}"/>
                </c:ext>
                <c:ext xmlns:c15="http://schemas.microsoft.com/office/drawing/2012/chart" uri="{CE6537A1-D6FC-4f65-9D91-7224C49458BB}"/>
              </c:extLst>
            </c:dLbl>
            <c:dLbl>
              <c:idx val="25"/>
              <c:tx>
                <c:rich>
                  <a:bodyPr/>
                  <a:lstStyle/>
                  <a:p>
                    <a:r>
                      <a:rPr lang="en-US" sz="800"/>
                      <a:t>Spain</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9-999F-4BB4-8641-C42EAFCB190B}"/>
                </c:ext>
                <c:ext xmlns:c15="http://schemas.microsoft.com/office/drawing/2012/chart" uri="{CE6537A1-D6FC-4f65-9D91-7224C49458BB}"/>
              </c:extLst>
            </c:dLbl>
            <c:dLbl>
              <c:idx val="26"/>
              <c:tx>
                <c:rich>
                  <a:bodyPr/>
                  <a:lstStyle/>
                  <a:p>
                    <a:r>
                      <a:rPr lang="en-US" sz="800"/>
                      <a:t>Poland</a:t>
                    </a:r>
                    <a:endParaRPr lang="en-US"/>
                  </a:p>
                </c:rich>
              </c:tx>
              <c:dLblPos val="l"/>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A-999F-4BB4-8641-C42EAFCB190B}"/>
                </c:ext>
                <c:ext xmlns:c15="http://schemas.microsoft.com/office/drawing/2012/chart" uri="{CE6537A1-D6FC-4f65-9D91-7224C49458BB}"/>
              </c:extLst>
            </c:dLbl>
            <c:dLbl>
              <c:idx val="27"/>
              <c:tx>
                <c:rich>
                  <a:bodyPr/>
                  <a:lstStyle/>
                  <a:p>
                    <a:r>
                      <a:rPr lang="en-US" sz="800"/>
                      <a:t>Israel</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B-999F-4BB4-8641-C42EAFCB190B}"/>
                </c:ext>
                <c:ext xmlns:c15="http://schemas.microsoft.com/office/drawing/2012/chart" uri="{CE6537A1-D6FC-4f65-9D91-7224C49458BB}"/>
              </c:extLst>
            </c:dLbl>
            <c:dLbl>
              <c:idx val="28"/>
              <c:tx>
                <c:rich>
                  <a:bodyPr/>
                  <a:lstStyle/>
                  <a:p>
                    <a:r>
                      <a:rPr lang="en-US" sz="800"/>
                      <a:t>Estonia</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C-999F-4BB4-8641-C42EAFCB190B}"/>
                </c:ext>
                <c:ext xmlns:c15="http://schemas.microsoft.com/office/drawing/2012/chart" uri="{CE6537A1-D6FC-4f65-9D91-7224C49458BB}"/>
              </c:extLst>
            </c:dLbl>
            <c:dLbl>
              <c:idx val="29"/>
              <c:layout>
                <c:manualLayout>
                  <c:x val="-2.0023783549085301E-2"/>
                  <c:y val="1.9274894652076699E-2"/>
                </c:manualLayout>
              </c:layout>
              <c:tx>
                <c:rich>
                  <a:bodyPr/>
                  <a:lstStyle/>
                  <a:p>
                    <a:r>
                      <a:rPr lang="en-US" sz="800" dirty="0"/>
                      <a:t>Czech Rep.</a:t>
                    </a:r>
                    <a:endParaRPr lang="en-US" dirty="0"/>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D-999F-4BB4-8641-C42EAFCB190B}"/>
                </c:ext>
                <c:ext xmlns:c15="http://schemas.microsoft.com/office/drawing/2012/chart" uri="{CE6537A1-D6FC-4f65-9D91-7224C49458BB}"/>
              </c:extLst>
            </c:dLbl>
            <c:dLbl>
              <c:idx val="30"/>
              <c:layout>
                <c:manualLayout>
                  <c:x val="-4.1587858140407802E-2"/>
                  <c:y val="2.24873770940896E-2"/>
                </c:manualLayout>
              </c:layout>
              <c:tx>
                <c:rich>
                  <a:bodyPr/>
                  <a:lstStyle/>
                  <a:p>
                    <a:r>
                      <a:rPr lang="en-US" sz="800"/>
                      <a:t>Latvia</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E-999F-4BB4-8641-C42EAFCB190B}"/>
                </c:ext>
                <c:ext xmlns:c15="http://schemas.microsoft.com/office/drawing/2012/chart" uri="{CE6537A1-D6FC-4f65-9D91-7224C49458BB}"/>
              </c:extLst>
            </c:dLbl>
            <c:dLbl>
              <c:idx val="31"/>
              <c:layout>
                <c:manualLayout>
                  <c:x val="-1.8117703705006399E-2"/>
                  <c:y val="2.3041593553180102E-2"/>
                </c:manualLayout>
              </c:layout>
              <c:tx>
                <c:rich>
                  <a:bodyPr/>
                  <a:lstStyle/>
                  <a:p>
                    <a:r>
                      <a:rPr lang="en-US" sz="800"/>
                      <a:t>Slovak Rep.</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F-999F-4BB4-8641-C42EAFCB190B}"/>
                </c:ext>
                <c:ext xmlns:c15="http://schemas.microsoft.com/office/drawing/2012/chart" uri="{CE6537A1-D6FC-4f65-9D91-7224C49458BB}"/>
              </c:extLst>
            </c:dLbl>
            <c:dLbl>
              <c:idx val="32"/>
              <c:layout>
                <c:manualLayout>
                  <c:x val="-6.0856899078796801E-2"/>
                  <c:y val="-3.2124824420128499E-3"/>
                </c:manualLayout>
              </c:layout>
              <c:tx>
                <c:rich>
                  <a:bodyPr/>
                  <a:lstStyle/>
                  <a:p>
                    <a:r>
                      <a:rPr lang="en-US" sz="800"/>
                      <a:t>Russia</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20-999F-4BB4-8641-C42EAFCB190B}"/>
                </c:ext>
                <c:ext xmlns:c15="http://schemas.microsoft.com/office/drawing/2012/chart" uri="{CE6537A1-D6FC-4f65-9D91-7224C49458BB}"/>
              </c:extLst>
            </c:dLbl>
            <c:dLbl>
              <c:idx val="33"/>
              <c:layout>
                <c:manualLayout>
                  <c:x val="-6.1689262655401098E-3"/>
                  <c:y val="3.7666989011033501E-3"/>
                </c:manualLayout>
              </c:layout>
              <c:tx>
                <c:rich>
                  <a:bodyPr/>
                  <a:lstStyle/>
                  <a:p>
                    <a:r>
                      <a:rPr lang="en-US" sz="800"/>
                      <a:t>Croatia</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21-999F-4BB4-8641-C42EAFCB190B}"/>
                </c:ext>
                <c:ext xmlns:c15="http://schemas.microsoft.com/office/drawing/2012/chart" uri="{CE6537A1-D6FC-4f65-9D91-7224C49458BB}"/>
              </c:extLst>
            </c:dLbl>
            <c:dLbl>
              <c:idx val="34"/>
              <c:tx>
                <c:rich>
                  <a:bodyPr/>
                  <a:lstStyle/>
                  <a:p>
                    <a:r>
                      <a:rPr lang="en-US" sz="800"/>
                      <a:t>Lithuania</a:t>
                    </a:r>
                    <a:endParaRPr lang="en-US"/>
                  </a:p>
                </c:rich>
              </c:tx>
              <c:dLblPos val="l"/>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22-999F-4BB4-8641-C42EAFCB190B}"/>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a:pPr>
                <a:endParaRPr lang="es-CO"/>
              </a:p>
            </c:txPr>
            <c:dLblPos val="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rgbClr val="0077A0"/>
                </a:solidFill>
                <a:prstDash val="solid"/>
              </a:ln>
              <a:effectLst/>
            </c:spPr>
            <c:trendlineType val="linear"/>
            <c:dispRSqr val="1"/>
            <c:dispEq val="0"/>
            <c:trendlineLbl>
              <c:layout>
                <c:manualLayout>
                  <c:x val="3.8971546458270501E-2"/>
                  <c:y val="-3.9726266141775698E-2"/>
                </c:manualLayout>
              </c:layout>
              <c:numFmt formatCode="#,##0.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NeueLT Std"/>
                      <a:ea typeface="+mn-ea"/>
                      <a:cs typeface="+mn-cs"/>
                    </a:defRPr>
                  </a:pPr>
                  <a:endParaRPr lang="es-CO"/>
                </a:p>
              </c:txPr>
            </c:trendlineLbl>
          </c:trendline>
          <c:xVal>
            <c:numRef>
              <c:f>Tabelle1!$B$2:$B$52</c:f>
              <c:numCache>
                <c:formatCode>0.0</c:formatCode>
                <c:ptCount val="51"/>
                <c:pt idx="0">
                  <c:v>187.45880792356201</c:v>
                </c:pt>
                <c:pt idx="1">
                  <c:v>173.151263004285</c:v>
                </c:pt>
                <c:pt idx="2">
                  <c:v>135.22733833061611</c:v>
                </c:pt>
                <c:pt idx="3">
                  <c:v>132.95490270821401</c:v>
                </c:pt>
                <c:pt idx="4">
                  <c:v>130.6114260377187</c:v>
                </c:pt>
                <c:pt idx="5">
                  <c:v>115.179749955067</c:v>
                </c:pt>
                <c:pt idx="6">
                  <c:v>114.92005617791899</c:v>
                </c:pt>
                <c:pt idx="7">
                  <c:v>112.7803978723079</c:v>
                </c:pt>
                <c:pt idx="8">
                  <c:v>112.13339300567</c:v>
                </c:pt>
                <c:pt idx="9">
                  <c:v>110.732638044772</c:v>
                </c:pt>
                <c:pt idx="10">
                  <c:v>110.31569452491701</c:v>
                </c:pt>
                <c:pt idx="11">
                  <c:v>107.811477798136</c:v>
                </c:pt>
                <c:pt idx="12">
                  <c:v>103.851726180615</c:v>
                </c:pt>
                <c:pt idx="13">
                  <c:v>101.5272547063652</c:v>
                </c:pt>
                <c:pt idx="14">
                  <c:v>99.430079399405614</c:v>
                </c:pt>
                <c:pt idx="15">
                  <c:v>94.253622694696602</c:v>
                </c:pt>
                <c:pt idx="16">
                  <c:v>93.19990938265876</c:v>
                </c:pt>
                <c:pt idx="17">
                  <c:v>92.850163471007704</c:v>
                </c:pt>
                <c:pt idx="18">
                  <c:v>92.316152908934498</c:v>
                </c:pt>
                <c:pt idx="19">
                  <c:v>92.213902279304193</c:v>
                </c:pt>
                <c:pt idx="20">
                  <c:v>91.171350058820934</c:v>
                </c:pt>
                <c:pt idx="21">
                  <c:v>89.435004258467004</c:v>
                </c:pt>
                <c:pt idx="22">
                  <c:v>86.700789736434061</c:v>
                </c:pt>
                <c:pt idx="23">
                  <c:v>83.050076466219878</c:v>
                </c:pt>
                <c:pt idx="24">
                  <c:v>80.889512064521938</c:v>
                </c:pt>
                <c:pt idx="25">
                  <c:v>79.516814747292102</c:v>
                </c:pt>
                <c:pt idx="26">
                  <c:v>74.946940425459999</c:v>
                </c:pt>
                <c:pt idx="27">
                  <c:v>67.767005191386502</c:v>
                </c:pt>
                <c:pt idx="28">
                  <c:v>64.972631189267403</c:v>
                </c:pt>
                <c:pt idx="29">
                  <c:v>63.857599464505469</c:v>
                </c:pt>
                <c:pt idx="30">
                  <c:v>63.575858915665201</c:v>
                </c:pt>
                <c:pt idx="31">
                  <c:v>59.898777209103912</c:v>
                </c:pt>
                <c:pt idx="32">
                  <c:v>58.381601562898339</c:v>
                </c:pt>
                <c:pt idx="33">
                  <c:v>51.491513753957001</c:v>
                </c:pt>
                <c:pt idx="34">
                  <c:v>50.722434112804578</c:v>
                </c:pt>
              </c:numCache>
            </c:numRef>
          </c:xVal>
          <c:yVal>
            <c:numRef>
              <c:f>Tabelle1!$C$2:$C$52</c:f>
              <c:numCache>
                <c:formatCode>0</c:formatCode>
                <c:ptCount val="51"/>
                <c:pt idx="0">
                  <c:v>482.80637308386059</c:v>
                </c:pt>
                <c:pt idx="1">
                  <c:v>505.5058154001822</c:v>
                </c:pt>
                <c:pt idx="2">
                  <c:v>498.48110941919492</c:v>
                </c:pt>
                <c:pt idx="3">
                  <c:v>495.03748644934802</c:v>
                </c:pt>
                <c:pt idx="4">
                  <c:v>555.57468249838053</c:v>
                </c:pt>
                <c:pt idx="5">
                  <c:v>496.24243430963719</c:v>
                </c:pt>
                <c:pt idx="6">
                  <c:v>509.22150412581482</c:v>
                </c:pt>
                <c:pt idx="7">
                  <c:v>464.78193504731399</c:v>
                </c:pt>
                <c:pt idx="8">
                  <c:v>432.59641018864693</c:v>
                </c:pt>
                <c:pt idx="9">
                  <c:v>493.42235622478108</c:v>
                </c:pt>
                <c:pt idx="10">
                  <c:v>501.99971399904962</c:v>
                </c:pt>
                <c:pt idx="11">
                  <c:v>473.2300910845986</c:v>
                </c:pt>
                <c:pt idx="12">
                  <c:v>501.93688847876132</c:v>
                </c:pt>
                <c:pt idx="13">
                  <c:v>530.66115987576075</c:v>
                </c:pt>
                <c:pt idx="14">
                  <c:v>508.57480609219988</c:v>
                </c:pt>
                <c:pt idx="15">
                  <c:v>527.70468413804872</c:v>
                </c:pt>
                <c:pt idx="16">
                  <c:v>538.39475099228969</c:v>
                </c:pt>
                <c:pt idx="17">
                  <c:v>512.86357797346125</c:v>
                </c:pt>
                <c:pt idx="18">
                  <c:v>509.99385407231341</c:v>
                </c:pt>
                <c:pt idx="19">
                  <c:v>509.1406471204898</c:v>
                </c:pt>
                <c:pt idx="20">
                  <c:v>502.57511543491557</c:v>
                </c:pt>
                <c:pt idx="21">
                  <c:v>494.97759995106043</c:v>
                </c:pt>
                <c:pt idx="22">
                  <c:v>480.54676259517379</c:v>
                </c:pt>
                <c:pt idx="23">
                  <c:v>501.10006086625708</c:v>
                </c:pt>
                <c:pt idx="24">
                  <c:v>513.3035121799054</c:v>
                </c:pt>
                <c:pt idx="25">
                  <c:v>515.8099102145934</c:v>
                </c:pt>
                <c:pt idx="26">
                  <c:v>492.78613621721439</c:v>
                </c:pt>
                <c:pt idx="27">
                  <c:v>501.43533190449102</c:v>
                </c:pt>
                <c:pt idx="28">
                  <c:v>466.55281342493782</c:v>
                </c:pt>
                <c:pt idx="29">
                  <c:v>534.19374581562954</c:v>
                </c:pt>
                <c:pt idx="30">
                  <c:v>492.83004919957159</c:v>
                </c:pt>
                <c:pt idx="31">
                  <c:v>490.22502077362623</c:v>
                </c:pt>
                <c:pt idx="32">
                  <c:v>460.77485550976508</c:v>
                </c:pt>
                <c:pt idx="33">
                  <c:v>486.63104094420908</c:v>
                </c:pt>
                <c:pt idx="34">
                  <c:v>475.39117629697358</c:v>
                </c:pt>
              </c:numCache>
            </c:numRef>
          </c:yVal>
          <c:smooth val="0"/>
          <c:extLst xmlns:c16r2="http://schemas.microsoft.com/office/drawing/2015/06/chart">
            <c:ext xmlns:c16="http://schemas.microsoft.com/office/drawing/2014/chart" uri="{C3380CC4-5D6E-409C-BE32-E72D297353CC}">
              <c16:uniqueId val="{00000047-999F-4BB4-8641-C42EAFCB190B}"/>
            </c:ext>
          </c:extLst>
        </c:ser>
        <c:ser>
          <c:idx val="0"/>
          <c:order val="1"/>
          <c:tx>
            <c:strRef>
              <c:f>Tabelle1!$D$1</c:f>
              <c:strCache>
                <c:ptCount val="1"/>
                <c:pt idx="0">
                  <c:v>Countries/economies whose cumulative expenditure per student in 2013 was less than USD 50 000</c:v>
                </c:pt>
              </c:strCache>
            </c:strRef>
          </c:tx>
          <c:spPr>
            <a:ln w="28575">
              <a:noFill/>
            </a:ln>
          </c:spPr>
          <c:marker>
            <c:spPr>
              <a:solidFill>
                <a:srgbClr val="E4B921"/>
              </a:solidFill>
              <a:ln>
                <a:noFill/>
              </a:ln>
            </c:spPr>
          </c:marker>
          <c:dLbls>
            <c:dLbl>
              <c:idx val="35"/>
              <c:layout>
                <c:manualLayout>
                  <c:x val="-1.23223283378986E-2"/>
                  <c:y val="2.56998595361023E-2"/>
                </c:manualLayout>
              </c:layout>
              <c:tx>
                <c:rich>
                  <a:bodyPr/>
                  <a:lstStyle/>
                  <a:p>
                    <a:r>
                      <a:rPr lang="en-US" sz="800" dirty="0"/>
                      <a:t>Hungary</a:t>
                    </a:r>
                    <a:endParaRPr lang="en-US" dirty="0"/>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EB09-404C-9F88-9A399EC7ABF3}"/>
                </c:ext>
                <c:ext xmlns:c15="http://schemas.microsoft.com/office/drawing/2012/chart" uri="{CE6537A1-D6FC-4f65-9D91-7224C49458BB}"/>
              </c:extLst>
            </c:dLbl>
            <c:dLbl>
              <c:idx val="36"/>
              <c:tx>
                <c:rich>
                  <a:bodyPr/>
                  <a:lstStyle/>
                  <a:p>
                    <a:r>
                      <a:rPr lang="en-US" sz="800"/>
                      <a:t>Costa Rica</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EB09-404C-9F88-9A399EC7ABF3}"/>
                </c:ext>
                <c:ext xmlns:c15="http://schemas.microsoft.com/office/drawing/2012/chart" uri="{CE6537A1-D6FC-4f65-9D91-7224C49458BB}"/>
              </c:extLst>
            </c:dLbl>
            <c:dLbl>
              <c:idx val="37"/>
              <c:tx>
                <c:rich>
                  <a:bodyPr/>
                  <a:lstStyle/>
                  <a:p>
                    <a:r>
                      <a:rPr lang="en-US" sz="800"/>
                      <a:t>Chinese Taipei</a:t>
                    </a:r>
                    <a:endParaRPr lang="en-US"/>
                  </a:p>
                </c:rich>
              </c:tx>
              <c:dLblPos val="l"/>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EB09-404C-9F88-9A399EC7ABF3}"/>
                </c:ext>
                <c:ext xmlns:c15="http://schemas.microsoft.com/office/drawing/2012/chart" uri="{CE6537A1-D6FC-4f65-9D91-7224C49458BB}"/>
              </c:extLst>
            </c:dLbl>
            <c:dLbl>
              <c:idx val="38"/>
              <c:tx>
                <c:rich>
                  <a:bodyPr/>
                  <a:lstStyle/>
                  <a:p>
                    <a:r>
                      <a:rPr lang="en-US" sz="800" dirty="0"/>
                      <a:t>Chile</a:t>
                    </a:r>
                    <a:endParaRPr lang="en-US" dirty="0"/>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EB09-404C-9F88-9A399EC7ABF3}"/>
                </c:ext>
                <c:ext xmlns:c15="http://schemas.microsoft.com/office/drawing/2012/chart" uri="{CE6537A1-D6FC-4f65-9D91-7224C49458BB}"/>
              </c:extLst>
            </c:dLbl>
            <c:dLbl>
              <c:idx val="39"/>
              <c:layout>
                <c:manualLayout>
                  <c:x val="-2.1564074591322601E-2"/>
                  <c:y val="2.5699859536102401E-2"/>
                </c:manualLayout>
              </c:layout>
              <c:tx>
                <c:rich>
                  <a:bodyPr/>
                  <a:lstStyle/>
                  <a:p>
                    <a:r>
                      <a:rPr lang="en-US" sz="800"/>
                      <a:t>Brazil</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EB09-404C-9F88-9A399EC7ABF3}"/>
                </c:ext>
                <c:ext xmlns:c15="http://schemas.microsoft.com/office/drawing/2012/chart" uri="{CE6537A1-D6FC-4f65-9D91-7224C49458BB}"/>
              </c:extLst>
            </c:dLbl>
            <c:dLbl>
              <c:idx val="40"/>
              <c:layout>
                <c:manualLayout>
                  <c:x val="-7.70145521118667E-3"/>
                  <c:y val="-5.8894831078787194E-17"/>
                </c:manualLayout>
              </c:layout>
              <c:tx>
                <c:rich>
                  <a:bodyPr/>
                  <a:lstStyle/>
                  <a:p>
                    <a:r>
                      <a:rPr lang="en-US" sz="800"/>
                      <a:t>Turkey</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EB09-404C-9F88-9A399EC7ABF3}"/>
                </c:ext>
                <c:ext xmlns:c15="http://schemas.microsoft.com/office/drawing/2012/chart" uri="{CE6537A1-D6FC-4f65-9D91-7224C49458BB}"/>
              </c:extLst>
            </c:dLbl>
            <c:dLbl>
              <c:idx val="41"/>
              <c:tx>
                <c:rich>
                  <a:bodyPr/>
                  <a:lstStyle/>
                  <a:p>
                    <a:r>
                      <a:rPr lang="en-US" sz="800"/>
                      <a:t>Uruguay</a:t>
                    </a:r>
                    <a:endParaRPr lang="en-US"/>
                  </a:p>
                </c:rich>
              </c:tx>
              <c:dLblPos val="l"/>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EB09-404C-9F88-9A399EC7ABF3}"/>
                </c:ext>
                <c:ext xmlns:c15="http://schemas.microsoft.com/office/drawing/2012/chart" uri="{CE6537A1-D6FC-4f65-9D91-7224C49458BB}"/>
              </c:extLst>
            </c:dLbl>
            <c:dLbl>
              <c:idx val="42"/>
              <c:tx>
                <c:rich>
                  <a:bodyPr/>
                  <a:lstStyle/>
                  <a:p>
                    <a:r>
                      <a:rPr lang="en-US" sz="800"/>
                      <a:t>Bulgaria</a:t>
                    </a:r>
                    <a:endParaRPr lang="en-US"/>
                  </a:p>
                </c:rich>
              </c:tx>
              <c:dLblPos val="l"/>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EB09-404C-9F88-9A399EC7ABF3}"/>
                </c:ext>
                <c:ext xmlns:c15="http://schemas.microsoft.com/office/drawing/2012/chart" uri="{CE6537A1-D6FC-4f65-9D91-7224C49458BB}"/>
              </c:extLst>
            </c:dLbl>
            <c:dLbl>
              <c:idx val="43"/>
              <c:layout>
                <c:manualLayout>
                  <c:x val="-6.1611641689493096E-3"/>
                  <c:y val="-3.2124824420127901E-3"/>
                </c:manualLayout>
              </c:layout>
              <c:tx>
                <c:rich>
                  <a:bodyPr/>
                  <a:lstStyle/>
                  <a:p>
                    <a:r>
                      <a:rPr lang="en-US" sz="800"/>
                      <a:t>Mexico</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EB09-404C-9F88-9A399EC7ABF3}"/>
                </c:ext>
                <c:ext xmlns:c15="http://schemas.microsoft.com/office/drawing/2012/chart" uri="{CE6537A1-D6FC-4f65-9D91-7224C49458BB}"/>
              </c:extLst>
            </c:dLbl>
            <c:dLbl>
              <c:idx val="44"/>
              <c:tx>
                <c:rich>
                  <a:bodyPr/>
                  <a:lstStyle/>
                  <a:p>
                    <a:r>
                      <a:rPr lang="en-US" sz="800"/>
                      <a:t>Thailand</a:t>
                    </a:r>
                    <a:endParaRPr lang="en-US"/>
                  </a:p>
                </c:rich>
              </c:tx>
              <c:dLblPos val="l"/>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EB09-404C-9F88-9A399EC7ABF3}"/>
                </c:ext>
                <c:ext xmlns:c15="http://schemas.microsoft.com/office/drawing/2012/chart" uri="{CE6537A1-D6FC-4f65-9D91-7224C49458BB}"/>
              </c:extLst>
            </c:dLbl>
            <c:dLbl>
              <c:idx val="45"/>
              <c:layout>
                <c:manualLayout>
                  <c:x val="-1.23223283378986E-2"/>
                  <c:y val="1.28499297680512E-2"/>
                </c:manualLayout>
              </c:layout>
              <c:tx>
                <c:rich>
                  <a:bodyPr/>
                  <a:lstStyle/>
                  <a:p>
                    <a:r>
                      <a:rPr lang="en-US" sz="800"/>
                      <a:t>Montenegro</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C-EB09-404C-9F88-9A399EC7ABF3}"/>
                </c:ext>
                <c:ext xmlns:c15="http://schemas.microsoft.com/office/drawing/2012/chart" uri="{CE6537A1-D6FC-4f65-9D91-7224C49458BB}"/>
              </c:extLst>
            </c:dLbl>
            <c:dLbl>
              <c:idx val="46"/>
              <c:layout>
                <c:manualLayout>
                  <c:x val="-8.1658468962832298E-2"/>
                  <c:y val="6.42496488402547E-3"/>
                </c:manualLayout>
              </c:layout>
              <c:tx>
                <c:rich>
                  <a:bodyPr/>
                  <a:lstStyle/>
                  <a:p>
                    <a:r>
                      <a:rPr lang="en-US" sz="800"/>
                      <a:t>Colombia</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EB09-404C-9F88-9A399EC7ABF3}"/>
                </c:ext>
                <c:ext xmlns:c15="http://schemas.microsoft.com/office/drawing/2012/chart" uri="{CE6537A1-D6FC-4f65-9D91-7224C49458BB}"/>
              </c:extLst>
            </c:dLbl>
            <c:dLbl>
              <c:idx val="47"/>
              <c:tx>
                <c:rich>
                  <a:bodyPr/>
                  <a:lstStyle/>
                  <a:p>
                    <a:r>
                      <a:rPr lang="en-US" sz="800"/>
                      <a:t>Dominican Republic</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E-EB09-404C-9F88-9A399EC7ABF3}"/>
                </c:ext>
                <c:ext xmlns:c15="http://schemas.microsoft.com/office/drawing/2012/chart" uri="{CE6537A1-D6FC-4f65-9D91-7224C49458BB}"/>
              </c:extLst>
            </c:dLbl>
            <c:dLbl>
              <c:idx val="48"/>
              <c:tx>
                <c:rich>
                  <a:bodyPr/>
                  <a:lstStyle/>
                  <a:p>
                    <a:r>
                      <a:rPr lang="en-US" sz="800"/>
                      <a:t>Peru</a:t>
                    </a:r>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F-EB09-404C-9F88-9A399EC7ABF3}"/>
                </c:ext>
                <c:ext xmlns:c15="http://schemas.microsoft.com/office/drawing/2012/chart" uri="{CE6537A1-D6FC-4f65-9D91-7224C49458BB}"/>
              </c:extLst>
            </c:dLbl>
            <c:dLbl>
              <c:idx val="49"/>
              <c:tx>
                <c:rich>
                  <a:bodyPr/>
                  <a:lstStyle/>
                  <a:p>
                    <a:r>
                      <a:rPr lang="en-US" sz="800" dirty="0"/>
                      <a:t>Georgia</a:t>
                    </a:r>
                    <a:endParaRPr lang="en-US" dirty="0"/>
                  </a:p>
                </c:rich>
              </c:tx>
              <c:dLblPos val="b"/>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0-EB09-404C-9F88-9A399EC7ABF3}"/>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a:pPr>
                <a:endParaRPr lang="es-CO"/>
              </a:p>
            </c:txPr>
            <c:dLblPos val="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trendline>
            <c:spPr>
              <a:ln w="19050">
                <a:solidFill>
                  <a:srgbClr val="E4B921"/>
                </a:solidFill>
              </a:ln>
            </c:spPr>
            <c:trendlineType val="linear"/>
            <c:dispRSqr val="1"/>
            <c:dispEq val="0"/>
            <c:trendlineLbl>
              <c:layout>
                <c:manualLayout>
                  <c:x val="-9.5090655830456394E-2"/>
                  <c:y val="0.28274676860944298"/>
                </c:manualLayout>
              </c:layout>
              <c:numFmt formatCode="#,##0.00" sourceLinked="0"/>
              <c:txPr>
                <a:bodyPr/>
                <a:lstStyle/>
                <a:p>
                  <a:pPr>
                    <a:defRPr b="1"/>
                  </a:pPr>
                  <a:endParaRPr lang="es-CO"/>
                </a:p>
              </c:txPr>
            </c:trendlineLbl>
          </c:trendline>
          <c:xVal>
            <c:numRef>
              <c:f>Tabelle1!$D$2:$D$52</c:f>
              <c:numCache>
                <c:formatCode>General</c:formatCode>
                <c:ptCount val="51"/>
                <c:pt idx="35" formatCode="0.0">
                  <c:v>48.389000000000003</c:v>
                </c:pt>
                <c:pt idx="36" formatCode="0.0">
                  <c:v>47.228988938180898</c:v>
                </c:pt>
                <c:pt idx="37" formatCode="0.0">
                  <c:v>46.531397165003597</c:v>
                </c:pt>
                <c:pt idx="38" formatCode="0.0">
                  <c:v>46.008728465155379</c:v>
                </c:pt>
                <c:pt idx="39" formatCode="0.0">
                  <c:v>40.607495212657597</c:v>
                </c:pt>
                <c:pt idx="40" formatCode="0.0">
                  <c:v>38.190448619839401</c:v>
                </c:pt>
                <c:pt idx="41" formatCode="0.0">
                  <c:v>32.751618703894593</c:v>
                </c:pt>
                <c:pt idx="42" formatCode="0.0">
                  <c:v>31.811043382793692</c:v>
                </c:pt>
                <c:pt idx="43" formatCode="0.0">
                  <c:v>29.980039493310571</c:v>
                </c:pt>
                <c:pt idx="44" formatCode="0.0">
                  <c:v>27.84844314744749</c:v>
                </c:pt>
                <c:pt idx="45" formatCode="0.0">
                  <c:v>27.21961715828369</c:v>
                </c:pt>
                <c:pt idx="46" formatCode="0.0">
                  <c:v>25.786460435707049</c:v>
                </c:pt>
                <c:pt idx="47" formatCode="0.0">
                  <c:v>24.395352738666698</c:v>
                </c:pt>
                <c:pt idx="48" formatCode="0.0">
                  <c:v>24.264075409611721</c:v>
                </c:pt>
                <c:pt idx="49" formatCode="0.0">
                  <c:v>20.11357339755768</c:v>
                </c:pt>
                <c:pt idx="50" formatCode="0.0">
                  <c:v>11.70351762265101</c:v>
                </c:pt>
              </c:numCache>
            </c:numRef>
          </c:xVal>
          <c:yVal>
            <c:numRef>
              <c:f>Tabelle1!$E$2:$E$52</c:f>
              <c:numCache>
                <c:formatCode>General</c:formatCode>
                <c:ptCount val="51"/>
                <c:pt idx="35" formatCode="0">
                  <c:v>475.40894871427048</c:v>
                </c:pt>
                <c:pt idx="36" formatCode="0">
                  <c:v>476.74751176879192</c:v>
                </c:pt>
                <c:pt idx="37" formatCode="0">
                  <c:v>419.60803201567819</c:v>
                </c:pt>
                <c:pt idx="38" formatCode="0">
                  <c:v>532.34745480582967</c:v>
                </c:pt>
                <c:pt idx="39" formatCode="0">
                  <c:v>446.95606627464122</c:v>
                </c:pt>
                <c:pt idx="40" formatCode="0">
                  <c:v>400.6821027480762</c:v>
                </c:pt>
                <c:pt idx="41" formatCode="0">
                  <c:v>425.48950953326022</c:v>
                </c:pt>
                <c:pt idx="42" formatCode="0">
                  <c:v>435.36295478004331</c:v>
                </c:pt>
                <c:pt idx="43" formatCode="0">
                  <c:v>445.77195679583639</c:v>
                </c:pt>
                <c:pt idx="44" formatCode="0">
                  <c:v>415.70988331756962</c:v>
                </c:pt>
                <c:pt idx="45" formatCode="0">
                  <c:v>421.33732688334368</c:v>
                </c:pt>
                <c:pt idx="46" formatCode="0">
                  <c:v>411.31364872700982</c:v>
                </c:pt>
                <c:pt idx="47" formatCode="0">
                  <c:v>415.72876056662182</c:v>
                </c:pt>
                <c:pt idx="48" formatCode="0">
                  <c:v>331.63882675324032</c:v>
                </c:pt>
                <c:pt idx="49" formatCode="0">
                  <c:v>396.68364905628721</c:v>
                </c:pt>
                <c:pt idx="50" formatCode="0">
                  <c:v>411.13152218984732</c:v>
                </c:pt>
              </c:numCache>
            </c:numRef>
          </c:yVal>
          <c:smooth val="0"/>
          <c:extLst xmlns:c16r2="http://schemas.microsoft.com/office/drawing/2015/06/chart">
            <c:ext xmlns:c16="http://schemas.microsoft.com/office/drawing/2014/chart" uri="{C3380CC4-5D6E-409C-BE32-E72D297353CC}">
              <c16:uniqueId val="{00000000-EB09-404C-9F88-9A399EC7ABF3}"/>
            </c:ext>
          </c:extLst>
        </c:ser>
        <c:dLbls>
          <c:showLegendKey val="0"/>
          <c:showVal val="0"/>
          <c:showCatName val="0"/>
          <c:showSerName val="0"/>
          <c:showPercent val="0"/>
          <c:showBubbleSize val="0"/>
        </c:dLbls>
        <c:axId val="285487584"/>
        <c:axId val="289040000"/>
      </c:scatterChart>
      <c:valAx>
        <c:axId val="285487584"/>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sz="1000"/>
                </a:pPr>
                <a:r>
                  <a:rPr lang="en-GB" sz="1000" b="1" i="0" baseline="0" dirty="0">
                    <a:effectLst/>
                  </a:rPr>
                  <a:t>Average spending per student from the age of 6 to 15 (in thousands USD,  PPP)</a:t>
                </a:r>
                <a:endParaRPr lang="de-DE" sz="1000" dirty="0">
                  <a:effectLst/>
                </a:endParaRPr>
              </a:p>
            </c:rich>
          </c:tx>
          <c:layout>
            <c:manualLayout>
              <c:xMode val="edge"/>
              <c:yMode val="edge"/>
              <c:x val="0.54656674935387095"/>
              <c:y val="0.95341900459081497"/>
            </c:manualLayout>
          </c:layout>
          <c:overlay val="0"/>
        </c:title>
        <c:numFmt formatCode="0" sourceLinked="0"/>
        <c:majorTickMark val="none"/>
        <c:minorTickMark val="none"/>
        <c:tickLblPos val="low"/>
        <c:spPr>
          <a:noFill/>
          <a:ln w="15875" cap="flat" cmpd="sng" algn="ctr">
            <a:solidFill>
              <a:srgbClr val="0077A0"/>
            </a:solidFill>
            <a:round/>
          </a:ln>
          <a:effectLst/>
        </c:spPr>
        <c:txPr>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s-CO"/>
          </a:p>
        </c:txPr>
        <c:crossAx val="289040000"/>
        <c:crossesAt val="0"/>
        <c:crossBetween val="midCat"/>
      </c:valAx>
      <c:valAx>
        <c:axId val="289040000"/>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a:lstStyle/>
              <a:p>
                <a:pPr>
                  <a:defRPr sz="1000"/>
                </a:pPr>
                <a:r>
                  <a:rPr lang="en-GB" sz="1000" b="1" i="0" baseline="0" dirty="0">
                    <a:effectLst/>
                  </a:rPr>
                  <a:t>Science performance (score points) </a:t>
                </a:r>
                <a:endParaRPr lang="de-DE" sz="1000" dirty="0">
                  <a:effectLst/>
                </a:endParaRPr>
              </a:p>
            </c:rich>
          </c:tx>
          <c:layout>
            <c:manualLayout>
              <c:xMode val="edge"/>
              <c:yMode val="edge"/>
              <c:x val="5.5370509681551003E-3"/>
              <c:y val="9.2425143467695203E-2"/>
            </c:manualLayout>
          </c:layout>
          <c:overlay val="0"/>
        </c:title>
        <c:numFmt formatCode="0" sourceLinked="0"/>
        <c:majorTickMark val="none"/>
        <c:minorTickMark val="none"/>
        <c:tickLblPos val="low"/>
        <c:spPr>
          <a:noFill/>
          <a:ln w="15875" cap="flat" cmpd="sng" algn="ctr">
            <a:solidFill>
              <a:srgbClr val="0077A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s-CO"/>
          </a:p>
        </c:txPr>
        <c:crossAx val="285487584"/>
        <c:crosses val="autoZero"/>
        <c:crossBetween val="midCat"/>
      </c:valAx>
      <c:spPr>
        <a:noFill/>
        <a:ln>
          <a:solidFill>
            <a:srgbClr val="0077A0"/>
          </a:solidFill>
        </a:ln>
        <a:effectLst/>
      </c:spPr>
    </c:plotArea>
    <c:plotVisOnly val="1"/>
    <c:dispBlanksAs val="gap"/>
    <c:showDLblsOverMax val="0"/>
  </c:chart>
  <c:spPr>
    <a:noFill/>
    <a:ln>
      <a:noFill/>
    </a:ln>
    <a:effectLst/>
  </c:spPr>
  <c:txPr>
    <a:bodyPr/>
    <a:lstStyle/>
    <a:p>
      <a:pPr>
        <a:defRPr sz="1000">
          <a:solidFill>
            <a:schemeClr val="tx1"/>
          </a:solidFill>
          <a:latin typeface="HelveticaNeueLT Std"/>
        </a:defRPr>
      </a:pPr>
      <a:endParaRPr lang="es-CO"/>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D59CBC-46CB-43D3-BD0E-6FF8F95C99D3}" type="doc">
      <dgm:prSet loTypeId="urn:microsoft.com/office/officeart/2008/layout/VerticalCurvedList" loCatId="list" qsTypeId="urn:microsoft.com/office/officeart/2005/8/quickstyle/simple2" qsCatId="simple" csTypeId="urn:microsoft.com/office/officeart/2005/8/colors/colorful3" csCatId="colorful" phldr="1"/>
      <dgm:spPr/>
      <dgm:t>
        <a:bodyPr/>
        <a:lstStyle/>
        <a:p>
          <a:endParaRPr lang="en-US"/>
        </a:p>
      </dgm:t>
    </dgm:pt>
    <dgm:pt modelId="{DD5C8E16-1FC6-4887-A6F8-F00D49765633}">
      <dgm:prSet phldrT="[Text]"/>
      <dgm:spPr/>
      <dgm:t>
        <a:bodyPr/>
        <a:lstStyle/>
        <a:p>
          <a:r>
            <a:rPr lang="en-US" dirty="0"/>
            <a:t>Public confidence in profession and professionals</a:t>
          </a:r>
        </a:p>
      </dgm:t>
    </dgm:pt>
    <dgm:pt modelId="{0F2A2087-F9BD-4625-B90E-6729823952FC}" type="parTrans" cxnId="{CC4B153E-33F9-4E77-BE05-B4BA59830C53}">
      <dgm:prSet/>
      <dgm:spPr/>
      <dgm:t>
        <a:bodyPr/>
        <a:lstStyle/>
        <a:p>
          <a:endParaRPr lang="en-US"/>
        </a:p>
      </dgm:t>
    </dgm:pt>
    <dgm:pt modelId="{783DED7B-5245-4E8D-A199-57E367330892}" type="sibTrans" cxnId="{CC4B153E-33F9-4E77-BE05-B4BA59830C53}">
      <dgm:prSet/>
      <dgm:spPr/>
      <dgm:t>
        <a:bodyPr/>
        <a:lstStyle/>
        <a:p>
          <a:endParaRPr lang="en-US"/>
        </a:p>
      </dgm:t>
    </dgm:pt>
    <dgm:pt modelId="{1746AB5A-FC55-4704-B6A6-A5CA2A4E48DE}">
      <dgm:prSet phldrT="[Text]"/>
      <dgm:spPr/>
      <dgm:t>
        <a:bodyPr/>
        <a:lstStyle/>
        <a:p>
          <a:r>
            <a:rPr lang="en-US" dirty="0"/>
            <a:t>Professional preparation and learning</a:t>
          </a:r>
        </a:p>
      </dgm:t>
    </dgm:pt>
    <dgm:pt modelId="{7628A5A4-654D-494E-91C7-E47D04BB2B07}" type="parTrans" cxnId="{D2D0C5D3-01A7-479B-A1C7-79CC98CF54CA}">
      <dgm:prSet/>
      <dgm:spPr/>
      <dgm:t>
        <a:bodyPr/>
        <a:lstStyle/>
        <a:p>
          <a:endParaRPr lang="en-US"/>
        </a:p>
      </dgm:t>
    </dgm:pt>
    <dgm:pt modelId="{E7A534B2-0EDF-411D-8B7A-5B81C42B1AE5}" type="sibTrans" cxnId="{D2D0C5D3-01A7-479B-A1C7-79CC98CF54CA}">
      <dgm:prSet/>
      <dgm:spPr/>
      <dgm:t>
        <a:bodyPr/>
        <a:lstStyle/>
        <a:p>
          <a:endParaRPr lang="en-US"/>
        </a:p>
      </dgm:t>
    </dgm:pt>
    <dgm:pt modelId="{A39853CF-CBE4-4AE1-99BF-13E8DA1B5023}">
      <dgm:prSet phldrT="[Text]"/>
      <dgm:spPr/>
      <dgm:t>
        <a:bodyPr/>
        <a:lstStyle/>
        <a:p>
          <a:r>
            <a:rPr lang="en-US" dirty="0"/>
            <a:t>Collective ownership of professional practice </a:t>
          </a:r>
        </a:p>
      </dgm:t>
    </dgm:pt>
    <dgm:pt modelId="{22B27D55-BFD3-4C60-B9D0-4A30D31B43C6}" type="parTrans" cxnId="{B811ED7F-DCAD-4C5F-AEDF-B17255542367}">
      <dgm:prSet/>
      <dgm:spPr/>
      <dgm:t>
        <a:bodyPr/>
        <a:lstStyle/>
        <a:p>
          <a:endParaRPr lang="en-US"/>
        </a:p>
      </dgm:t>
    </dgm:pt>
    <dgm:pt modelId="{A7EF489C-6645-4086-AE37-3B5F39DE30E9}" type="sibTrans" cxnId="{B811ED7F-DCAD-4C5F-AEDF-B17255542367}">
      <dgm:prSet/>
      <dgm:spPr/>
      <dgm:t>
        <a:bodyPr/>
        <a:lstStyle/>
        <a:p>
          <a:endParaRPr lang="en-US"/>
        </a:p>
      </dgm:t>
    </dgm:pt>
    <dgm:pt modelId="{57849A6B-A678-442A-863E-DEAF7FEB52F8}">
      <dgm:prSet phldrT="[Text]"/>
      <dgm:spPr/>
      <dgm:t>
        <a:bodyPr/>
        <a:lstStyle/>
        <a:p>
          <a:r>
            <a:rPr lang="en-US" dirty="0"/>
            <a:t>Acceptance of professional responsibility in the name of the profession and accountability towards the profession</a:t>
          </a:r>
        </a:p>
      </dgm:t>
    </dgm:pt>
    <dgm:pt modelId="{3F42DD21-04F0-4C31-82A2-7681F80F9782}" type="parTrans" cxnId="{115B8851-3D85-41FF-82AB-EFFAE8D69A77}">
      <dgm:prSet/>
      <dgm:spPr/>
      <dgm:t>
        <a:bodyPr/>
        <a:lstStyle/>
        <a:p>
          <a:endParaRPr lang="en-US"/>
        </a:p>
      </dgm:t>
    </dgm:pt>
    <dgm:pt modelId="{45248F30-8678-4157-9589-E45034687075}" type="sibTrans" cxnId="{115B8851-3D85-41FF-82AB-EFFAE8D69A77}">
      <dgm:prSet/>
      <dgm:spPr/>
      <dgm:t>
        <a:bodyPr/>
        <a:lstStyle/>
        <a:p>
          <a:endParaRPr lang="en-US"/>
        </a:p>
      </dgm:t>
    </dgm:pt>
    <dgm:pt modelId="{80FFBA8D-C209-4A59-926D-D0B62A73D807}">
      <dgm:prSet phldrT="[Text]"/>
      <dgm:spPr/>
      <dgm:t>
        <a:bodyPr/>
        <a:lstStyle/>
        <a:p>
          <a:r>
            <a:rPr lang="en-US" dirty="0"/>
            <a:t>Decisions made in accordance with the body of knowledge o the profession </a:t>
          </a:r>
        </a:p>
      </dgm:t>
    </dgm:pt>
    <dgm:pt modelId="{3FA9243D-B9D0-4141-8C8A-600EDEC56DDD}" type="parTrans" cxnId="{FE0F5757-9853-48CE-81B9-512D675D8D0B}">
      <dgm:prSet/>
      <dgm:spPr/>
      <dgm:t>
        <a:bodyPr/>
        <a:lstStyle/>
        <a:p>
          <a:endParaRPr lang="en-US"/>
        </a:p>
      </dgm:t>
    </dgm:pt>
    <dgm:pt modelId="{C4352255-B979-4E22-A707-6098A0261816}" type="sibTrans" cxnId="{FE0F5757-9853-48CE-81B9-512D675D8D0B}">
      <dgm:prSet/>
      <dgm:spPr/>
      <dgm:t>
        <a:bodyPr/>
        <a:lstStyle/>
        <a:p>
          <a:endParaRPr lang="en-US"/>
        </a:p>
      </dgm:t>
    </dgm:pt>
    <dgm:pt modelId="{95EC9FB4-A184-4A58-A1F0-C0EE8CC27C26}" type="pres">
      <dgm:prSet presAssocID="{A9D59CBC-46CB-43D3-BD0E-6FF8F95C99D3}" presName="Name0" presStyleCnt="0">
        <dgm:presLayoutVars>
          <dgm:chMax val="7"/>
          <dgm:chPref val="7"/>
          <dgm:dir/>
        </dgm:presLayoutVars>
      </dgm:prSet>
      <dgm:spPr/>
      <dgm:t>
        <a:bodyPr/>
        <a:lstStyle/>
        <a:p>
          <a:endParaRPr lang="es-CO"/>
        </a:p>
      </dgm:t>
    </dgm:pt>
    <dgm:pt modelId="{1CA88763-D77B-4A35-84B0-DED34146BB8D}" type="pres">
      <dgm:prSet presAssocID="{A9D59CBC-46CB-43D3-BD0E-6FF8F95C99D3}" presName="Name1" presStyleCnt="0"/>
      <dgm:spPr/>
    </dgm:pt>
    <dgm:pt modelId="{690515D3-BDF8-4F1A-8129-2907F8A5C6C4}" type="pres">
      <dgm:prSet presAssocID="{A9D59CBC-46CB-43D3-BD0E-6FF8F95C99D3}" presName="cycle" presStyleCnt="0"/>
      <dgm:spPr/>
    </dgm:pt>
    <dgm:pt modelId="{38557A9B-787C-4F39-AED8-689B2CD7BCEF}" type="pres">
      <dgm:prSet presAssocID="{A9D59CBC-46CB-43D3-BD0E-6FF8F95C99D3}" presName="srcNode" presStyleLbl="node1" presStyleIdx="0" presStyleCnt="5"/>
      <dgm:spPr/>
    </dgm:pt>
    <dgm:pt modelId="{45FFD2BC-4866-41AC-9967-F3CD0B2A59B0}" type="pres">
      <dgm:prSet presAssocID="{A9D59CBC-46CB-43D3-BD0E-6FF8F95C99D3}" presName="conn" presStyleLbl="parChTrans1D2" presStyleIdx="0" presStyleCnt="1"/>
      <dgm:spPr/>
      <dgm:t>
        <a:bodyPr/>
        <a:lstStyle/>
        <a:p>
          <a:endParaRPr lang="es-CO"/>
        </a:p>
      </dgm:t>
    </dgm:pt>
    <dgm:pt modelId="{F504140C-EFC7-4ABD-9F73-70BA7E150EDA}" type="pres">
      <dgm:prSet presAssocID="{A9D59CBC-46CB-43D3-BD0E-6FF8F95C99D3}" presName="extraNode" presStyleLbl="node1" presStyleIdx="0" presStyleCnt="5"/>
      <dgm:spPr/>
    </dgm:pt>
    <dgm:pt modelId="{FBCAA012-9B5D-499D-8368-D5757BD12D84}" type="pres">
      <dgm:prSet presAssocID="{A9D59CBC-46CB-43D3-BD0E-6FF8F95C99D3}" presName="dstNode" presStyleLbl="node1" presStyleIdx="0" presStyleCnt="5"/>
      <dgm:spPr/>
    </dgm:pt>
    <dgm:pt modelId="{4462C2EC-1D3D-45C5-81A1-32269899977E}" type="pres">
      <dgm:prSet presAssocID="{DD5C8E16-1FC6-4887-A6F8-F00D49765633}" presName="text_1" presStyleLbl="node1" presStyleIdx="0" presStyleCnt="5">
        <dgm:presLayoutVars>
          <dgm:bulletEnabled val="1"/>
        </dgm:presLayoutVars>
      </dgm:prSet>
      <dgm:spPr/>
      <dgm:t>
        <a:bodyPr/>
        <a:lstStyle/>
        <a:p>
          <a:endParaRPr lang="es-CO"/>
        </a:p>
      </dgm:t>
    </dgm:pt>
    <dgm:pt modelId="{28F0C221-D851-4AB0-B712-C88461E4AF3F}" type="pres">
      <dgm:prSet presAssocID="{DD5C8E16-1FC6-4887-A6F8-F00D49765633}" presName="accent_1" presStyleCnt="0"/>
      <dgm:spPr/>
    </dgm:pt>
    <dgm:pt modelId="{09C35210-D271-4B2B-988E-E396E9CDABFB}" type="pres">
      <dgm:prSet presAssocID="{DD5C8E16-1FC6-4887-A6F8-F00D49765633}" presName="accentRepeatNode" presStyleLbl="solidFgAcc1" presStyleIdx="0" presStyleCnt="5"/>
      <dgm:spPr/>
    </dgm:pt>
    <dgm:pt modelId="{39EBC77F-16D3-4416-8F7C-30E70FB1960E}" type="pres">
      <dgm:prSet presAssocID="{1746AB5A-FC55-4704-B6A6-A5CA2A4E48DE}" presName="text_2" presStyleLbl="node1" presStyleIdx="1" presStyleCnt="5">
        <dgm:presLayoutVars>
          <dgm:bulletEnabled val="1"/>
        </dgm:presLayoutVars>
      </dgm:prSet>
      <dgm:spPr/>
      <dgm:t>
        <a:bodyPr/>
        <a:lstStyle/>
        <a:p>
          <a:endParaRPr lang="es-CO"/>
        </a:p>
      </dgm:t>
    </dgm:pt>
    <dgm:pt modelId="{255EF3AE-86E2-4DBB-BED2-EA9414A1CEC8}" type="pres">
      <dgm:prSet presAssocID="{1746AB5A-FC55-4704-B6A6-A5CA2A4E48DE}" presName="accent_2" presStyleCnt="0"/>
      <dgm:spPr/>
    </dgm:pt>
    <dgm:pt modelId="{431D322F-96C8-436A-ABC6-C318258EC0AB}" type="pres">
      <dgm:prSet presAssocID="{1746AB5A-FC55-4704-B6A6-A5CA2A4E48DE}" presName="accentRepeatNode" presStyleLbl="solidFgAcc1" presStyleIdx="1" presStyleCnt="5"/>
      <dgm:spPr/>
    </dgm:pt>
    <dgm:pt modelId="{32C944CE-7B9F-4508-85F1-FE1641189E9C}" type="pres">
      <dgm:prSet presAssocID="{A39853CF-CBE4-4AE1-99BF-13E8DA1B5023}" presName="text_3" presStyleLbl="node1" presStyleIdx="2" presStyleCnt="5">
        <dgm:presLayoutVars>
          <dgm:bulletEnabled val="1"/>
        </dgm:presLayoutVars>
      </dgm:prSet>
      <dgm:spPr/>
      <dgm:t>
        <a:bodyPr/>
        <a:lstStyle/>
        <a:p>
          <a:endParaRPr lang="es-CO"/>
        </a:p>
      </dgm:t>
    </dgm:pt>
    <dgm:pt modelId="{129C2ECD-FDA0-40C2-B35E-30D164EF619C}" type="pres">
      <dgm:prSet presAssocID="{A39853CF-CBE4-4AE1-99BF-13E8DA1B5023}" presName="accent_3" presStyleCnt="0"/>
      <dgm:spPr/>
    </dgm:pt>
    <dgm:pt modelId="{BD0E1AE6-3953-471F-A5D3-9B401ED8BC3C}" type="pres">
      <dgm:prSet presAssocID="{A39853CF-CBE4-4AE1-99BF-13E8DA1B5023}" presName="accentRepeatNode" presStyleLbl="solidFgAcc1" presStyleIdx="2" presStyleCnt="5"/>
      <dgm:spPr/>
    </dgm:pt>
    <dgm:pt modelId="{80DC89C4-DD85-4E37-8DC7-9839C71F34F2}" type="pres">
      <dgm:prSet presAssocID="{80FFBA8D-C209-4A59-926D-D0B62A73D807}" presName="text_4" presStyleLbl="node1" presStyleIdx="3" presStyleCnt="5">
        <dgm:presLayoutVars>
          <dgm:bulletEnabled val="1"/>
        </dgm:presLayoutVars>
      </dgm:prSet>
      <dgm:spPr/>
      <dgm:t>
        <a:bodyPr/>
        <a:lstStyle/>
        <a:p>
          <a:endParaRPr lang="es-CO"/>
        </a:p>
      </dgm:t>
    </dgm:pt>
    <dgm:pt modelId="{49A86F00-73FF-4FC7-8AB9-19207976EB0A}" type="pres">
      <dgm:prSet presAssocID="{80FFBA8D-C209-4A59-926D-D0B62A73D807}" presName="accent_4" presStyleCnt="0"/>
      <dgm:spPr/>
    </dgm:pt>
    <dgm:pt modelId="{AD27ED86-28E5-4951-9AA6-5702B15AFB10}" type="pres">
      <dgm:prSet presAssocID="{80FFBA8D-C209-4A59-926D-D0B62A73D807}" presName="accentRepeatNode" presStyleLbl="solidFgAcc1" presStyleIdx="3" presStyleCnt="5"/>
      <dgm:spPr/>
    </dgm:pt>
    <dgm:pt modelId="{A3A1FD98-B226-4577-A7FF-15CAC179CE94}" type="pres">
      <dgm:prSet presAssocID="{57849A6B-A678-442A-863E-DEAF7FEB52F8}" presName="text_5" presStyleLbl="node1" presStyleIdx="4" presStyleCnt="5">
        <dgm:presLayoutVars>
          <dgm:bulletEnabled val="1"/>
        </dgm:presLayoutVars>
      </dgm:prSet>
      <dgm:spPr/>
      <dgm:t>
        <a:bodyPr/>
        <a:lstStyle/>
        <a:p>
          <a:endParaRPr lang="es-CO"/>
        </a:p>
      </dgm:t>
    </dgm:pt>
    <dgm:pt modelId="{4C5794A8-B460-4D0B-A04C-8EC9A2C6F04D}" type="pres">
      <dgm:prSet presAssocID="{57849A6B-A678-442A-863E-DEAF7FEB52F8}" presName="accent_5" presStyleCnt="0"/>
      <dgm:spPr/>
    </dgm:pt>
    <dgm:pt modelId="{227FA324-851B-4F46-B0EF-25240F0A74F7}" type="pres">
      <dgm:prSet presAssocID="{57849A6B-A678-442A-863E-DEAF7FEB52F8}" presName="accentRepeatNode" presStyleLbl="solidFgAcc1" presStyleIdx="4" presStyleCnt="5"/>
      <dgm:spPr/>
    </dgm:pt>
  </dgm:ptLst>
  <dgm:cxnLst>
    <dgm:cxn modelId="{2A74A0EB-4349-483D-A0BD-CBC144E9D01D}" type="presOf" srcId="{A39853CF-CBE4-4AE1-99BF-13E8DA1B5023}" destId="{32C944CE-7B9F-4508-85F1-FE1641189E9C}" srcOrd="0" destOrd="0" presId="urn:microsoft.com/office/officeart/2008/layout/VerticalCurvedList"/>
    <dgm:cxn modelId="{D2D0C5D3-01A7-479B-A1C7-79CC98CF54CA}" srcId="{A9D59CBC-46CB-43D3-BD0E-6FF8F95C99D3}" destId="{1746AB5A-FC55-4704-B6A6-A5CA2A4E48DE}" srcOrd="1" destOrd="0" parTransId="{7628A5A4-654D-494E-91C7-E47D04BB2B07}" sibTransId="{E7A534B2-0EDF-411D-8B7A-5B81C42B1AE5}"/>
    <dgm:cxn modelId="{37B5293A-9E0B-4E9F-ABDD-42E6DA7E7D26}" type="presOf" srcId="{A9D59CBC-46CB-43D3-BD0E-6FF8F95C99D3}" destId="{95EC9FB4-A184-4A58-A1F0-C0EE8CC27C26}" srcOrd="0" destOrd="0" presId="urn:microsoft.com/office/officeart/2008/layout/VerticalCurvedList"/>
    <dgm:cxn modelId="{FE0F5757-9853-48CE-81B9-512D675D8D0B}" srcId="{A9D59CBC-46CB-43D3-BD0E-6FF8F95C99D3}" destId="{80FFBA8D-C209-4A59-926D-D0B62A73D807}" srcOrd="3" destOrd="0" parTransId="{3FA9243D-B9D0-4141-8C8A-600EDEC56DDD}" sibTransId="{C4352255-B979-4E22-A707-6098A0261816}"/>
    <dgm:cxn modelId="{C24C3F85-6B5A-4BF2-893E-4E808E4D2E77}" type="presOf" srcId="{80FFBA8D-C209-4A59-926D-D0B62A73D807}" destId="{80DC89C4-DD85-4E37-8DC7-9839C71F34F2}" srcOrd="0" destOrd="0" presId="urn:microsoft.com/office/officeart/2008/layout/VerticalCurvedList"/>
    <dgm:cxn modelId="{ED49F3F8-8DAD-4CA3-A936-682FCB151EFF}" type="presOf" srcId="{DD5C8E16-1FC6-4887-A6F8-F00D49765633}" destId="{4462C2EC-1D3D-45C5-81A1-32269899977E}" srcOrd="0" destOrd="0" presId="urn:microsoft.com/office/officeart/2008/layout/VerticalCurvedList"/>
    <dgm:cxn modelId="{21655C35-11F1-4762-8034-10C1D4045BF3}" type="presOf" srcId="{1746AB5A-FC55-4704-B6A6-A5CA2A4E48DE}" destId="{39EBC77F-16D3-4416-8F7C-30E70FB1960E}" srcOrd="0" destOrd="0" presId="urn:microsoft.com/office/officeart/2008/layout/VerticalCurvedList"/>
    <dgm:cxn modelId="{0BB84842-50B5-4B4B-80E3-9ECDAD147273}" type="presOf" srcId="{783DED7B-5245-4E8D-A199-57E367330892}" destId="{45FFD2BC-4866-41AC-9967-F3CD0B2A59B0}" srcOrd="0" destOrd="0" presId="urn:microsoft.com/office/officeart/2008/layout/VerticalCurvedList"/>
    <dgm:cxn modelId="{6765C533-79A3-448C-9BE8-90E90EB15214}" type="presOf" srcId="{57849A6B-A678-442A-863E-DEAF7FEB52F8}" destId="{A3A1FD98-B226-4577-A7FF-15CAC179CE94}" srcOrd="0" destOrd="0" presId="urn:microsoft.com/office/officeart/2008/layout/VerticalCurvedList"/>
    <dgm:cxn modelId="{B811ED7F-DCAD-4C5F-AEDF-B17255542367}" srcId="{A9D59CBC-46CB-43D3-BD0E-6FF8F95C99D3}" destId="{A39853CF-CBE4-4AE1-99BF-13E8DA1B5023}" srcOrd="2" destOrd="0" parTransId="{22B27D55-BFD3-4C60-B9D0-4A30D31B43C6}" sibTransId="{A7EF489C-6645-4086-AE37-3B5F39DE30E9}"/>
    <dgm:cxn modelId="{CC4B153E-33F9-4E77-BE05-B4BA59830C53}" srcId="{A9D59CBC-46CB-43D3-BD0E-6FF8F95C99D3}" destId="{DD5C8E16-1FC6-4887-A6F8-F00D49765633}" srcOrd="0" destOrd="0" parTransId="{0F2A2087-F9BD-4625-B90E-6729823952FC}" sibTransId="{783DED7B-5245-4E8D-A199-57E367330892}"/>
    <dgm:cxn modelId="{115B8851-3D85-41FF-82AB-EFFAE8D69A77}" srcId="{A9D59CBC-46CB-43D3-BD0E-6FF8F95C99D3}" destId="{57849A6B-A678-442A-863E-DEAF7FEB52F8}" srcOrd="4" destOrd="0" parTransId="{3F42DD21-04F0-4C31-82A2-7681F80F9782}" sibTransId="{45248F30-8678-4157-9589-E45034687075}"/>
    <dgm:cxn modelId="{744A9AF8-0ED9-4C79-9988-0BA3DC789A04}" type="presParOf" srcId="{95EC9FB4-A184-4A58-A1F0-C0EE8CC27C26}" destId="{1CA88763-D77B-4A35-84B0-DED34146BB8D}" srcOrd="0" destOrd="0" presId="urn:microsoft.com/office/officeart/2008/layout/VerticalCurvedList"/>
    <dgm:cxn modelId="{73347F64-0966-4723-A20E-3AE1EFC88E85}" type="presParOf" srcId="{1CA88763-D77B-4A35-84B0-DED34146BB8D}" destId="{690515D3-BDF8-4F1A-8129-2907F8A5C6C4}" srcOrd="0" destOrd="0" presId="urn:microsoft.com/office/officeart/2008/layout/VerticalCurvedList"/>
    <dgm:cxn modelId="{4ACEA3BA-8C41-45CD-B5FC-9A46625325CF}" type="presParOf" srcId="{690515D3-BDF8-4F1A-8129-2907F8A5C6C4}" destId="{38557A9B-787C-4F39-AED8-689B2CD7BCEF}" srcOrd="0" destOrd="0" presId="urn:microsoft.com/office/officeart/2008/layout/VerticalCurvedList"/>
    <dgm:cxn modelId="{D41ACDE4-5E0B-4CFA-AD2C-5095E9BAA3DD}" type="presParOf" srcId="{690515D3-BDF8-4F1A-8129-2907F8A5C6C4}" destId="{45FFD2BC-4866-41AC-9967-F3CD0B2A59B0}" srcOrd="1" destOrd="0" presId="urn:microsoft.com/office/officeart/2008/layout/VerticalCurvedList"/>
    <dgm:cxn modelId="{B1DC4567-00C5-4886-AA2C-A984C1762197}" type="presParOf" srcId="{690515D3-BDF8-4F1A-8129-2907F8A5C6C4}" destId="{F504140C-EFC7-4ABD-9F73-70BA7E150EDA}" srcOrd="2" destOrd="0" presId="urn:microsoft.com/office/officeart/2008/layout/VerticalCurvedList"/>
    <dgm:cxn modelId="{F2464905-A296-495D-987F-1D4378FBD6C4}" type="presParOf" srcId="{690515D3-BDF8-4F1A-8129-2907F8A5C6C4}" destId="{FBCAA012-9B5D-499D-8368-D5757BD12D84}" srcOrd="3" destOrd="0" presId="urn:microsoft.com/office/officeart/2008/layout/VerticalCurvedList"/>
    <dgm:cxn modelId="{0486F29E-D3D5-4677-88DC-97C48BFDF2B4}" type="presParOf" srcId="{1CA88763-D77B-4A35-84B0-DED34146BB8D}" destId="{4462C2EC-1D3D-45C5-81A1-32269899977E}" srcOrd="1" destOrd="0" presId="urn:microsoft.com/office/officeart/2008/layout/VerticalCurvedList"/>
    <dgm:cxn modelId="{47FED639-4E42-4F8C-A434-0E94C650E371}" type="presParOf" srcId="{1CA88763-D77B-4A35-84B0-DED34146BB8D}" destId="{28F0C221-D851-4AB0-B712-C88461E4AF3F}" srcOrd="2" destOrd="0" presId="urn:microsoft.com/office/officeart/2008/layout/VerticalCurvedList"/>
    <dgm:cxn modelId="{3628A9B9-1B32-4FC9-A977-3360281E0EEE}" type="presParOf" srcId="{28F0C221-D851-4AB0-B712-C88461E4AF3F}" destId="{09C35210-D271-4B2B-988E-E396E9CDABFB}" srcOrd="0" destOrd="0" presId="urn:microsoft.com/office/officeart/2008/layout/VerticalCurvedList"/>
    <dgm:cxn modelId="{24921B19-66C2-48DB-9B8A-640D63E12E95}" type="presParOf" srcId="{1CA88763-D77B-4A35-84B0-DED34146BB8D}" destId="{39EBC77F-16D3-4416-8F7C-30E70FB1960E}" srcOrd="3" destOrd="0" presId="urn:microsoft.com/office/officeart/2008/layout/VerticalCurvedList"/>
    <dgm:cxn modelId="{16CECDE9-42FE-4A86-8CA5-4C0FEF133DCB}" type="presParOf" srcId="{1CA88763-D77B-4A35-84B0-DED34146BB8D}" destId="{255EF3AE-86E2-4DBB-BED2-EA9414A1CEC8}" srcOrd="4" destOrd="0" presId="urn:microsoft.com/office/officeart/2008/layout/VerticalCurvedList"/>
    <dgm:cxn modelId="{ACCBAD91-B5F7-4647-8FD9-1FE90A8FF117}" type="presParOf" srcId="{255EF3AE-86E2-4DBB-BED2-EA9414A1CEC8}" destId="{431D322F-96C8-436A-ABC6-C318258EC0AB}" srcOrd="0" destOrd="0" presId="urn:microsoft.com/office/officeart/2008/layout/VerticalCurvedList"/>
    <dgm:cxn modelId="{F44FCC4E-2999-489C-B551-E0D0BBF9333B}" type="presParOf" srcId="{1CA88763-D77B-4A35-84B0-DED34146BB8D}" destId="{32C944CE-7B9F-4508-85F1-FE1641189E9C}" srcOrd="5" destOrd="0" presId="urn:microsoft.com/office/officeart/2008/layout/VerticalCurvedList"/>
    <dgm:cxn modelId="{067B465E-1D12-4242-AE9F-2EE4921B6CBA}" type="presParOf" srcId="{1CA88763-D77B-4A35-84B0-DED34146BB8D}" destId="{129C2ECD-FDA0-40C2-B35E-30D164EF619C}" srcOrd="6" destOrd="0" presId="urn:microsoft.com/office/officeart/2008/layout/VerticalCurvedList"/>
    <dgm:cxn modelId="{1B05F041-1D8E-41A1-A74E-5453B1C3F301}" type="presParOf" srcId="{129C2ECD-FDA0-40C2-B35E-30D164EF619C}" destId="{BD0E1AE6-3953-471F-A5D3-9B401ED8BC3C}" srcOrd="0" destOrd="0" presId="urn:microsoft.com/office/officeart/2008/layout/VerticalCurvedList"/>
    <dgm:cxn modelId="{5BE74C7E-0FCF-4873-BF20-7F7BE962780F}" type="presParOf" srcId="{1CA88763-D77B-4A35-84B0-DED34146BB8D}" destId="{80DC89C4-DD85-4E37-8DC7-9839C71F34F2}" srcOrd="7" destOrd="0" presId="urn:microsoft.com/office/officeart/2008/layout/VerticalCurvedList"/>
    <dgm:cxn modelId="{D7011217-75FE-44C9-887F-D8E04E00447A}" type="presParOf" srcId="{1CA88763-D77B-4A35-84B0-DED34146BB8D}" destId="{49A86F00-73FF-4FC7-8AB9-19207976EB0A}" srcOrd="8" destOrd="0" presId="urn:microsoft.com/office/officeart/2008/layout/VerticalCurvedList"/>
    <dgm:cxn modelId="{FB37DC48-6A6C-4B29-A676-D4A2D8BD4A22}" type="presParOf" srcId="{49A86F00-73FF-4FC7-8AB9-19207976EB0A}" destId="{AD27ED86-28E5-4951-9AA6-5702B15AFB10}" srcOrd="0" destOrd="0" presId="urn:microsoft.com/office/officeart/2008/layout/VerticalCurvedList"/>
    <dgm:cxn modelId="{A3702487-5903-403D-86E7-233C2FC65428}" type="presParOf" srcId="{1CA88763-D77B-4A35-84B0-DED34146BB8D}" destId="{A3A1FD98-B226-4577-A7FF-15CAC179CE94}" srcOrd="9" destOrd="0" presId="urn:microsoft.com/office/officeart/2008/layout/VerticalCurvedList"/>
    <dgm:cxn modelId="{B1D54830-C798-4FB2-90ED-0930A5FC090E}" type="presParOf" srcId="{1CA88763-D77B-4A35-84B0-DED34146BB8D}" destId="{4C5794A8-B460-4D0B-A04C-8EC9A2C6F04D}" srcOrd="10" destOrd="0" presId="urn:microsoft.com/office/officeart/2008/layout/VerticalCurvedList"/>
    <dgm:cxn modelId="{72144AFA-81DD-44E5-99F3-74DDC10B227C}" type="presParOf" srcId="{4C5794A8-B460-4D0B-A04C-8EC9A2C6F04D}" destId="{227FA324-851B-4F46-B0EF-25240F0A74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4.x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0.02542</cdr:x>
      <cdr:y>0.04259</cdr:y>
    </cdr:from>
    <cdr:to>
      <cdr:x>0.04516</cdr:x>
      <cdr:y>0.08324</cdr:y>
    </cdr:to>
    <cdr:sp macro="" textlink="">
      <cdr:nvSpPr>
        <cdr:cNvPr id="2" name="TextBox 1"/>
        <cdr:cNvSpPr txBox="1"/>
      </cdr:nvSpPr>
      <cdr:spPr>
        <a:xfrm xmlns:a="http://schemas.openxmlformats.org/drawingml/2006/main">
          <a:off x="216024" y="161774"/>
          <a:ext cx="167730" cy="154406"/>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0" i="0" dirty="0">
              <a:solidFill>
                <a:srgbClr val="FFFFFF"/>
              </a:solidFill>
              <a:latin typeface="Arial" panose="020B0604020202020204" pitchFamily="34" charset="0"/>
            </a:rPr>
            <a:t>%</a:t>
          </a:r>
        </a:p>
      </cdr:txBody>
    </cdr:sp>
  </cdr:relSizeAnchor>
</c:userShapes>
</file>

<file path=ppt/drawings/drawing10.xml><?xml version="1.0" encoding="utf-8"?>
<c:userShapes xmlns:c="http://schemas.openxmlformats.org/drawingml/2006/chart">
  <cdr:relSizeAnchor xmlns:cdr="http://schemas.openxmlformats.org/drawingml/2006/chartDrawing">
    <cdr:from>
      <cdr:x>0.36559</cdr:x>
      <cdr:y>0.20973</cdr:y>
    </cdr:from>
    <cdr:to>
      <cdr:x>0.71487</cdr:x>
      <cdr:y>0.91648</cdr:y>
    </cdr:to>
    <cdr:sp macro="" textlink="">
      <cdr:nvSpPr>
        <cdr:cNvPr id="2" name="Textfeld 1"/>
        <cdr:cNvSpPr txBox="1"/>
      </cdr:nvSpPr>
      <cdr:spPr>
        <a:xfrm xmlns:a="http://schemas.openxmlformats.org/drawingml/2006/main">
          <a:off x="3014382" y="829129"/>
          <a:ext cx="2879865" cy="279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0.87918</cdr:x>
      <cdr:y>0.05714</cdr:y>
    </cdr:from>
    <cdr:to>
      <cdr:x>1</cdr:x>
      <cdr:y>0.8972</cdr:y>
    </cdr:to>
    <cdr:sp macro="" textlink="">
      <cdr:nvSpPr>
        <cdr:cNvPr id="3" name="Textfeld 2"/>
        <cdr:cNvSpPr txBox="1"/>
      </cdr:nvSpPr>
      <cdr:spPr>
        <a:xfrm xmlns:a="http://schemas.openxmlformats.org/drawingml/2006/main">
          <a:off x="7491926" y="225879"/>
          <a:ext cx="996156" cy="3321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0.07987</cdr:x>
      <cdr:y>0.00277</cdr:y>
    </cdr:from>
    <cdr:to>
      <cdr:x>0.09373</cdr:x>
      <cdr:y>0.03207</cdr:y>
    </cdr:to>
    <cdr:grpSp>
      <cdr:nvGrpSpPr>
        <cdr:cNvPr id="4" name="Gruppieren 4">
          <a:extLst xmlns:a="http://schemas.openxmlformats.org/drawingml/2006/main">
            <a:ext uri="{FF2B5EF4-FFF2-40B4-BE49-F238E27FC236}">
              <a16:creationId xmlns:a16="http://schemas.microsoft.com/office/drawing/2014/main" xmlns="" id="{56B1BD6A-CD6E-4A19-9810-FF785E2AF65B}"/>
            </a:ext>
          </a:extLst>
        </cdr:cNvPr>
        <cdr:cNvGrpSpPr/>
      </cdr:nvGrpSpPr>
      <cdr:grpSpPr>
        <a:xfrm xmlns:a="http://schemas.openxmlformats.org/drawingml/2006/main">
          <a:off x="658544" y="10951"/>
          <a:ext cx="114278" cy="115832"/>
          <a:chOff x="2763326" y="426993"/>
          <a:chExt cx="102382" cy="186368"/>
        </a:xfrm>
        <a:solidFill xmlns:a="http://schemas.openxmlformats.org/drawingml/2006/main">
          <a:srgbClr val="E4B921"/>
        </a:solidFill>
      </cdr:grpSpPr>
      <cdr:sp macro="" textlink="">
        <cdr:nvSpPr>
          <cdr:cNvPr id="5" name="Raute 2"/>
          <cdr:cNvSpPr/>
        </cdr:nvSpPr>
        <cdr:spPr>
          <a:xfrm xmlns:a="http://schemas.openxmlformats.org/drawingml/2006/main">
            <a:off x="2763326" y="426993"/>
            <a:ext cx="102382" cy="186368"/>
          </a:xfrm>
          <a:prstGeom xmlns:a="http://schemas.openxmlformats.org/drawingml/2006/main" prst="diamond">
            <a:avLst/>
          </a:prstGeom>
          <a:grp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de-DE"/>
          </a:p>
        </cdr:txBody>
      </cdr:sp>
    </cdr:grpSp>
  </cdr:relSizeAnchor>
  <cdr:relSizeAnchor xmlns:cdr="http://schemas.openxmlformats.org/drawingml/2006/chartDrawing">
    <cdr:from>
      <cdr:x>0.08372</cdr:x>
      <cdr:y>0</cdr:y>
    </cdr:from>
    <cdr:to>
      <cdr:x>0.22581</cdr:x>
      <cdr:y>0.0326</cdr:y>
    </cdr:to>
    <cdr:sp macro="" textlink="">
      <cdr:nvSpPr>
        <cdr:cNvPr id="6" name="TextBox 5"/>
        <cdr:cNvSpPr txBox="1"/>
      </cdr:nvSpPr>
      <cdr:spPr>
        <a:xfrm xmlns:a="http://schemas.openxmlformats.org/drawingml/2006/main">
          <a:off x="690282" y="0"/>
          <a:ext cx="1171574" cy="12887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GB" sz="1100" dirty="0"/>
            <a:t>OECD average</a:t>
          </a:r>
        </a:p>
      </cdr:txBody>
    </cdr:sp>
  </cdr:relSizeAnchor>
</c:userShapes>
</file>

<file path=ppt/drawings/drawing2.xml><?xml version="1.0" encoding="utf-8"?>
<c:userShapes xmlns:c="http://schemas.openxmlformats.org/drawingml/2006/chart">
  <cdr:relSizeAnchor xmlns:cdr="http://schemas.openxmlformats.org/drawingml/2006/chartDrawing">
    <cdr:from>
      <cdr:x>0.00475</cdr:x>
      <cdr:y>0.02</cdr:y>
    </cdr:from>
    <cdr:to>
      <cdr:x>0.294</cdr:x>
      <cdr:y>0.06975</cdr:y>
    </cdr:to>
    <cdr:sp macro="" textlink="">
      <cdr:nvSpPr>
        <cdr:cNvPr id="3" name="TextBox 2"/>
        <cdr:cNvSpPr txBox="1"/>
      </cdr:nvSpPr>
      <cdr:spPr>
        <a:xfrm xmlns:a="http://schemas.openxmlformats.org/drawingml/2006/main">
          <a:off x="28575" y="57150"/>
          <a:ext cx="2009775" cy="161925"/>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nSpc>
              <a:spcPts val="1100"/>
            </a:lnSpc>
          </a:pPr>
          <a:r>
            <a:rPr lang="en-US" sz="1200" dirty="0">
              <a:solidFill>
                <a:srgbClr val="FFFFFF"/>
              </a:solidFill>
              <a:latin typeface="Arial" panose="020B0604020202020204" pitchFamily="34" charset="0"/>
            </a:rPr>
            <a:t>% of GDP</a:t>
          </a:r>
        </a:p>
      </cdr:txBody>
    </cdr:sp>
  </cdr:relSizeAnchor>
  <cdr:relSizeAnchor xmlns:cdr="http://schemas.openxmlformats.org/drawingml/2006/chartDrawing">
    <cdr:from>
      <cdr:x>0.005</cdr:x>
      <cdr:y>0.02925</cdr:y>
    </cdr:from>
    <cdr:to>
      <cdr:x>0.153</cdr:x>
      <cdr:y>0.12075</cdr:y>
    </cdr:to>
    <cdr:sp macro="" textlink="">
      <cdr:nvSpPr>
        <cdr:cNvPr id="5" name="TextBox 1"/>
        <cdr:cNvSpPr txBox="1"/>
      </cdr:nvSpPr>
      <cdr:spPr>
        <a:xfrm xmlns:a="http://schemas.openxmlformats.org/drawingml/2006/main">
          <a:off x="28575" y="85725"/>
          <a:ext cx="1028700" cy="295275"/>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GB"/>
        </a:p>
      </cdr:txBody>
    </cdr:sp>
  </cdr:relSizeAnchor>
</c:userShapes>
</file>

<file path=ppt/drawings/drawing3.xml><?xml version="1.0" encoding="utf-8"?>
<c:userShapes xmlns:c="http://schemas.openxmlformats.org/drawingml/2006/chart">
  <cdr:relSizeAnchor xmlns:cdr="http://schemas.openxmlformats.org/drawingml/2006/chartDrawing">
    <cdr:from>
      <cdr:x>0.00502</cdr:x>
      <cdr:y>0.0293</cdr:y>
    </cdr:from>
    <cdr:to>
      <cdr:x>0.15318</cdr:x>
      <cdr:y>0.12104</cdr:y>
    </cdr:to>
    <cdr:sp macro="" textlink="">
      <cdr:nvSpPr>
        <cdr:cNvPr id="5" name="TextBox 1"/>
        <cdr:cNvSpPr txBox="1"/>
      </cdr:nvSpPr>
      <cdr:spPr>
        <a:xfrm xmlns:a="http://schemas.openxmlformats.org/drawingml/2006/main">
          <a:off x="40033" y="112399"/>
          <a:ext cx="1181547" cy="3519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a:p>
      </cdr:txBody>
    </cdr:sp>
  </cdr:relSizeAnchor>
  <cdr:relSizeAnchor xmlns:cdr="http://schemas.openxmlformats.org/drawingml/2006/chartDrawing">
    <cdr:from>
      <cdr:x>0</cdr:x>
      <cdr:y>0.69711</cdr:y>
    </cdr:from>
    <cdr:to>
      <cdr:x>0.96106</cdr:x>
      <cdr:y>1</cdr:y>
    </cdr:to>
    <cdr:sp macro="" textlink="">
      <cdr:nvSpPr>
        <cdr:cNvPr id="9" name="Footnote"/>
        <cdr:cNvSpPr txBox="1"/>
      </cdr:nvSpPr>
      <cdr:spPr>
        <a:xfrm xmlns:a="http://schemas.openxmlformats.org/drawingml/2006/main">
          <a:off x="0" y="3435445"/>
          <a:ext cx="8649604" cy="14926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sz="80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0.90795</cdr:x>
      <cdr:y>0.61142</cdr:y>
    </cdr:from>
    <cdr:to>
      <cdr:x>0.95857</cdr:x>
      <cdr:y>0.676</cdr:y>
    </cdr:to>
    <cdr:pic>
      <cdr:nvPicPr>
        <cdr:cNvPr id="2" name="Picture 1">
          <a:extLst xmlns:a="http://schemas.openxmlformats.org/drawingml/2006/main">
            <a:ext uri="{FF2B5EF4-FFF2-40B4-BE49-F238E27FC236}">
              <a16:creationId xmlns:a16="http://schemas.microsoft.com/office/drawing/2014/main" xmlns="" id="{F16DB1C1-E57D-4F21-B894-73928CEC3DBA}"/>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8008553" y="2408924"/>
          <a:ext cx="446508" cy="2544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userShapes>
</file>

<file path=ppt/drawings/drawing5.xml><?xml version="1.0" encoding="utf-8"?>
<c:userShapes xmlns:c="http://schemas.openxmlformats.org/drawingml/2006/chart">
  <cdr:relSizeAnchor xmlns:cdr="http://schemas.openxmlformats.org/drawingml/2006/chartDrawing">
    <cdr:from>
      <cdr:x>0.3964</cdr:x>
      <cdr:y>0.11335</cdr:y>
    </cdr:from>
    <cdr:to>
      <cdr:x>0.45108</cdr:x>
      <cdr:y>0.29807</cdr:y>
    </cdr:to>
    <cdr:cxnSp macro="">
      <cdr:nvCxnSpPr>
        <cdr:cNvPr id="4" name="Gerader Verbinder 3">
          <a:extLst xmlns:a="http://schemas.openxmlformats.org/drawingml/2006/main">
            <a:ext uri="{FF2B5EF4-FFF2-40B4-BE49-F238E27FC236}">
              <a16:creationId xmlns:a16="http://schemas.microsoft.com/office/drawing/2014/main" xmlns="" id="{6187E980-69F5-4062-A29C-25E7DC61FC1A}"/>
            </a:ext>
          </a:extLst>
        </cdr:cNvPr>
        <cdr:cNvCxnSpPr/>
      </cdr:nvCxnSpPr>
      <cdr:spPr>
        <a:xfrm xmlns:a="http://schemas.openxmlformats.org/drawingml/2006/main">
          <a:off x="3268382" y="448129"/>
          <a:ext cx="450850" cy="73025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0.48342</cdr:x>
      <cdr:y>0.31895</cdr:y>
    </cdr:from>
    <cdr:to>
      <cdr:x>0.52732</cdr:x>
      <cdr:y>0.41854</cdr:y>
    </cdr:to>
    <cdr:cxnSp macro="">
      <cdr:nvCxnSpPr>
        <cdr:cNvPr id="6" name="Gerader Verbinder 5">
          <a:extLst xmlns:a="http://schemas.openxmlformats.org/drawingml/2006/main">
            <a:ext uri="{FF2B5EF4-FFF2-40B4-BE49-F238E27FC236}">
              <a16:creationId xmlns:a16="http://schemas.microsoft.com/office/drawing/2014/main" xmlns="" id="{F92F1C73-606D-43C6-9377-B2EAFE7838B3}"/>
            </a:ext>
          </a:extLst>
        </cdr:cNvPr>
        <cdr:cNvCxnSpPr/>
      </cdr:nvCxnSpPr>
      <cdr:spPr>
        <a:xfrm xmlns:a="http://schemas.openxmlformats.org/drawingml/2006/main" flipV="1">
          <a:off x="3985932" y="1260929"/>
          <a:ext cx="361950" cy="3937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0.54812</cdr:x>
      <cdr:y>0.33983</cdr:y>
    </cdr:from>
    <cdr:to>
      <cdr:x>0.59356</cdr:x>
      <cdr:y>0.38481</cdr:y>
    </cdr:to>
    <cdr:cxnSp macro="">
      <cdr:nvCxnSpPr>
        <cdr:cNvPr id="8" name="Gerader Verbinder 7">
          <a:extLst xmlns:a="http://schemas.openxmlformats.org/drawingml/2006/main">
            <a:ext uri="{FF2B5EF4-FFF2-40B4-BE49-F238E27FC236}">
              <a16:creationId xmlns:a16="http://schemas.microsoft.com/office/drawing/2014/main" xmlns="" id="{8C652C2C-D5D4-4117-A922-492FA3F1E84C}"/>
            </a:ext>
          </a:extLst>
        </cdr:cNvPr>
        <cdr:cNvCxnSpPr/>
      </cdr:nvCxnSpPr>
      <cdr:spPr>
        <a:xfrm xmlns:a="http://schemas.openxmlformats.org/drawingml/2006/main" flipH="1" flipV="1">
          <a:off x="4519332" y="1343479"/>
          <a:ext cx="374650" cy="1778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0.03382</cdr:x>
      <cdr:y>0.01992</cdr:y>
    </cdr:from>
    <cdr:to>
      <cdr:x>0.98646</cdr:x>
      <cdr:y>0.08925</cdr:y>
    </cdr:to>
    <cdr:grpSp>
      <cdr:nvGrpSpPr>
        <cdr:cNvPr id="26" name="xlamLegendGroup1">
          <a:extLst xmlns:a="http://schemas.openxmlformats.org/drawingml/2006/main">
            <a:ext uri="{FF2B5EF4-FFF2-40B4-BE49-F238E27FC236}">
              <a16:creationId xmlns:a16="http://schemas.microsoft.com/office/drawing/2014/main" xmlns="" id="{2742FB55-7D69-4CEB-93BB-EAFBCA4DA3C0}"/>
            </a:ext>
          </a:extLst>
        </cdr:cNvPr>
        <cdr:cNvGrpSpPr/>
      </cdr:nvGrpSpPr>
      <cdr:grpSpPr>
        <a:xfrm xmlns:a="http://schemas.openxmlformats.org/drawingml/2006/main">
          <a:off x="231963" y="61931"/>
          <a:ext cx="6533931" cy="215547"/>
          <a:chOff x="0" y="0"/>
          <a:chExt cx="5534146" cy="176800"/>
        </a:xfrm>
      </cdr:grpSpPr>
      <cdr:sp macro="" textlink="">
        <cdr:nvSpPr>
          <cdr:cNvPr id="27" name="xlamLegend1">
            <a:extLst xmlns:a="http://schemas.openxmlformats.org/drawingml/2006/main">
              <a:ext uri="{FF2B5EF4-FFF2-40B4-BE49-F238E27FC236}">
                <a16:creationId xmlns:a16="http://schemas.microsoft.com/office/drawing/2014/main" xmlns="" id="{D0DC5066-220E-4ECA-BA49-9B2BDE3D2B63}"/>
              </a:ext>
            </a:extLst>
          </cdr:cNvPr>
          <cdr:cNvSpPr/>
        </cdr:nvSpPr>
        <cdr:spPr>
          <a:xfrm xmlns:a="http://schemas.openxmlformats.org/drawingml/2006/main">
            <a:off x="0" y="0"/>
            <a:ext cx="5534146" cy="176800"/>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fr-FR" sz="1600"/>
          </a:p>
        </cdr:txBody>
      </cdr:sp>
      <cdr:grpSp>
        <cdr:nvGrpSpPr>
          <cdr:cNvPr id="28" name="xlamLegendEntry11">
            <a:extLst xmlns:a="http://schemas.openxmlformats.org/drawingml/2006/main">
              <a:ext uri="{FF2B5EF4-FFF2-40B4-BE49-F238E27FC236}">
                <a16:creationId xmlns:a16="http://schemas.microsoft.com/office/drawing/2014/main" xmlns="" id="{2EDDE9B4-83F4-4075-B971-EF8085A2BA14}"/>
              </a:ext>
            </a:extLst>
          </cdr:cNvPr>
          <cdr:cNvGrpSpPr/>
        </cdr:nvGrpSpPr>
        <cdr:grpSpPr>
          <a:xfrm xmlns:a="http://schemas.openxmlformats.org/drawingml/2006/main">
            <a:off x="1246800" y="43400"/>
            <a:ext cx="970853" cy="94669"/>
            <a:chOff x="1246800" y="43400"/>
            <a:chExt cx="970853" cy="94669"/>
          </a:xfrm>
        </cdr:grpSpPr>
        <cdr:sp macro="" textlink="">
          <cdr:nvSpPr>
            <cdr:cNvPr id="32" name="xlamLegendSymbol11">
              <a:extLst xmlns:a="http://schemas.openxmlformats.org/drawingml/2006/main">
                <a:ext uri="{FF2B5EF4-FFF2-40B4-BE49-F238E27FC236}">
                  <a16:creationId xmlns:a16="http://schemas.microsoft.com/office/drawing/2014/main" xmlns="" id="{6DBE6AD1-8391-46A5-918D-34B25238EFB7}"/>
                </a:ext>
              </a:extLst>
            </cdr:cNvPr>
            <cdr:cNvSpPr/>
          </cdr:nvSpPr>
          <cdr:spPr>
            <a:xfrm xmlns:a="http://schemas.openxmlformats.org/drawingml/2006/main">
              <a:off x="1246800" y="61400"/>
              <a:ext cx="144000" cy="72000"/>
            </a:xfrm>
            <a:prstGeom xmlns:a="http://schemas.openxmlformats.org/drawingml/2006/main" prst="rect">
              <a:avLst/>
            </a:prstGeom>
            <a:solidFill xmlns:a="http://schemas.openxmlformats.org/drawingml/2006/main">
              <a:srgbClr val="4F81BD"/>
            </a:solidFill>
            <a:ln xmlns:a="http://schemas.openxmlformats.org/drawingml/2006/main" w="6350">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fr-FR" sz="1600"/>
            </a:p>
          </cdr:txBody>
        </cdr:sp>
        <cdr:sp macro="" textlink="">
          <cdr:nvSpPr>
            <cdr:cNvPr id="33" name="xlamLegendText11">
              <a:extLst xmlns:a="http://schemas.openxmlformats.org/drawingml/2006/main">
                <a:ext uri="{FF2B5EF4-FFF2-40B4-BE49-F238E27FC236}">
                  <a16:creationId xmlns:a16="http://schemas.microsoft.com/office/drawing/2014/main" xmlns="" id="{C77E7E3E-55AB-4B14-9731-D43131070505}"/>
                </a:ext>
              </a:extLst>
            </cdr:cNvPr>
            <cdr:cNvSpPr txBox="1"/>
          </cdr:nvSpPr>
          <cdr:spPr>
            <a:xfrm xmlns:a="http://schemas.openxmlformats.org/drawingml/2006/main">
              <a:off x="1462800" y="43400"/>
              <a:ext cx="754853" cy="9466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fr-FR" sz="1000" b="0" i="0">
                  <a:solidFill>
                    <a:srgbClr val="000000"/>
                  </a:solidFill>
                  <a:latin typeface="Arial Narrow" panose="020B0606020202030204" pitchFamily="34" charset="0"/>
                </a:rPr>
                <a:t>Public expenditure</a:t>
              </a:r>
            </a:p>
          </cdr:txBody>
        </cdr:sp>
      </cdr:grpSp>
      <cdr:grpSp>
        <cdr:nvGrpSpPr>
          <cdr:cNvPr id="29" name="xlamLegendEntry21">
            <a:extLst xmlns:a="http://schemas.openxmlformats.org/drawingml/2006/main">
              <a:ext uri="{FF2B5EF4-FFF2-40B4-BE49-F238E27FC236}">
                <a16:creationId xmlns:a16="http://schemas.microsoft.com/office/drawing/2014/main" xmlns="" id="{E9E18C26-628B-47E6-9B82-B271DDC4533A}"/>
              </a:ext>
            </a:extLst>
          </cdr:cNvPr>
          <cdr:cNvGrpSpPr/>
        </cdr:nvGrpSpPr>
        <cdr:grpSpPr>
          <a:xfrm xmlns:a="http://schemas.openxmlformats.org/drawingml/2006/main">
            <a:off x="3510426" y="43400"/>
            <a:ext cx="1005995" cy="94669"/>
            <a:chOff x="3510426" y="43400"/>
            <a:chExt cx="1005995" cy="94669"/>
          </a:xfrm>
        </cdr:grpSpPr>
        <cdr:sp macro="" textlink="">
          <cdr:nvSpPr>
            <cdr:cNvPr id="30" name="xlamLegendSymbol21">
              <a:extLst xmlns:a="http://schemas.openxmlformats.org/drawingml/2006/main">
                <a:ext uri="{FF2B5EF4-FFF2-40B4-BE49-F238E27FC236}">
                  <a16:creationId xmlns:a16="http://schemas.microsoft.com/office/drawing/2014/main" xmlns="" id="{97E19D83-8563-4B33-848E-CAB53E58900F}"/>
                </a:ext>
              </a:extLst>
            </cdr:cNvPr>
            <cdr:cNvSpPr/>
          </cdr:nvSpPr>
          <cdr:spPr>
            <a:xfrm xmlns:a="http://schemas.openxmlformats.org/drawingml/2006/main">
              <a:off x="3510426" y="61400"/>
              <a:ext cx="144000" cy="72000"/>
            </a:xfrm>
            <a:prstGeom xmlns:a="http://schemas.openxmlformats.org/drawingml/2006/main" prst="rect">
              <a:avLst/>
            </a:prstGeom>
            <a:solidFill xmlns:a="http://schemas.openxmlformats.org/drawingml/2006/main">
              <a:srgbClr val="CCCCCC"/>
            </a:solidFill>
            <a:ln xmlns:a="http://schemas.openxmlformats.org/drawingml/2006/main" w="6350">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fr-FR" sz="1600"/>
            </a:p>
          </cdr:txBody>
        </cdr:sp>
        <cdr:sp macro="" textlink="">
          <cdr:nvSpPr>
            <cdr:cNvPr id="31" name="xlamLegendText21">
              <a:extLst xmlns:a="http://schemas.openxmlformats.org/drawingml/2006/main">
                <a:ext uri="{FF2B5EF4-FFF2-40B4-BE49-F238E27FC236}">
                  <a16:creationId xmlns:a16="http://schemas.microsoft.com/office/drawing/2014/main" xmlns="" id="{17F44139-0346-484C-A935-AA66FAC27C9E}"/>
                </a:ext>
              </a:extLst>
            </cdr:cNvPr>
            <cdr:cNvSpPr txBox="1"/>
          </cdr:nvSpPr>
          <cdr:spPr>
            <a:xfrm xmlns:a="http://schemas.openxmlformats.org/drawingml/2006/main">
              <a:off x="3726426" y="43400"/>
              <a:ext cx="789995" cy="9466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fr-FR" sz="1000" b="0" i="0">
                  <a:solidFill>
                    <a:srgbClr val="000000"/>
                  </a:solidFill>
                  <a:latin typeface="Arial Narrow" panose="020B0606020202030204" pitchFamily="34" charset="0"/>
                </a:rPr>
                <a:t>Private expenditure</a:t>
              </a:r>
            </a:p>
          </cdr:txBody>
        </cdr:sp>
      </cdr:grpSp>
    </cdr:grpSp>
  </cdr:relSizeAnchor>
</c:userShapes>
</file>

<file path=ppt/drawings/drawing7.xml><?xml version="1.0" encoding="utf-8"?>
<c:userShapes xmlns:c="http://schemas.openxmlformats.org/drawingml/2006/chart">
  <cdr:relSizeAnchor xmlns:cdr="http://schemas.openxmlformats.org/drawingml/2006/chartDrawing">
    <cdr:from>
      <cdr:x>0.57651</cdr:x>
      <cdr:y>0.03457</cdr:y>
    </cdr:from>
    <cdr:to>
      <cdr:x>0.58657</cdr:x>
      <cdr:y>0.05825</cdr:y>
    </cdr:to>
    <cdr:sp macro="" textlink="">
      <cdr:nvSpPr>
        <cdr:cNvPr id="2" name="Raute 1"/>
        <cdr:cNvSpPr/>
      </cdr:nvSpPr>
      <cdr:spPr>
        <a:xfrm xmlns:a="http://schemas.openxmlformats.org/drawingml/2006/main">
          <a:off x="5150596" y="131366"/>
          <a:ext cx="89878" cy="89984"/>
        </a:xfrm>
        <a:prstGeom xmlns:a="http://schemas.openxmlformats.org/drawingml/2006/main" prst="diamond">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dr:relSizeAnchor xmlns:cdr="http://schemas.openxmlformats.org/drawingml/2006/chartDrawing">
    <cdr:from>
      <cdr:x>0.21523</cdr:x>
      <cdr:y>0.03459</cdr:y>
    </cdr:from>
    <cdr:to>
      <cdr:x>0.2253</cdr:x>
      <cdr:y>0.05828</cdr:y>
    </cdr:to>
    <cdr:sp macro="" textlink="">
      <cdr:nvSpPr>
        <cdr:cNvPr id="3" name="Ellipse 2"/>
        <cdr:cNvSpPr/>
      </cdr:nvSpPr>
      <cdr:spPr>
        <a:xfrm xmlns:a="http://schemas.openxmlformats.org/drawingml/2006/main">
          <a:off x="1922879" y="131442"/>
          <a:ext cx="89966" cy="90022"/>
        </a:xfrm>
        <a:prstGeom xmlns:a="http://schemas.openxmlformats.org/drawingml/2006/main" prst="ellipse">
          <a:avLst/>
        </a:prstGeom>
        <a:solidFill xmlns:a="http://schemas.openxmlformats.org/drawingml/2006/main">
          <a:schemeClr val="accent1">
            <a:lumMod val="40000"/>
            <a:lumOff val="60000"/>
          </a:schemeClr>
        </a:solidFill>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de-DE"/>
        </a:p>
      </cdr:txBody>
    </cdr:sp>
  </cdr:relSizeAnchor>
</c:userShapes>
</file>

<file path=ppt/drawings/drawing8.xml><?xml version="1.0" encoding="utf-8"?>
<c:userShapes xmlns:c="http://schemas.openxmlformats.org/drawingml/2006/chart">
  <cdr:relSizeAnchor xmlns:cdr="http://schemas.openxmlformats.org/drawingml/2006/chartDrawing">
    <cdr:from>
      <cdr:x>0.36559</cdr:x>
      <cdr:y>0.20973</cdr:y>
    </cdr:from>
    <cdr:to>
      <cdr:x>0.71487</cdr:x>
      <cdr:y>0.91648</cdr:y>
    </cdr:to>
    <cdr:sp macro="" textlink="">
      <cdr:nvSpPr>
        <cdr:cNvPr id="2" name="Textfeld 1"/>
        <cdr:cNvSpPr txBox="1"/>
      </cdr:nvSpPr>
      <cdr:spPr>
        <a:xfrm xmlns:a="http://schemas.openxmlformats.org/drawingml/2006/main">
          <a:off x="3014382" y="829129"/>
          <a:ext cx="2879865" cy="279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0.87918</cdr:x>
      <cdr:y>0.05714</cdr:y>
    </cdr:from>
    <cdr:to>
      <cdr:x>1</cdr:x>
      <cdr:y>0.8972</cdr:y>
    </cdr:to>
    <cdr:sp macro="" textlink="">
      <cdr:nvSpPr>
        <cdr:cNvPr id="3" name="Textfeld 2"/>
        <cdr:cNvSpPr txBox="1"/>
      </cdr:nvSpPr>
      <cdr:spPr>
        <a:xfrm xmlns:a="http://schemas.openxmlformats.org/drawingml/2006/main">
          <a:off x="7491926" y="225879"/>
          <a:ext cx="996156" cy="3321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0.03009</cdr:x>
      <cdr:y>0</cdr:y>
    </cdr:from>
    <cdr:to>
      <cdr:x>0.96296</cdr:x>
      <cdr:y>0.0725</cdr:y>
    </cdr:to>
    <cdr:sp macro="" textlink="">
      <cdr:nvSpPr>
        <cdr:cNvPr id="2" name="TextBox 1"/>
        <cdr:cNvSpPr txBox="1"/>
      </cdr:nvSpPr>
      <cdr:spPr>
        <a:xfrm xmlns:a="http://schemas.openxmlformats.org/drawingml/2006/main">
          <a:off x="247650" y="0"/>
          <a:ext cx="7677150" cy="2460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a:t>Number of years in pre-primary education among students attending socio-economically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02021F-1926-004C-936B-F5FD91E61424}" type="datetimeFigureOut">
              <a:rPr lang="fr-FR" smtClean="0"/>
              <a:t>23/10/2018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F9BC04-A21D-464D-811F-2D5908067B39}" type="slidenum">
              <a:rPr lang="fr-FR" smtClean="0"/>
              <a:t>‹Nº›</a:t>
            </a:fld>
            <a:endParaRPr lang="fr-FR"/>
          </a:p>
        </p:txBody>
      </p:sp>
    </p:spTree>
    <p:extLst>
      <p:ext uri="{BB962C8B-B14F-4D97-AF65-F5344CB8AC3E}">
        <p14:creationId xmlns:p14="http://schemas.microsoft.com/office/powerpoint/2010/main" val="1418513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B3246-1063-41E3-AB7B-A84B6E099E7F}" type="datetimeFigureOut">
              <a:rPr lang="de-DE" smtClean="0"/>
              <a:pPr/>
              <a:t>23.10.2018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7A4BC-5347-40DF-8CB7-B27E4ECEA6FC}" type="slidenum">
              <a:rPr lang="de-DE" smtClean="0"/>
              <a:pPr/>
              <a:t>‹Nº›</a:t>
            </a:fld>
            <a:endParaRPr lang="de-DE"/>
          </a:p>
        </p:txBody>
      </p:sp>
    </p:spTree>
    <p:extLst>
      <p:ext uri="{BB962C8B-B14F-4D97-AF65-F5344CB8AC3E}">
        <p14:creationId xmlns:p14="http://schemas.microsoft.com/office/powerpoint/2010/main" val="269190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Betsy DeVos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Tom Brock, acting director of IES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Adam </a:t>
            </a:r>
            <a:r>
              <a:rPr lang="en-GB" sz="1200" kern="1200" dirty="0" err="1">
                <a:solidFill>
                  <a:schemeClr val="tx1"/>
                </a:solidFill>
                <a:effectLst/>
                <a:latin typeface="+mn-lt"/>
                <a:ea typeface="+mn-ea"/>
                <a:cs typeface="+mn-cs"/>
              </a:rPr>
              <a:t>Gamoran</a:t>
            </a:r>
            <a:r>
              <a:rPr lang="en-GB" sz="1200" kern="1200" dirty="0">
                <a:solidFill>
                  <a:schemeClr val="tx1"/>
                </a:solidFill>
                <a:effectLst/>
                <a:latin typeface="+mn-lt"/>
                <a:ea typeface="+mn-ea"/>
                <a:cs typeface="+mn-cs"/>
              </a:rPr>
              <a:t>, President of William T. Grant Foundation</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Stephen Fraser, Education Endowment Foundation, notably Stephen Fraser, Director of International Affairs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Loretta Goodwin, American Youth Policy Forum, responsible for the logistics of the event</a:t>
            </a:r>
          </a:p>
          <a:p>
            <a:pPr lvl="0"/>
            <a:r>
              <a:rPr lang="en-GB" sz="1200" kern="1200" dirty="0">
                <a:solidFill>
                  <a:schemeClr val="tx1"/>
                </a:solidFill>
                <a:effectLst/>
                <a:latin typeface="+mn-lt"/>
                <a:ea typeface="+mn-ea"/>
                <a:cs typeface="+mn-cs"/>
              </a:rPr>
              <a:t>Stephan Vincent </a:t>
            </a:r>
            <a:r>
              <a:rPr lang="en-GB" sz="1200" kern="1200" dirty="0" err="1">
                <a:solidFill>
                  <a:schemeClr val="tx1"/>
                </a:solidFill>
                <a:effectLst/>
                <a:latin typeface="+mn-lt"/>
                <a:ea typeface="+mn-ea"/>
                <a:cs typeface="+mn-cs"/>
              </a:rPr>
              <a:t>Lancrin</a:t>
            </a:r>
            <a:endParaRPr lang="en-GB"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57A4BC-5347-40DF-8CB7-B27E4ECEA6FC}" type="slidenum">
              <a:rPr lang="de-DE" smtClean="0"/>
              <a:pPr/>
              <a:t>1</a:t>
            </a:fld>
            <a:endParaRPr lang="de-DE"/>
          </a:p>
        </p:txBody>
      </p:sp>
    </p:spTree>
    <p:extLst>
      <p:ext uri="{BB962C8B-B14F-4D97-AF65-F5344CB8AC3E}">
        <p14:creationId xmlns:p14="http://schemas.microsoft.com/office/powerpoint/2010/main" val="3801033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95250"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Tree>
    <p:extLst>
      <p:ext uri="{BB962C8B-B14F-4D97-AF65-F5344CB8AC3E}">
        <p14:creationId xmlns:p14="http://schemas.microsoft.com/office/powerpoint/2010/main" val="1640823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95250"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Tree>
    <p:extLst>
      <p:ext uri="{BB962C8B-B14F-4D97-AF65-F5344CB8AC3E}">
        <p14:creationId xmlns:p14="http://schemas.microsoft.com/office/powerpoint/2010/main" val="164082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457A4BC-5347-40DF-8CB7-B27E4ECEA6FC}"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28823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95250"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Tree>
    <p:extLst>
      <p:ext uri="{BB962C8B-B14F-4D97-AF65-F5344CB8AC3E}">
        <p14:creationId xmlns:p14="http://schemas.microsoft.com/office/powerpoint/2010/main" val="3399408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95250"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z="1200" kern="1200" dirty="0">
                <a:solidFill>
                  <a:schemeClr val="tx1"/>
                </a:solidFill>
                <a:effectLst/>
                <a:latin typeface="+mn-lt"/>
                <a:ea typeface="+mn-ea"/>
                <a:cs typeface="+mn-cs"/>
              </a:rPr>
              <a:t>In sum, greater disadvantage does not necessarily entail a greater allocation of public resources. For example, the total spending per student (SGP</a:t>
            </a:r>
            <a:r>
              <a:rPr lang="en-GB" sz="1200" kern="1200" baseline="0" dirty="0">
                <a:solidFill>
                  <a:schemeClr val="tx1"/>
                </a:solidFill>
                <a:effectLst/>
                <a:latin typeface="+mn-lt"/>
                <a:ea typeface="+mn-ea"/>
                <a:cs typeface="+mn-cs"/>
              </a:rPr>
              <a:t> Education and own resources combined</a:t>
            </a:r>
            <a:r>
              <a:rPr lang="en-GB" sz="1200" kern="1200" dirty="0">
                <a:solidFill>
                  <a:schemeClr val="tx1"/>
                </a:solidFill>
                <a:effectLst/>
                <a:latin typeface="+mn-lt"/>
                <a:ea typeface="+mn-ea"/>
                <a:cs typeface="+mn-cs"/>
              </a:rPr>
              <a:t>) in the district of Bogotá is very similar to the level observed in the departments of Chocó, Nariño or Vichada, which are among the poorest of the country </a:t>
            </a:r>
            <a:endParaRPr lang="en-GB" altLang="en-US" dirty="0"/>
          </a:p>
        </p:txBody>
      </p:sp>
    </p:spTree>
    <p:extLst>
      <p:ext uri="{BB962C8B-B14F-4D97-AF65-F5344CB8AC3E}">
        <p14:creationId xmlns:p14="http://schemas.microsoft.com/office/powerpoint/2010/main" val="1640823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accounting for</a:t>
            </a:r>
            <a:r>
              <a:rPr lang="en-GB" baseline="0" dirty="0"/>
              <a:t> students’ and schools’ socio-economic status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457A4BC-5347-40DF-8CB7-B27E4ECEA6FC}"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146022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B76AD644-F3CF-494C-BD32-BCF09FB97BD7}"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34" charset="-127"/>
                <a:cs typeface="Arial"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37</a:t>
            </a:fld>
            <a:endParaRPr kumimoji="0"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34" charset="-127"/>
              <a:cs typeface="Arial" pitchFamily="34" charset="0"/>
            </a:endParaRPr>
          </a:p>
        </p:txBody>
      </p:sp>
    </p:spTree>
    <p:extLst>
      <p:ext uri="{BB962C8B-B14F-4D97-AF65-F5344CB8AC3E}">
        <p14:creationId xmlns:p14="http://schemas.microsoft.com/office/powerpoint/2010/main" val="4239479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There</a:t>
            </a:r>
            <a:r>
              <a:rPr lang="en-GB" sz="1200" kern="1200" baseline="0" dirty="0">
                <a:solidFill>
                  <a:schemeClr val="tx1"/>
                </a:solidFill>
                <a:effectLst/>
                <a:latin typeface="+mn-lt"/>
                <a:ea typeface="+mn-ea"/>
                <a:cs typeface="+mn-cs"/>
              </a:rPr>
              <a:t> are different models of teacher professionalism across the TALIS systems, these figures present an example of the five most frequent models: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High peer networks/low autonomy</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High autonomy</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Knowledge</a:t>
            </a:r>
            <a:r>
              <a:rPr lang="en-GB" sz="1200" kern="1200" baseline="0" dirty="0">
                <a:solidFill>
                  <a:schemeClr val="tx1"/>
                </a:solidFill>
                <a:effectLst/>
                <a:latin typeface="+mn-lt"/>
                <a:ea typeface="+mn-ea"/>
                <a:cs typeface="+mn-cs"/>
              </a:rPr>
              <a:t> emphasis</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Balance domains/high support for professionalism</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Balance domains/ low support for professionalism </a:t>
            </a:r>
            <a:endParaRPr lang="en-GB"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B76AD644-F3CF-494C-BD32-BCF09FB97BD7}"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34" charset="-127"/>
                <a:cs typeface="Arial"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39</a:t>
            </a:fld>
            <a:endParaRPr kumimoji="0"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34" charset="-127"/>
              <a:cs typeface="Arial" pitchFamily="34" charset="0"/>
            </a:endParaRPr>
          </a:p>
        </p:txBody>
      </p:sp>
    </p:spTree>
    <p:extLst>
      <p:ext uri="{BB962C8B-B14F-4D97-AF65-F5344CB8AC3E}">
        <p14:creationId xmlns:p14="http://schemas.microsoft.com/office/powerpoint/2010/main" val="3347737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a:t>Here</a:t>
            </a:r>
            <a:r>
              <a:rPr lang="en-US" altLang="ko-KR" sz="1600" baseline="0" dirty="0"/>
              <a:t> is some data on this. </a:t>
            </a:r>
          </a:p>
          <a:p>
            <a:endParaRPr lang="en-US" altLang="ko-KR" sz="1600" baseline="0" dirty="0"/>
          </a:p>
          <a:p>
            <a:r>
              <a:rPr lang="en-US" altLang="ko-KR" sz="1600" baseline="0" dirty="0"/>
              <a:t>Teachers who teach more often jointly as a team consistently report higher levels of job satisfaction. </a:t>
            </a:r>
          </a:p>
          <a:p>
            <a:endParaRPr lang="en-US" altLang="ko-KR" sz="1600" baseline="0" dirty="0"/>
          </a:p>
          <a:p>
            <a:r>
              <a:rPr lang="en-US" altLang="ko-KR" sz="1600" baseline="0" dirty="0"/>
              <a:t>The same is true for observing other teachers classes </a:t>
            </a:r>
          </a:p>
          <a:p>
            <a:endParaRPr lang="en-US" altLang="ko-KR" sz="1600" baseline="0" dirty="0"/>
          </a:p>
          <a:p>
            <a:r>
              <a:rPr lang="en-US" altLang="ko-KR" sz="1600" baseline="0" dirty="0"/>
              <a:t>Or engaging in joint activities across different classes</a:t>
            </a:r>
          </a:p>
          <a:p>
            <a:endParaRPr lang="en-US" altLang="ko-KR" sz="1600" baseline="0" dirty="0"/>
          </a:p>
          <a:p>
            <a:r>
              <a:rPr lang="en-US" altLang="ko-KR" sz="1600" baseline="0" dirty="0"/>
              <a:t>Or to take part in collaborative professional learning</a:t>
            </a:r>
          </a:p>
          <a:p>
            <a:endParaRPr lang="ko-KR" altLang="en-US" sz="1600"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B76AD644-F3CF-494C-BD32-BCF09FB97BD7}" type="slidenum">
              <a:rPr kumimoji="0" lang="ko-KR" altLang="en-US" sz="1200" b="0" i="0" u="none" strike="noStrike" kern="1200" cap="none" spc="0" normalizeH="0" baseline="0" noProof="0" smtClean="0">
                <a:ln>
                  <a:noFill/>
                </a:ln>
                <a:solidFill>
                  <a:prstClr val="black"/>
                </a:solidFill>
                <a:effectLst/>
                <a:uLnTx/>
                <a:uFillTx/>
                <a:latin typeface="Calibri"/>
                <a:ea typeface="맑은 고딕" panose="020B0503020000020004" pitchFamily="34" charset="-127"/>
                <a:cs typeface="Arial"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40</a:t>
            </a:fld>
            <a:endParaRPr kumimoji="0" lang="ko-KR" altLang="en-US" sz="1200" b="0" i="0" u="none" strike="noStrike" kern="1200" cap="none" spc="0" normalizeH="0" baseline="0" noProof="0">
              <a:ln>
                <a:noFill/>
              </a:ln>
              <a:solidFill>
                <a:prstClr val="black"/>
              </a:solidFill>
              <a:effectLst/>
              <a:uLnTx/>
              <a:uFillTx/>
              <a:latin typeface="Calibri"/>
              <a:ea typeface="맑은 고딕" panose="020B0503020000020004" pitchFamily="34" charset="-127"/>
              <a:cs typeface="Arial" pitchFamily="34" charset="0"/>
            </a:endParaRPr>
          </a:p>
        </p:txBody>
      </p:sp>
    </p:spTree>
    <p:extLst>
      <p:ext uri="{BB962C8B-B14F-4D97-AF65-F5344CB8AC3E}">
        <p14:creationId xmlns:p14="http://schemas.microsoft.com/office/powerpoint/2010/main" val="4184768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-TALIS data indicates that the type of students who are in a class has the largest association with the teacher’s self-efficacy and job satisfaction.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a:t>
            </a:r>
            <a:r>
              <a:rPr lang="en-GB" sz="1200" kern="1200" baseline="0" dirty="0">
                <a:solidFill>
                  <a:schemeClr val="tx1"/>
                </a:solidFill>
                <a:effectLst/>
                <a:latin typeface="+mn-lt"/>
                <a:ea typeface="+mn-ea"/>
                <a:cs typeface="+mn-cs"/>
              </a:rPr>
              <a:t> seen in the figure, </a:t>
            </a:r>
            <a:r>
              <a:rPr lang="en-GB" sz="1200" kern="1200" dirty="0">
                <a:solidFill>
                  <a:schemeClr val="tx1"/>
                </a:solidFill>
                <a:effectLst/>
                <a:latin typeface="+mn-lt"/>
                <a:ea typeface="+mn-ea"/>
                <a:cs typeface="+mn-cs"/>
              </a:rPr>
              <a:t>class size has minimum effect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on teachers’ job satisfaction compared</a:t>
            </a:r>
            <a:r>
              <a:rPr lang="en-GB" sz="1200" kern="1200" baseline="0" dirty="0">
                <a:solidFill>
                  <a:schemeClr val="tx1"/>
                </a:solidFill>
                <a:effectLst/>
                <a:latin typeface="+mn-lt"/>
                <a:ea typeface="+mn-ea"/>
                <a:cs typeface="+mn-cs"/>
              </a:rPr>
              <a:t> to the </a:t>
            </a:r>
            <a:r>
              <a:rPr lang="en-GB" sz="1200" kern="1200" dirty="0">
                <a:solidFill>
                  <a:schemeClr val="tx1"/>
                </a:solidFill>
                <a:effectLst/>
                <a:latin typeface="+mn-lt"/>
                <a:ea typeface="+mn-ea"/>
                <a:cs typeface="+mn-cs"/>
              </a:rPr>
              <a:t>stronger influence of teaching students with behavioural problems </a:t>
            </a:r>
            <a:r>
              <a:rPr lang="en-GB" sz="1200" i="1" kern="1200" dirty="0">
                <a:solidFill>
                  <a:schemeClr val="tx1"/>
                </a:solidFill>
                <a:effectLst/>
                <a:latin typeface="+mn-lt"/>
                <a:ea typeface="+mn-ea"/>
                <a:cs typeface="+mn-cs"/>
              </a:rPr>
              <a:t>(</a:t>
            </a:r>
            <a:r>
              <a:rPr lang="en-GB" sz="1200" b="1" i="1" kern="1200" dirty="0">
                <a:solidFill>
                  <a:schemeClr val="tx1"/>
                </a:solidFill>
                <a:effectLst/>
                <a:latin typeface="+mn-lt"/>
                <a:ea typeface="+mn-ea"/>
                <a:cs typeface="+mn-cs"/>
              </a:rPr>
              <a:t>Next </a:t>
            </a:r>
            <a:r>
              <a:rPr lang="en-GB" sz="1200" b="1" i="1" kern="1200" baseline="0" dirty="0">
                <a:solidFill>
                  <a:schemeClr val="tx1"/>
                </a:solidFill>
                <a:effectLst/>
                <a:latin typeface="+mn-lt"/>
                <a:ea typeface="+mn-ea"/>
                <a:cs typeface="+mn-cs"/>
              </a:rPr>
              <a:t> slide</a:t>
            </a:r>
            <a:r>
              <a:rPr lang="en-GB" sz="1200" i="1" kern="1200" baseline="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What this also tells us is that teachers need to be better prepared and supported to </a:t>
            </a:r>
            <a:r>
              <a:rPr lang="en-GB" sz="1200" kern="1200" dirty="0">
                <a:solidFill>
                  <a:schemeClr val="tx1"/>
                </a:solidFill>
                <a:effectLst/>
                <a:latin typeface="+mn-lt"/>
                <a:ea typeface="+mn-ea"/>
                <a:cs typeface="+mn-cs"/>
              </a:rPr>
              <a:t>teach</a:t>
            </a:r>
            <a:r>
              <a:rPr lang="en-GB" sz="1200" kern="1200" baseline="0" dirty="0">
                <a:solidFill>
                  <a:schemeClr val="tx1"/>
                </a:solidFill>
                <a:effectLst/>
                <a:latin typeface="+mn-lt"/>
                <a:ea typeface="+mn-ea"/>
                <a:cs typeface="+mn-cs"/>
              </a:rPr>
              <a:t> in</a:t>
            </a:r>
            <a:r>
              <a:rPr lang="en-GB" sz="1200" kern="1200" dirty="0">
                <a:solidFill>
                  <a:schemeClr val="tx1"/>
                </a:solidFill>
                <a:effectLst/>
                <a:latin typeface="+mn-lt"/>
                <a:ea typeface="+mn-ea"/>
                <a:cs typeface="+mn-cs"/>
              </a:rPr>
              <a:t> classes with students who have different achievement levels, special needs or behavioural problems.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062F273A-AC80-4D8B-A62F-1643C19C38B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46701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EEF35-2ACB-486D-BC80-775C546A08B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1047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normAutofit fontScale="85000" lnSpcReduction="20000"/>
          </a:bodyPr>
          <a:lstStyle/>
          <a:p>
            <a:r>
              <a:rPr lang="en-US" sz="1200" b="0" i="0" u="none" strike="noStrike" kern="1200" baseline="0" dirty="0">
                <a:solidFill>
                  <a:schemeClr val="tx1"/>
                </a:solidFill>
                <a:latin typeface="+mn-lt"/>
                <a:ea typeface="+mn-ea"/>
                <a:cs typeface="+mn-cs"/>
              </a:rPr>
              <a:t>The figure shows teacher’s predicted percentile in the distribution of all teachers, estimated by his or her overall score on the teacher professionalism index. The figure indicates where in the distribution of all teachers a given teacher would be expected to rank if she benefited from only one support, compared to those benefiting from five or ten best practices. As the figure shows, teachers with a value on the overall index of only one are expected to fall in the bottom third of all teachers in terms of their perceived status and self-efficacy and their satisfaction with their profession and work environment. In contrast, teachers with a value of five on the overall professionalism index are in the 40-51st percentile of all teachers in terms of all outcomes. At the top end of the spectrum, teachers with values of ten on the overall index, which corresponds to benefiting from two-thirds of the identified</a:t>
            </a:r>
          </a:p>
          <a:p>
            <a:r>
              <a:rPr lang="en-US" sz="1200" b="0" i="0" u="none" strike="noStrike" kern="1200" baseline="0" dirty="0">
                <a:solidFill>
                  <a:schemeClr val="tx1"/>
                </a:solidFill>
                <a:latin typeface="+mn-lt"/>
                <a:ea typeface="+mn-ea"/>
                <a:cs typeface="+mn-cs"/>
              </a:rPr>
              <a:t>In concrete terms, it appears that gains in support for teacher professionalism matter more at the lower end of the spectrum, such that implementing a few additional best practices matters more for teachers’ perceptions of status and self-efficacy and satisfaction with profession and work environment if they are not benefiting from any. At the top end, additional best practices do not have the same additional effect on teachers’ perceptions and satisfaction.  best practices, are likely to rank in the top half of the distribution of all teachers. </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In terms of variations across teachers’ perceptions and satisfaction, the analysis finds that teacher professionalism is least associated with teachers’ beliefs about the status of teaching in society, and more strongly linked to their perceptions of their own teaching and their satisfaction. The status outcome specifically asks teachers to what extent they believe that teaching is a valued profession in society, which may reflect larger structures of educational requirements and pay than the other three outcomes, which are more personal perceptions of satisfaction and teaching abilities. Nonetheless, we do find that higher values on the knowledge base and peer networks indices are both positively associated with perceived status. </a:t>
            </a:r>
          </a:p>
          <a:p>
            <a:pPr marL="0" marR="0" indent="0" algn="l" defTabSz="914400" rtl="0" eaLnBrk="1" fontAlgn="auto" latinLnBrk="1"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 careful look at the domains of teacher professionalism (TP) reveals different patterns of relationships between the different TP domains and teacher outcomes. IN particular it shows particularly the importance  knowledge base and peer networks.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B76AD644-F3CF-494C-BD32-BCF09FB97BD7}"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34" charset="-127"/>
                <a:cs typeface="Arial"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42</a:t>
            </a:fld>
            <a:endParaRPr kumimoji="0"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34" charset="-127"/>
              <a:cs typeface="Arial" pitchFamily="34" charset="0"/>
            </a:endParaRPr>
          </a:p>
        </p:txBody>
      </p:sp>
    </p:spTree>
    <p:extLst>
      <p:ext uri="{BB962C8B-B14F-4D97-AF65-F5344CB8AC3E}">
        <p14:creationId xmlns:p14="http://schemas.microsoft.com/office/powerpoint/2010/main" val="3799144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BEEF35-2ACB-486D-BC80-775C546A08B0}" type="slidenum">
              <a:rPr lang="en-GB" smtClean="0"/>
              <a:t>3</a:t>
            </a:fld>
            <a:endParaRPr lang="en-GB"/>
          </a:p>
        </p:txBody>
      </p:sp>
    </p:spTree>
    <p:extLst>
      <p:ext uri="{BB962C8B-B14F-4D97-AF65-F5344CB8AC3E}">
        <p14:creationId xmlns:p14="http://schemas.microsoft.com/office/powerpoint/2010/main" val="76865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BEEF35-2ACB-486D-BC80-775C546A08B0}" type="slidenum">
              <a:rPr lang="en-GB" smtClean="0"/>
              <a:t>4</a:t>
            </a:fld>
            <a:endParaRPr lang="en-GB"/>
          </a:p>
        </p:txBody>
      </p:sp>
    </p:spTree>
    <p:extLst>
      <p:ext uri="{BB962C8B-B14F-4D97-AF65-F5344CB8AC3E}">
        <p14:creationId xmlns:p14="http://schemas.microsoft.com/office/powerpoint/2010/main" val="361542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BEEF35-2ACB-486D-BC80-775C546A08B0}" type="slidenum">
              <a:rPr lang="en-GB" smtClean="0"/>
              <a:t>5</a:t>
            </a:fld>
            <a:endParaRPr lang="en-GB"/>
          </a:p>
        </p:txBody>
      </p:sp>
    </p:spTree>
    <p:extLst>
      <p:ext uri="{BB962C8B-B14F-4D97-AF65-F5344CB8AC3E}">
        <p14:creationId xmlns:p14="http://schemas.microsoft.com/office/powerpoint/2010/main" val="255927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57A4BC-5347-40DF-8CB7-B27E4ECEA6FC}" type="slidenum">
              <a:rPr kumimoji="0" lang="de-DE"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800" b="0" i="0" u="none" strike="noStrike" kern="0" cap="none" spc="0" normalizeH="0" baseline="0" noProof="0">
              <a:ln>
                <a:noFill/>
              </a:ln>
              <a:solidFill>
                <a:sysClr val="windowText" lastClr="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0960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8076A508-B7D2-45C9-840D-D1D9CB1849E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425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Note: The gender parity index refers to the ratio of the female value over the male value. ESCS refers to the PISA index of economic, social and cultural</a:t>
            </a:r>
          </a:p>
          <a:p>
            <a:r>
              <a:rPr lang="en-US" sz="1200" b="0" i="0" u="none" strike="noStrike" kern="1200" baseline="0" dirty="0">
                <a:solidFill>
                  <a:schemeClr val="tx1"/>
                </a:solidFill>
                <a:latin typeface="+mn-lt"/>
                <a:ea typeface="+mn-ea"/>
                <a:cs typeface="+mn-cs"/>
              </a:rPr>
              <a:t>status. The ESCS parity index refers to the ratio of the value for the bottom quartile over the value for the top quartile of the ESCS index. Location parity</a:t>
            </a:r>
          </a:p>
          <a:p>
            <a:r>
              <a:rPr lang="en-US" sz="1200" b="0" i="0" u="none" strike="noStrike" kern="1200" baseline="0" dirty="0">
                <a:solidFill>
                  <a:schemeClr val="tx1"/>
                </a:solidFill>
                <a:latin typeface="+mn-lt"/>
                <a:ea typeface="+mn-ea"/>
                <a:cs typeface="+mn-cs"/>
              </a:rPr>
              <a:t>is measured using the PISA definition of rural and urban areas (see the </a:t>
            </a:r>
            <a:r>
              <a:rPr lang="en-US" sz="1200" b="0" i="1" u="none" strike="noStrike" kern="1200" baseline="0" dirty="0">
                <a:solidFill>
                  <a:schemeClr val="tx1"/>
                </a:solidFill>
                <a:latin typeface="+mn-lt"/>
                <a:ea typeface="+mn-ea"/>
                <a:cs typeface="+mn-cs"/>
              </a:rPr>
              <a:t>Definitions </a:t>
            </a:r>
            <a:r>
              <a:rPr lang="en-US" sz="1200" b="0" i="0" u="none" strike="noStrike" kern="1200" baseline="0" dirty="0">
                <a:solidFill>
                  <a:schemeClr val="tx1"/>
                </a:solidFill>
                <a:latin typeface="+mn-lt"/>
                <a:ea typeface="+mn-ea"/>
                <a:cs typeface="+mn-cs"/>
              </a:rPr>
              <a:t>section at the end of this chapter). The location parity index refers to</a:t>
            </a:r>
          </a:p>
          <a:p>
            <a:r>
              <a:rPr lang="en-US" sz="1200" b="0" i="0" u="none" strike="noStrike" kern="1200" baseline="0" dirty="0">
                <a:solidFill>
                  <a:schemeClr val="tx1"/>
                </a:solidFill>
                <a:latin typeface="+mn-lt"/>
                <a:ea typeface="+mn-ea"/>
                <a:cs typeface="+mn-cs"/>
              </a:rPr>
              <a:t>the ratio of the value for rural areas over the value for urban areas.</a:t>
            </a:r>
          </a:p>
          <a:p>
            <a:r>
              <a:rPr lang="en-US" sz="1200" b="0" i="1" u="none" strike="noStrike" kern="1200" baseline="0" dirty="0">
                <a:solidFill>
                  <a:schemeClr val="tx1"/>
                </a:solidFill>
                <a:latin typeface="+mn-lt"/>
                <a:ea typeface="+mn-ea"/>
                <a:cs typeface="+mn-cs"/>
              </a:rPr>
              <a:t>Countries are ranked based on the average distance of each index to 1</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EEF35-2ACB-486D-BC80-775C546A08B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651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Denmark, the proportion of girls achieving at least PISA level 2 in mathematics is almost equal to that of boys (a parity index of 1 indicates</a:t>
            </a:r>
          </a:p>
          <a:p>
            <a:r>
              <a:rPr lang="en-US" sz="1200" b="0" i="0" u="none" strike="noStrike" kern="1200" baseline="0" dirty="0">
                <a:solidFill>
                  <a:schemeClr val="tx1"/>
                </a:solidFill>
                <a:latin typeface="+mn-lt"/>
                <a:ea typeface="+mn-ea"/>
                <a:cs typeface="+mn-cs"/>
              </a:rPr>
              <a:t>perfect parity). The proportion of children from the bottom quartile of the PISA ESCS index achieving at least PISA level 2 in mathematics is</a:t>
            </a:r>
          </a:p>
          <a:p>
            <a:r>
              <a:rPr lang="en-US" sz="1200" b="0" i="0" u="none" strike="noStrike" kern="1200" baseline="0" dirty="0">
                <a:solidFill>
                  <a:schemeClr val="tx1"/>
                </a:solidFill>
                <a:latin typeface="+mn-lt"/>
                <a:ea typeface="+mn-ea"/>
                <a:cs typeface="+mn-cs"/>
              </a:rPr>
              <a:t>20% lower than that of </a:t>
            </a:r>
            <a:r>
              <a:rPr lang="en-US" sz="1200" b="0" i="0" u="none" strike="noStrike" kern="1200" baseline="0" dirty="0" err="1">
                <a:solidFill>
                  <a:schemeClr val="tx1"/>
                </a:solidFill>
                <a:latin typeface="+mn-lt"/>
                <a:ea typeface="+mn-ea"/>
                <a:cs typeface="+mn-cs"/>
              </a:rPr>
              <a:t>childen</a:t>
            </a:r>
            <a:r>
              <a:rPr lang="en-US" sz="1200" b="0" i="0" u="none" strike="noStrike" kern="1200" baseline="0" dirty="0">
                <a:solidFill>
                  <a:schemeClr val="tx1"/>
                </a:solidFill>
                <a:latin typeface="+mn-lt"/>
                <a:ea typeface="+mn-ea"/>
                <a:cs typeface="+mn-cs"/>
              </a:rPr>
              <a:t> from the top ESCS quartile.</a:t>
            </a:r>
            <a:endParaRPr lang="fr-F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EEF35-2ACB-486D-BC80-775C546A08B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15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7.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856" y="1476376"/>
            <a:ext cx="4738254" cy="1502352"/>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95815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idx="1"/>
          </p:nvPr>
        </p:nvSpPr>
        <p:spPr>
          <a:xfrm>
            <a:off x="457200" y="1309007"/>
            <a:ext cx="8229600" cy="3394075"/>
          </a:xfrm>
          <a:prstGeom prst="rect">
            <a:avLst/>
          </a:prstGeom>
        </p:spPr>
        <p:txBody>
          <a:bodyPr rtlCol="0">
            <a:normAutofit/>
          </a:bodyPr>
          <a:lstStyle>
            <a:lvl1pPr>
              <a:defRPr sz="2800">
                <a:solidFill>
                  <a:schemeClr val="accent1">
                    <a:lumMod val="75000"/>
                  </a:schemeClr>
                </a:solidFill>
                <a:latin typeface="HelveticaNeueLT Std"/>
                <a:cs typeface="HelveticaNeueLT Std"/>
              </a:defRPr>
            </a:lvl1pPr>
            <a:lvl2pPr>
              <a:defRPr sz="2400">
                <a:solidFill>
                  <a:srgbClr val="00A4DE"/>
                </a:solidFill>
                <a:latin typeface="HelveticaNeueLT Std"/>
                <a:cs typeface="HelveticaNeueLT Std"/>
              </a:defRPr>
            </a:lvl2pPr>
            <a:lvl3pPr>
              <a:defRPr sz="2000">
                <a:solidFill>
                  <a:schemeClr val="accent1">
                    <a:lumMod val="75000"/>
                  </a:schemeClr>
                </a:solidFill>
                <a:latin typeface="HelveticaNeueLT Std"/>
                <a:cs typeface="HelveticaNeueLT Std"/>
              </a:defRPr>
            </a:lvl3pPr>
            <a:lvl4pPr>
              <a:defRPr>
                <a:solidFill>
                  <a:schemeClr val="accent1">
                    <a:lumMod val="75000"/>
                  </a:schemeClr>
                </a:solidFill>
                <a:latin typeface="HelveticaNeueLT Std"/>
                <a:cs typeface="HelveticaNeueLT Std"/>
              </a:defRPr>
            </a:lvl4pPr>
            <a:lvl5pPr>
              <a:defRPr>
                <a:solidFill>
                  <a:schemeClr val="accent1">
                    <a:lumMod val="75000"/>
                  </a:schemeClr>
                </a:solidFill>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9461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7">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7">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7">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p:cTn id="25" dur="500" fill="hold"/>
                                        <p:tgtEl>
                                          <p:spTgt spid="7">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7">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tmplLst>
          <p:tmpl lvl="1">
            <p:tnLst>
              <p:par>
                <p:cTn presetID="23" presetClass="entr" presetSubtype="272"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0425"/>
            <a:ext cx="86868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8494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idx="1"/>
          </p:nvPr>
        </p:nvSpPr>
        <p:spPr>
          <a:xfrm>
            <a:off x="457200" y="1309008"/>
            <a:ext cx="8229600" cy="3881251"/>
          </a:xfrm>
          <a:prstGeom prst="rect">
            <a:avLst/>
          </a:prstGeom>
        </p:spPr>
        <p:txBody>
          <a:bodyPr rtlCol="0">
            <a:normAutofit/>
          </a:bodyPr>
          <a:lstStyle>
            <a:lvl1pPr>
              <a:defRPr sz="2800">
                <a:solidFill>
                  <a:schemeClr val="tx1">
                    <a:lumMod val="65000"/>
                    <a:lumOff val="35000"/>
                  </a:schemeClr>
                </a:solidFill>
                <a:latin typeface="+mj-lt"/>
                <a:cs typeface="HelveticaNeueLT Std"/>
              </a:defRPr>
            </a:lvl1pPr>
            <a:lvl2pPr>
              <a:defRPr sz="2400">
                <a:solidFill>
                  <a:schemeClr val="tx1">
                    <a:lumMod val="50000"/>
                    <a:lumOff val="50000"/>
                  </a:schemeClr>
                </a:solidFill>
                <a:latin typeface="+mj-lt"/>
                <a:cs typeface="HelveticaNeueLT Std"/>
              </a:defRPr>
            </a:lvl2pPr>
            <a:lvl3pPr>
              <a:defRPr sz="2000">
                <a:solidFill>
                  <a:schemeClr val="bg1">
                    <a:lumMod val="65000"/>
                  </a:schemeClr>
                </a:solidFill>
                <a:latin typeface="+mj-lt"/>
                <a:cs typeface="HelveticaNeueLT Std"/>
              </a:defRPr>
            </a:lvl3pPr>
            <a:lvl4pPr>
              <a:defRPr sz="1800">
                <a:solidFill>
                  <a:schemeClr val="bg1">
                    <a:lumMod val="75000"/>
                  </a:schemeClr>
                </a:solidFill>
                <a:latin typeface="+mj-lt"/>
                <a:cs typeface="HelveticaNeueLT Std"/>
              </a:defRPr>
            </a:lvl4pPr>
            <a:lvl5pPr>
              <a:defRPr sz="1800">
                <a:solidFill>
                  <a:schemeClr val="bg1">
                    <a:lumMod val="75000"/>
                  </a:schemeClr>
                </a:solidFill>
                <a:latin typeface="+mj-lt"/>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2642970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flipV="1">
            <a:off x="804672" y="0"/>
            <a:ext cx="0" cy="5138313"/>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1698715" y="2550838"/>
            <a:ext cx="5184000" cy="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idx="1"/>
          </p:nvPr>
        </p:nvSpPr>
        <p:spPr>
          <a:xfrm>
            <a:off x="1056640" y="189653"/>
            <a:ext cx="7945120" cy="4727787"/>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a:xfrm rot="16200000">
            <a:off x="-1870075" y="2278507"/>
            <a:ext cx="4597400" cy="857250"/>
          </a:xfrm>
        </p:spPr>
        <p:txBody>
          <a:bodyPr/>
          <a:lstStyle/>
          <a:p>
            <a:r>
              <a:rPr lang="en-US" dirty="0"/>
              <a:t>Click to edit Master title style</a:t>
            </a:r>
          </a:p>
        </p:txBody>
      </p:sp>
    </p:spTree>
    <p:extLst>
      <p:ext uri="{BB962C8B-B14F-4D97-AF65-F5344CB8AC3E}">
        <p14:creationId xmlns:p14="http://schemas.microsoft.com/office/powerpoint/2010/main" val="245517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685800" y="2700338"/>
            <a:ext cx="77724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1600" y="2868613"/>
            <a:ext cx="6400800" cy="3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98614"/>
            <a:ext cx="7772400" cy="1101725"/>
          </a:xfrm>
        </p:spPr>
        <p:txBody>
          <a:bodyPr/>
          <a:lstStyle>
            <a:lvl1pPr algn="ctr">
              <a:defRPr sz="3600">
                <a:latin typeface="+mj-lt"/>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2400">
                <a:solidFill>
                  <a:schemeClr val="tx1">
                    <a:tint val="75000"/>
                  </a:schemeClr>
                </a:solidFill>
                <a:latin typeface="+mj-lt"/>
                <a:cs typeface="HelveticaNeueLT Std"/>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117483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500"/>
                                        <p:tgtEl>
                                          <p:spTgt spid="3">
                                            <p:txEl>
                                              <p:pRg st="0" end="0"/>
                                            </p:txEl>
                                          </p:spTgt>
                                        </p:tgtEl>
                                      </p:cBhvr>
                                    </p:animEffect>
                                    <p:anim calcmode="lin" valueType="num">
                                      <p:cBhvr>
                                        <p:cTn id="11"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500"/>
                        <p:tgtEl>
                          <p:spTgt spid="3"/>
                        </p:tgtEl>
                      </p:cBhvr>
                    </p:animEffect>
                    <p:anim calcmode="lin" valueType="num">
                      <p:cBhvr>
                        <p:cTn dur="1500" fill="hold"/>
                        <p:tgtEl>
                          <p:spTgt spid="3"/>
                        </p:tgtEl>
                        <p:attrNameLst>
                          <p:attrName>ppt_x</p:attrName>
                        </p:attrNameLst>
                      </p:cBhvr>
                      <p:tavLst>
                        <p:tav tm="0">
                          <p:val>
                            <p:strVal val="#ppt_x"/>
                          </p:val>
                        </p:tav>
                        <p:tav tm="100000">
                          <p:val>
                            <p:strVal val="#ppt_x"/>
                          </p:val>
                        </p:tav>
                      </p:tavLst>
                    </p:anim>
                    <p:anim calcmode="lin" valueType="num">
                      <p:cBhvr>
                        <p:cTn dur="1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9086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086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017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normAutofit/>
          </a:bodyPr>
          <a:lstStyle>
            <a:lvl1pPr marL="0" indent="0">
              <a:buNone/>
              <a:defRPr sz="2000" b="0" i="0">
                <a:latin typeface="HelveticaNeueLT Std Med"/>
                <a:cs typeface="HelveticaNeueLT Std Med"/>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0938"/>
            <a:ext cx="4041775" cy="481012"/>
          </a:xfrm>
        </p:spPr>
        <p:txBody>
          <a:bodyPr anchor="b">
            <a:normAutofit/>
          </a:bodyPr>
          <a:lstStyle>
            <a:lvl1pPr marL="0" indent="0">
              <a:buNone/>
              <a:defRPr sz="2000" b="0" i="0">
                <a:latin typeface="HelveticaNeueLT Std Med"/>
                <a:cs typeface="HelveticaNeueLT Std Med"/>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951"/>
            <a:ext cx="4041775" cy="2962275"/>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7916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21742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52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57201" y="1063625"/>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2971800" cy="2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1" y="204789"/>
            <a:ext cx="3008313" cy="871537"/>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04789"/>
            <a:ext cx="5111750" cy="4389437"/>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251858"/>
            <a:ext cx="3008313" cy="3342368"/>
          </a:xfrm>
        </p:spPr>
        <p:txBody>
          <a:bodyPr/>
          <a:lstStyle>
            <a:lvl1pPr marL="0" indent="0">
              <a:buNone/>
              <a:defRPr sz="1400">
                <a:latin typeface="HelveticaNeueLT Std"/>
                <a:cs typeface="HelveticaNeueLT Std"/>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96126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idx="1"/>
          </p:nvPr>
        </p:nvSpPr>
        <p:spPr>
          <a:xfrm>
            <a:off x="457200" y="1309007"/>
            <a:ext cx="8229600" cy="3394075"/>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38265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2307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3625"/>
            <a:ext cx="86868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8771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idx="1"/>
          </p:nvPr>
        </p:nvSpPr>
        <p:spPr>
          <a:xfrm>
            <a:off x="457200" y="1309008"/>
            <a:ext cx="8229600" cy="3394075"/>
          </a:xfrm>
          <a:prstGeom prst="rect">
            <a:avLst/>
          </a:prstGeom>
        </p:spPr>
        <p:txBody>
          <a:bodyPr rtlCol="0">
            <a:normAutofit/>
          </a:bodyPr>
          <a:lstStyle>
            <a:lvl1pPr>
              <a:defRPr sz="2800">
                <a:solidFill>
                  <a:schemeClr val="accent1">
                    <a:lumMod val="75000"/>
                  </a:schemeClr>
                </a:solidFill>
                <a:latin typeface="HelveticaNeueLT Std"/>
                <a:cs typeface="HelveticaNeueLT Std"/>
              </a:defRPr>
            </a:lvl1pPr>
            <a:lvl2pPr>
              <a:defRPr sz="2400">
                <a:solidFill>
                  <a:srgbClr val="00A4DE"/>
                </a:solidFill>
                <a:latin typeface="HelveticaNeueLT Std"/>
                <a:cs typeface="HelveticaNeueLT Std"/>
              </a:defRPr>
            </a:lvl2pPr>
            <a:lvl3pPr>
              <a:defRPr sz="2000">
                <a:solidFill>
                  <a:schemeClr val="accent1">
                    <a:lumMod val="75000"/>
                  </a:schemeClr>
                </a:solidFill>
                <a:latin typeface="HelveticaNeueLT Std"/>
                <a:cs typeface="HelveticaNeueLT Std"/>
              </a:defRPr>
            </a:lvl3pPr>
            <a:lvl4pPr>
              <a:defRPr>
                <a:solidFill>
                  <a:schemeClr val="accent1">
                    <a:lumMod val="75000"/>
                  </a:schemeClr>
                </a:solidFill>
                <a:latin typeface="HelveticaNeueLT Std"/>
                <a:cs typeface="HelveticaNeueLT Std"/>
              </a:defRPr>
            </a:lvl4pPr>
            <a:lvl5pPr>
              <a:defRPr>
                <a:solidFill>
                  <a:schemeClr val="accent1">
                    <a:lumMod val="75000"/>
                  </a:schemeClr>
                </a:solidFill>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5239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7">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7">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7">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p:cTn id="25" dur="500" fill="hold"/>
                                        <p:tgtEl>
                                          <p:spTgt spid="7">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7">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tmplLst>
          <p:tmpl lvl="1">
            <p:tnLst>
              <p:par>
                <p:cTn presetID="23" presetClass="entr" presetSubtype="272"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685800" y="2700338"/>
            <a:ext cx="77724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1600" y="2868613"/>
            <a:ext cx="6400800" cy="3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98614"/>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HelveticaNeueLT Std"/>
                <a:cs typeface="HelveticaNeueLT Std"/>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51601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9086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086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2280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normAutofit/>
          </a:bodyPr>
          <a:lstStyle>
            <a:lvl1pPr marL="0" indent="0">
              <a:buNone/>
              <a:defRPr sz="2000" b="0" i="0">
                <a:latin typeface="HelveticaNeueLT Std Med"/>
                <a:cs typeface="HelveticaNeueLT Std Med"/>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0938"/>
            <a:ext cx="4041775" cy="481012"/>
          </a:xfrm>
        </p:spPr>
        <p:txBody>
          <a:bodyPr anchor="b">
            <a:normAutofit/>
          </a:bodyPr>
          <a:lstStyle>
            <a:lvl1pPr marL="0" indent="0">
              <a:buNone/>
              <a:defRPr sz="2000" b="0" i="0">
                <a:latin typeface="HelveticaNeueLT Std Med"/>
                <a:cs typeface="HelveticaNeueLT Std Med"/>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951"/>
            <a:ext cx="4041775" cy="2962275"/>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897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Image 1"/>
          <p:cNvPicPr>
            <a:picLocks noChangeAspect="1"/>
          </p:cNvPicPr>
          <p:nvPr userDrawn="1"/>
        </p:nvPicPr>
        <p:blipFill>
          <a:blip r:embed="rId2"/>
          <a:stretch>
            <a:fillRect/>
          </a:stretch>
        </p:blipFill>
        <p:spPr>
          <a:xfrm>
            <a:off x="-488809" y="-452186"/>
            <a:ext cx="10941569" cy="5595687"/>
          </a:xfrm>
          <a:prstGeom prst="rect">
            <a:avLst/>
          </a:prstGeom>
        </p:spPr>
      </p:pic>
      <p:cxnSp>
        <p:nvCxnSpPr>
          <p:cNvPr id="3" name="Straight Connector 2"/>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56579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9366250" cy="5143500"/>
          </a:xfrm>
          <a:prstGeom prst="rect">
            <a:avLst/>
          </a:prstGeom>
        </p:spPr>
      </p:pic>
    </p:spTree>
    <p:extLst>
      <p:ext uri="{BB962C8B-B14F-4D97-AF65-F5344CB8AC3E}">
        <p14:creationId xmlns:p14="http://schemas.microsoft.com/office/powerpoint/2010/main" val="7243510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1_Title Only">
    <p:bg>
      <p:bgPr>
        <a:solidFill>
          <a:schemeClr val="bg1">
            <a:alpha val="94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9366250" cy="5143500"/>
          </a:xfrm>
          <a:prstGeom prst="rect">
            <a:avLst/>
          </a:prstGeom>
        </p:spPr>
      </p:pic>
      <p:sp>
        <p:nvSpPr>
          <p:cNvPr id="7" name="Rectangle 6"/>
          <p:cNvSpPr/>
          <p:nvPr userDrawn="1"/>
        </p:nvSpPr>
        <p:spPr>
          <a:xfrm>
            <a:off x="0" y="0"/>
            <a:ext cx="9437615" cy="5143500"/>
          </a:xfrm>
          <a:prstGeom prst="rect">
            <a:avLst/>
          </a:prstGeom>
          <a:solidFill>
            <a:schemeClr val="accent5">
              <a:lumMod val="20000"/>
              <a:lumOff val="80000"/>
              <a:alpha val="9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FR" sz="1800"/>
          </a:p>
        </p:txBody>
      </p:sp>
      <p:sp>
        <p:nvSpPr>
          <p:cNvPr id="8" name="Title 1"/>
          <p:cNvSpPr>
            <a:spLocks noGrp="1"/>
          </p:cNvSpPr>
          <p:nvPr>
            <p:ph type="ctrTitle"/>
          </p:nvPr>
        </p:nvSpPr>
        <p:spPr>
          <a:xfrm>
            <a:off x="106931" y="1993990"/>
            <a:ext cx="9152389" cy="1101725"/>
          </a:xfrm>
        </p:spPr>
        <p:txBody>
          <a:bodyPr/>
          <a:lstStyle>
            <a:lvl1pPr algn="ctr">
              <a:defRPr sz="3600">
                <a:solidFill>
                  <a:schemeClr val="accent5">
                    <a:lumMod val="75000"/>
                  </a:schemeClr>
                </a:solidFill>
              </a:defRPr>
            </a:lvl1pPr>
          </a:lstStyle>
          <a:p>
            <a:r>
              <a:rPr lang="en-US" dirty="0"/>
              <a:t>Click to edit Master title style</a:t>
            </a:r>
          </a:p>
        </p:txBody>
      </p:sp>
      <p:sp>
        <p:nvSpPr>
          <p:cNvPr id="9" name="Subtitle 2"/>
          <p:cNvSpPr>
            <a:spLocks noGrp="1"/>
          </p:cNvSpPr>
          <p:nvPr>
            <p:ph type="subTitle" idx="1"/>
          </p:nvPr>
        </p:nvSpPr>
        <p:spPr>
          <a:xfrm>
            <a:off x="106931" y="3195830"/>
            <a:ext cx="9152389" cy="1314450"/>
          </a:xfrm>
        </p:spPr>
        <p:txBody>
          <a:bodyPr/>
          <a:lstStyle>
            <a:lvl1pPr marL="0" indent="0" algn="ctr">
              <a:buNone/>
              <a:defRPr sz="2800" b="1">
                <a:solidFill>
                  <a:schemeClr val="accent5">
                    <a:lumMod val="50000"/>
                  </a:schemeClr>
                </a:solidFill>
                <a:latin typeface="HelveticaNeueLT Std"/>
                <a:cs typeface="HelveticaNeueLT Std"/>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10"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9"/>
          <p:cNvSpPr txBox="1">
            <a:spLocks/>
          </p:cNvSpPr>
          <p:nvPr userDrawn="1"/>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kern="1200">
                <a:solidFill>
                  <a:srgbClr val="0077A0"/>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a:lstStyle>
          <a:p>
            <a:r>
              <a:rPr lang="en-US" sz="4400" b="1" dirty="0">
                <a:solidFill>
                  <a:srgbClr val="0099CC"/>
                </a:solidFill>
              </a:rPr>
              <a:t>PISA Myths</a:t>
            </a:r>
          </a:p>
        </p:txBody>
      </p:sp>
    </p:spTree>
    <p:extLst>
      <p:ext uri="{BB962C8B-B14F-4D97-AF65-F5344CB8AC3E}">
        <p14:creationId xmlns:p14="http://schemas.microsoft.com/office/powerpoint/2010/main" val="3657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42"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09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746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57201" y="1063625"/>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2971800" cy="2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1" y="204789"/>
            <a:ext cx="3008313" cy="871537"/>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04789"/>
            <a:ext cx="5111750" cy="4389437"/>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251858"/>
            <a:ext cx="3008313" cy="3342368"/>
          </a:xfrm>
        </p:spPr>
        <p:txBody>
          <a:bodyPr/>
          <a:lstStyle>
            <a:lvl1pPr marL="0" indent="0">
              <a:buNone/>
              <a:defRPr sz="1400">
                <a:latin typeface="HelveticaNeueLT Std"/>
                <a:cs typeface="HelveticaNeueLT Std"/>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4008171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0" y="4025900"/>
            <a:ext cx="7278688"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536951"/>
            <a:ext cx="7315200" cy="3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3600451"/>
            <a:ext cx="5486400" cy="425450"/>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460375"/>
            <a:ext cx="5486400" cy="30861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atin typeface="HelveticaNeueLT Std"/>
                <a:cs typeface="HelveticaNeueLT Std"/>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4066272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6209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userDrawn="1"/>
        </p:nvCxnSpPr>
        <p:spPr>
          <a:xfrm>
            <a:off x="6629400" y="206376"/>
            <a:ext cx="0" cy="438785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06376"/>
            <a:ext cx="2057400" cy="438785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6376"/>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861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360107" y="2256543"/>
            <a:ext cx="3489325" cy="456274"/>
          </a:xfrm>
          <a:prstGeom prst="rect">
            <a:avLst/>
          </a:prstGeom>
          <a:noFill/>
        </p:spPr>
        <p:txBody>
          <a:bodyPr vert="horz"/>
          <a:lstStyle>
            <a:lvl1pPr marL="0" indent="0" algn="ctr">
              <a:buNone/>
              <a:defRPr sz="2400" b="0" i="0" baseline="0">
                <a:solidFill>
                  <a:srgbClr val="D04432"/>
                </a:solidFill>
                <a:latin typeface="HelveticaNeueLT Std Med"/>
                <a:cs typeface="HelveticaNeueLT Std Med"/>
              </a:defRPr>
            </a:lvl1pPr>
          </a:lstStyle>
          <a:p>
            <a:pPr lvl="0"/>
            <a:r>
              <a:rPr lang="en-US"/>
              <a:t>Click to edit Master text styles</a:t>
            </a:r>
          </a:p>
        </p:txBody>
      </p:sp>
      <p:sp>
        <p:nvSpPr>
          <p:cNvPr id="13" name="Text Placeholder 12"/>
          <p:cNvSpPr>
            <a:spLocks noGrp="1"/>
          </p:cNvSpPr>
          <p:nvPr>
            <p:ph type="body" sz="quarter" idx="11"/>
          </p:nvPr>
        </p:nvSpPr>
        <p:spPr>
          <a:xfrm>
            <a:off x="1360489" y="3058047"/>
            <a:ext cx="3489325" cy="443911"/>
          </a:xfrm>
          <a:prstGeom prst="rect">
            <a:avLst/>
          </a:prstGeom>
        </p:spPr>
        <p:txBody>
          <a:bodyPr vert="horz"/>
          <a:lstStyle>
            <a:lvl1pPr marL="0" indent="0" algn="ctr">
              <a:buNone/>
              <a:defRPr sz="2000" b="0" i="0" baseline="0">
                <a:latin typeface="HelveticaNeueLT Std"/>
                <a:cs typeface="HelveticaNeueLT Std"/>
              </a:defRPr>
            </a:lvl1pPr>
            <a:lvl3pPr marL="914378" indent="0">
              <a:buNone/>
              <a:defRPr/>
            </a:lvl3pPr>
          </a:lstStyle>
          <a:p>
            <a:pPr lvl="0"/>
            <a:r>
              <a:rPr lang="en-US"/>
              <a:t>Click to edit Master text styles</a:t>
            </a:r>
          </a:p>
        </p:txBody>
      </p:sp>
      <p:sp>
        <p:nvSpPr>
          <p:cNvPr id="14" name="Text Placeholder 8"/>
          <p:cNvSpPr>
            <a:spLocks noGrp="1"/>
          </p:cNvSpPr>
          <p:nvPr>
            <p:ph type="body" sz="quarter" idx="12"/>
          </p:nvPr>
        </p:nvSpPr>
        <p:spPr>
          <a:xfrm>
            <a:off x="1360489" y="4032184"/>
            <a:ext cx="3489325" cy="399050"/>
          </a:xfrm>
          <a:prstGeom prst="rect">
            <a:avLst/>
          </a:prstGeom>
          <a:noFill/>
        </p:spPr>
        <p:txBody>
          <a:bodyPr vert="horz"/>
          <a:lstStyle>
            <a:lvl1pPr marL="0" indent="0" algn="ctr">
              <a:buNone/>
              <a:defRPr sz="1800" baseline="0">
                <a:solidFill>
                  <a:srgbClr val="D04432"/>
                </a:solidFill>
                <a:latin typeface="HelveticaNeueLT Std"/>
                <a:cs typeface="HelveticaNeueLT Std"/>
              </a:defRPr>
            </a:lvl1pPr>
          </a:lstStyle>
          <a:p>
            <a:pPr lvl="0"/>
            <a:r>
              <a:rPr lang="en-US"/>
              <a:t>Click to edit Master text styles</a:t>
            </a:r>
          </a:p>
        </p:txBody>
      </p:sp>
    </p:spTree>
    <p:extLst>
      <p:ext uri="{BB962C8B-B14F-4D97-AF65-F5344CB8AC3E}">
        <p14:creationId xmlns:p14="http://schemas.microsoft.com/office/powerpoint/2010/main" val="376008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0425"/>
            <a:ext cx="86868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04199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idx="1"/>
          </p:nvPr>
        </p:nvSpPr>
        <p:spPr>
          <a:xfrm>
            <a:off x="457200" y="1309008"/>
            <a:ext cx="8537944" cy="3745001"/>
          </a:xfrm>
          <a:prstGeom prst="rect">
            <a:avLst/>
          </a:prstGeom>
        </p:spPr>
        <p:txBody>
          <a:bodyPr rtlCol="0">
            <a:normAutofit/>
          </a:bodyPr>
          <a:lstStyle>
            <a:lvl1pPr>
              <a:defRPr sz="2800">
                <a:solidFill>
                  <a:schemeClr val="tx1">
                    <a:lumMod val="75000"/>
                    <a:lumOff val="25000"/>
                  </a:schemeClr>
                </a:solidFill>
                <a:latin typeface="+mj-lt"/>
                <a:cs typeface="HelveticaNeueLT Std"/>
              </a:defRPr>
            </a:lvl1pPr>
            <a:lvl2pPr>
              <a:defRPr sz="2400">
                <a:solidFill>
                  <a:schemeClr val="tx1">
                    <a:lumMod val="65000"/>
                    <a:lumOff val="35000"/>
                  </a:schemeClr>
                </a:solidFill>
                <a:latin typeface="+mj-lt"/>
                <a:cs typeface="HelveticaNeueLT Std"/>
              </a:defRPr>
            </a:lvl2pPr>
            <a:lvl3pPr>
              <a:defRPr sz="2000">
                <a:solidFill>
                  <a:schemeClr val="tx1">
                    <a:lumMod val="50000"/>
                    <a:lumOff val="50000"/>
                  </a:schemeClr>
                </a:solidFill>
                <a:latin typeface="+mj-lt"/>
                <a:cs typeface="HelveticaNeueLT Std"/>
              </a:defRPr>
            </a:lvl3pPr>
            <a:lvl4pPr>
              <a:defRPr sz="1800">
                <a:solidFill>
                  <a:schemeClr val="tx1">
                    <a:lumMod val="50000"/>
                    <a:lumOff val="50000"/>
                  </a:schemeClr>
                </a:solidFill>
                <a:latin typeface="+mj-lt"/>
                <a:cs typeface="HelveticaNeueLT Std"/>
              </a:defRPr>
            </a:lvl4pPr>
            <a:lvl5pPr>
              <a:defRPr sz="1800">
                <a:solidFill>
                  <a:schemeClr val="tx1">
                    <a:lumMod val="50000"/>
                    <a:lumOff val="50000"/>
                  </a:schemeClr>
                </a:solidFill>
                <a:latin typeface="+mj-lt"/>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lvl1pPr>
              <a:defRPr sz="3200"/>
            </a:lvl1pPr>
          </a:lstStyle>
          <a:p>
            <a:r>
              <a:rPr lang="en-US" dirty="0"/>
              <a:t>Click to edit Master title style</a:t>
            </a:r>
          </a:p>
        </p:txBody>
      </p:sp>
    </p:spTree>
    <p:extLst>
      <p:ext uri="{BB962C8B-B14F-4D97-AF65-F5344CB8AC3E}">
        <p14:creationId xmlns:p14="http://schemas.microsoft.com/office/powerpoint/2010/main" val="323769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12" dur="500" fill="hold"/>
                                        <p:tgtEl>
                                          <p:spTgt spid="7">
                                            <p:txEl>
                                              <p:pRg st="1" end="1"/>
                                            </p:txEl>
                                          </p:spTgt>
                                        </p:tgtEl>
                                        <p:attrNameLst>
                                          <p:attrName>ppt_h</p:attrName>
                                        </p:attrNameLst>
                                      </p:cBhvr>
                                      <p:tavLst>
                                        <p:tav tm="0">
                                          <p:val>
                                            <p:strVal val="2/3*#ppt_h"/>
                                          </p:val>
                                        </p:tav>
                                        <p:tav tm="100000">
                                          <p:val>
                                            <p:strVal val="#ppt_h"/>
                                          </p:val>
                                        </p:tav>
                                      </p:tavLst>
                                    </p:anim>
                                  </p:childTnLst>
                                </p:cTn>
                              </p:par>
                              <p:par>
                                <p:cTn id="13" presetID="23" presetClass="entr" presetSubtype="272"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p:cTn id="15"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16" dur="500" fill="hold"/>
                                        <p:tgtEl>
                                          <p:spTgt spid="7">
                                            <p:txEl>
                                              <p:pRg st="2" end="2"/>
                                            </p:txEl>
                                          </p:spTgt>
                                        </p:tgtEl>
                                        <p:attrNameLst>
                                          <p:attrName>ppt_h</p:attrName>
                                        </p:attrNameLst>
                                      </p:cBhvr>
                                      <p:tavLst>
                                        <p:tav tm="0">
                                          <p:val>
                                            <p:strVal val="2/3*#ppt_h"/>
                                          </p:val>
                                        </p:tav>
                                        <p:tav tm="100000">
                                          <p:val>
                                            <p:strVal val="#ppt_h"/>
                                          </p:val>
                                        </p:tav>
                                      </p:tavLst>
                                    </p:anim>
                                  </p:childTnLst>
                                </p:cTn>
                              </p:par>
                              <p:par>
                                <p:cTn id="17" presetID="23" presetClass="entr" presetSubtype="272"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20" dur="500" fill="hold"/>
                                        <p:tgtEl>
                                          <p:spTgt spid="7">
                                            <p:txEl>
                                              <p:pRg st="3" end="3"/>
                                            </p:txEl>
                                          </p:spTgt>
                                        </p:tgtEl>
                                        <p:attrNameLst>
                                          <p:attrName>ppt_h</p:attrName>
                                        </p:attrNameLst>
                                      </p:cBhvr>
                                      <p:tavLst>
                                        <p:tav tm="0">
                                          <p:val>
                                            <p:strVal val="2/3*#ppt_h"/>
                                          </p:val>
                                        </p:tav>
                                        <p:tav tm="100000">
                                          <p:val>
                                            <p:strVal val="#ppt_h"/>
                                          </p:val>
                                        </p:tav>
                                      </p:tavLst>
                                    </p:anim>
                                  </p:childTnLst>
                                </p:cTn>
                              </p:par>
                              <p:par>
                                <p:cTn id="21" presetID="23" presetClass="entr" presetSubtype="272"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p:cTn id="23" dur="500" fill="hold"/>
                                        <p:tgtEl>
                                          <p:spTgt spid="7">
                                            <p:txEl>
                                              <p:pRg st="4" end="4"/>
                                            </p:txEl>
                                          </p:spTgt>
                                        </p:tgtEl>
                                        <p:attrNameLst>
                                          <p:attrName>ppt_w</p:attrName>
                                        </p:attrNameLst>
                                      </p:cBhvr>
                                      <p:tavLst>
                                        <p:tav tm="0">
                                          <p:val>
                                            <p:strVal val="2/3*#ppt_w"/>
                                          </p:val>
                                        </p:tav>
                                        <p:tav tm="100000">
                                          <p:val>
                                            <p:strVal val="#ppt_w"/>
                                          </p:val>
                                        </p:tav>
                                      </p:tavLst>
                                    </p:anim>
                                    <p:anim calcmode="lin" valueType="num">
                                      <p:cBhvr>
                                        <p:cTn id="24" dur="500" fill="hold"/>
                                        <p:tgtEl>
                                          <p:spTgt spid="7">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3" presetClass="entr" presetSubtype="272"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flipV="1">
            <a:off x="804672" y="0"/>
            <a:ext cx="0" cy="5138313"/>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1698715" y="2550838"/>
            <a:ext cx="5184000" cy="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idx="1"/>
          </p:nvPr>
        </p:nvSpPr>
        <p:spPr>
          <a:xfrm>
            <a:off x="1056640" y="189653"/>
            <a:ext cx="7945120" cy="4727787"/>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a:xfrm rot="16200000">
            <a:off x="-1870075" y="2278507"/>
            <a:ext cx="4597400" cy="857250"/>
          </a:xfrm>
        </p:spPr>
        <p:txBody>
          <a:bodyPr/>
          <a:lstStyle/>
          <a:p>
            <a:r>
              <a:rPr lang="en-US" dirty="0"/>
              <a:t>Click to edit Master title style</a:t>
            </a:r>
          </a:p>
        </p:txBody>
      </p:sp>
    </p:spTree>
    <p:extLst>
      <p:ext uri="{BB962C8B-B14F-4D97-AF65-F5344CB8AC3E}">
        <p14:creationId xmlns:p14="http://schemas.microsoft.com/office/powerpoint/2010/main" val="478808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685800" y="2700338"/>
            <a:ext cx="77724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1600" y="2868613"/>
            <a:ext cx="6400800" cy="3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98614"/>
            <a:ext cx="7772400" cy="1101725"/>
          </a:xfrm>
        </p:spPr>
        <p:txBody>
          <a:bodyPr/>
          <a:lstStyle>
            <a:lvl1pPr algn="ctr">
              <a:defRPr sz="3600">
                <a:latin typeface="+mj-lt"/>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2400">
                <a:solidFill>
                  <a:schemeClr val="tx1">
                    <a:tint val="75000"/>
                  </a:schemeClr>
                </a:solidFill>
                <a:latin typeface="+mj-lt"/>
                <a:cs typeface="HelveticaNeueLT Std"/>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247244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500"/>
                                        <p:tgtEl>
                                          <p:spTgt spid="3">
                                            <p:txEl>
                                              <p:pRg st="0" end="0"/>
                                            </p:txEl>
                                          </p:spTgt>
                                        </p:tgtEl>
                                      </p:cBhvr>
                                    </p:animEffect>
                                    <p:anim calcmode="lin" valueType="num">
                                      <p:cBhvr>
                                        <p:cTn id="11"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500"/>
                        <p:tgtEl>
                          <p:spTgt spid="3"/>
                        </p:tgtEl>
                      </p:cBhvr>
                    </p:animEffect>
                    <p:anim calcmode="lin" valueType="num">
                      <p:cBhvr>
                        <p:cTn dur="1500" fill="hold"/>
                        <p:tgtEl>
                          <p:spTgt spid="3"/>
                        </p:tgtEl>
                        <p:attrNameLst>
                          <p:attrName>ppt_x</p:attrName>
                        </p:attrNameLst>
                      </p:cBhvr>
                      <p:tavLst>
                        <p:tav tm="0">
                          <p:val>
                            <p:strVal val="#ppt_x"/>
                          </p:val>
                        </p:tav>
                        <p:tav tm="100000">
                          <p:val>
                            <p:strVal val="#ppt_x"/>
                          </p:val>
                        </p:tav>
                      </p:tavLst>
                    </p:anim>
                    <p:anim calcmode="lin" valueType="num">
                      <p:cBhvr>
                        <p:cTn dur="1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9086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086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439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5" name="Image 1"/>
          <p:cNvPicPr>
            <a:picLocks noChangeAspect="1"/>
          </p:cNvPicPr>
          <p:nvPr userDrawn="1"/>
        </p:nvPicPr>
        <p:blipFill>
          <a:blip r:embed="rId2"/>
          <a:stretch>
            <a:fillRect/>
          </a:stretch>
        </p:blipFill>
        <p:spPr>
          <a:xfrm>
            <a:off x="-488809" y="-452186"/>
            <a:ext cx="10941569" cy="5595687"/>
          </a:xfrm>
          <a:prstGeom prst="rect">
            <a:avLst/>
          </a:prstGeom>
        </p:spPr>
      </p:pic>
      <p:cxnSp>
        <p:nvCxnSpPr>
          <p:cNvPr id="3" name="Straight Connector 2"/>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88068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normAutofit/>
          </a:bodyPr>
          <a:lstStyle>
            <a:lvl1pPr marL="0" indent="0">
              <a:buNone/>
              <a:defRPr sz="2000" b="0" i="0">
                <a:latin typeface="HelveticaNeueLT Std Med"/>
                <a:cs typeface="HelveticaNeueLT Std Med"/>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0938"/>
            <a:ext cx="4041775" cy="481012"/>
          </a:xfrm>
        </p:spPr>
        <p:txBody>
          <a:bodyPr anchor="b">
            <a:normAutofit/>
          </a:bodyPr>
          <a:lstStyle>
            <a:lvl1pPr marL="0" indent="0">
              <a:buNone/>
              <a:defRPr sz="2000" b="0" i="0">
                <a:latin typeface="HelveticaNeueLT Std Med"/>
                <a:cs typeface="HelveticaNeueLT Std Med"/>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951"/>
            <a:ext cx="4041775" cy="2962275"/>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6826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03146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312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57201" y="1063625"/>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2971800" cy="2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1" y="204789"/>
            <a:ext cx="3008313" cy="871537"/>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04789"/>
            <a:ext cx="5111750" cy="4389437"/>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251858"/>
            <a:ext cx="3008313" cy="3342368"/>
          </a:xfrm>
        </p:spPr>
        <p:txBody>
          <a:bodyPr/>
          <a:lstStyle>
            <a:lvl1pPr marL="0" indent="0">
              <a:buNone/>
              <a:defRPr sz="1400">
                <a:latin typeface="HelveticaNeueLT Std"/>
                <a:cs typeface="HelveticaNeueLT Std"/>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3229346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8117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0425"/>
            <a:ext cx="86868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4261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309009"/>
            <a:ext cx="8229600" cy="3394075"/>
          </a:xfrm>
          <a:prstGeom prst="rect">
            <a:avLst/>
          </a:prstGeom>
        </p:spPr>
        <p:txBody>
          <a:bodyPr rtlCol="0">
            <a:normAutofit/>
          </a:bodyPr>
          <a:lstStyle>
            <a:lvl1pPr>
              <a:defRPr sz="2800">
                <a:latin typeface="+mj-lt"/>
                <a:cs typeface="HelveticaNeueLT Std"/>
              </a:defRPr>
            </a:lvl1pPr>
            <a:lvl2pPr>
              <a:defRPr sz="2400">
                <a:latin typeface="+mj-lt"/>
                <a:cs typeface="HelveticaNeueLT Std"/>
              </a:defRPr>
            </a:lvl2pPr>
            <a:lvl3pPr>
              <a:defRPr sz="2000">
                <a:latin typeface="+mj-lt"/>
                <a:cs typeface="HelveticaNeueLT Std"/>
              </a:defRPr>
            </a:lvl3pPr>
            <a:lvl4pPr>
              <a:defRPr sz="1800">
                <a:latin typeface="+mj-lt"/>
                <a:cs typeface="HelveticaNeueLT Std"/>
              </a:defRPr>
            </a:lvl4pPr>
            <a:lvl5pPr>
              <a:defRPr sz="1800">
                <a:latin typeface="+mj-lt"/>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1996743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flipV="1">
            <a:off x="804672" y="1"/>
            <a:ext cx="0" cy="5138313"/>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1698715" y="2550838"/>
            <a:ext cx="5184000" cy="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1056641" y="189653"/>
            <a:ext cx="7945120" cy="4727787"/>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a:xfrm rot="16200000">
            <a:off x="-1870075" y="2278507"/>
            <a:ext cx="4597400" cy="857250"/>
          </a:xfrm>
        </p:spPr>
        <p:txBody>
          <a:bodyPr/>
          <a:lstStyle/>
          <a:p>
            <a:r>
              <a:rPr lang="en-US" dirty="0"/>
              <a:t>Click to edit Master title style</a:t>
            </a:r>
          </a:p>
        </p:txBody>
      </p:sp>
    </p:spTree>
    <p:extLst>
      <p:ext uri="{BB962C8B-B14F-4D97-AF65-F5344CB8AC3E}">
        <p14:creationId xmlns:p14="http://schemas.microsoft.com/office/powerpoint/2010/main" val="1756245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685800" y="2700338"/>
            <a:ext cx="77724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71600" y="2868613"/>
            <a:ext cx="64008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98615"/>
            <a:ext cx="7772400" cy="1101725"/>
          </a:xfrm>
        </p:spPr>
        <p:txBody>
          <a:bodyPr/>
          <a:lstStyle>
            <a:lvl1pPr algn="ctr">
              <a:defRPr sz="3600">
                <a:latin typeface="+mj-lt"/>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2400">
                <a:solidFill>
                  <a:schemeClr val="tx1">
                    <a:tint val="75000"/>
                  </a:schemeClr>
                </a:solidFill>
                <a:latin typeface="+mj-lt"/>
                <a:cs typeface="HelveticaNeueLT Std"/>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247091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500"/>
                                        <p:tgtEl>
                                          <p:spTgt spid="3">
                                            <p:txEl>
                                              <p:pRg st="0" end="0"/>
                                            </p:txEl>
                                          </p:spTgt>
                                        </p:tgtEl>
                                      </p:cBhvr>
                                    </p:animEffect>
                                    <p:anim calcmode="lin" valueType="num">
                                      <p:cBhvr>
                                        <p:cTn id="11"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500"/>
                        <p:tgtEl>
                          <p:spTgt spid="3"/>
                        </p:tgtEl>
                      </p:cBhvr>
                    </p:animEffect>
                    <p:anim calcmode="lin" valueType="num">
                      <p:cBhvr>
                        <p:cTn dur="1500" fill="hold"/>
                        <p:tgtEl>
                          <p:spTgt spid="3"/>
                        </p:tgtEl>
                        <p:attrNameLst>
                          <p:attrName>ppt_x</p:attrName>
                        </p:attrNameLst>
                      </p:cBhvr>
                      <p:tavLst>
                        <p:tav tm="0">
                          <p:val>
                            <p:strVal val="#ppt_x"/>
                          </p:val>
                        </p:tav>
                        <p:tav tm="100000">
                          <p:val>
                            <p:strVal val="#ppt_x"/>
                          </p:val>
                        </p:tav>
                      </p:tavLst>
                    </p:anim>
                    <p:anim calcmode="lin" valueType="num">
                      <p:cBhvr>
                        <p:cTn dur="1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90867"/>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0867"/>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384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031690"/>
            <a:ext cx="8388350" cy="714375"/>
          </a:xfrm>
          <a:prstGeom prst="rect">
            <a:avLst/>
          </a:prstGeom>
        </p:spPr>
        <p:txBody>
          <a:bodyPr/>
          <a:lstStyle>
            <a:lvl1pPr>
              <a:defRPr>
                <a:solidFill>
                  <a:srgbClr val="FFFF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381388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2/3*#ppt_w"/>
                                          </p:val>
                                        </p:tav>
                                        <p:tav tm="100000">
                                          <p:val>
                                            <p:strVal val="#ppt_w"/>
                                          </p:val>
                                        </p:tav>
                                      </p:tavLst>
                                    </p:anim>
                                    <p:anim calcmode="lin" valueType="num">
                                      <p:cBhvr>
                                        <p:cTn id="8" dur="3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normAutofit/>
          </a:bodyPr>
          <a:lstStyle>
            <a:lvl1pPr marL="0" indent="0">
              <a:buNone/>
              <a:defRPr sz="2000" b="0" i="0">
                <a:latin typeface="HelveticaNeueLT Std Med"/>
                <a:cs typeface="HelveticaNeueLT Std Med"/>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150938"/>
            <a:ext cx="4041775" cy="481012"/>
          </a:xfrm>
        </p:spPr>
        <p:txBody>
          <a:bodyPr anchor="b">
            <a:normAutofit/>
          </a:bodyPr>
          <a:lstStyle>
            <a:lvl1pPr marL="0" indent="0">
              <a:buNone/>
              <a:defRPr sz="2000" b="0" i="0">
                <a:latin typeface="HelveticaNeueLT Std Med"/>
                <a:cs typeface="HelveticaNeueLT Std Med"/>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631951"/>
            <a:ext cx="4041775" cy="2962275"/>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8020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782270"/>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864820"/>
            <a:ext cx="8229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589"/>
            <a:ext cx="8229600" cy="857250"/>
          </a:xfrm>
        </p:spPr>
        <p:txBody>
          <a:bodyPr/>
          <a:lstStyle>
            <a:lvl1pPr>
              <a:defRPr sz="2800" b="1"/>
            </a:lvl1pPr>
          </a:lstStyle>
          <a:p>
            <a:r>
              <a:rPr lang="en-US" dirty="0"/>
              <a:t>Click to edit Master title style</a:t>
            </a:r>
          </a:p>
        </p:txBody>
      </p:sp>
      <p:sp>
        <p:nvSpPr>
          <p:cNvPr id="5" name="Text Placeholder 2">
            <a:extLst>
              <a:ext uri="{FF2B5EF4-FFF2-40B4-BE49-F238E27FC236}">
                <a16:creationId xmlns:a16="http://schemas.microsoft.com/office/drawing/2014/main" xmlns="" id="{8F47CF34-2D1E-4B04-9936-CCFA7DDA669B}"/>
              </a:ext>
            </a:extLst>
          </p:cNvPr>
          <p:cNvSpPr>
            <a:spLocks noGrp="1"/>
          </p:cNvSpPr>
          <p:nvPr>
            <p:ph idx="1"/>
          </p:nvPr>
        </p:nvSpPr>
        <p:spPr>
          <a:xfrm>
            <a:off x="457201" y="1039445"/>
            <a:ext cx="8544560" cy="3877995"/>
          </a:xfrm>
          <a:prstGeom prst="rect">
            <a:avLst/>
          </a:prstGeom>
        </p:spPr>
        <p:txBody>
          <a:bodyPr rtlCol="0">
            <a:normAutofit/>
          </a:bodyPr>
          <a:lstStyle>
            <a:lvl1pPr>
              <a:defRPr>
                <a:latin typeface="+mj-lt"/>
                <a:cs typeface="HelveticaNeueLT Std"/>
              </a:defRPr>
            </a:lvl1pPr>
            <a:lvl2pPr>
              <a:defRPr>
                <a:solidFill>
                  <a:schemeClr val="tx1">
                    <a:lumMod val="50000"/>
                    <a:lumOff val="50000"/>
                  </a:schemeClr>
                </a:solidFill>
                <a:latin typeface="+mj-lt"/>
                <a:cs typeface="HelveticaNeueLT Std"/>
              </a:defRPr>
            </a:lvl2pPr>
            <a:lvl3pPr>
              <a:defRPr>
                <a:solidFill>
                  <a:schemeClr val="bg1">
                    <a:lumMod val="65000"/>
                  </a:schemeClr>
                </a:solidFill>
                <a:latin typeface="+mj-lt"/>
                <a:cs typeface="HelveticaNeueLT Std"/>
              </a:defRPr>
            </a:lvl3pPr>
            <a:lvl4pPr>
              <a:defRPr>
                <a:latin typeface="+mj-lt"/>
                <a:cs typeface="HelveticaNeueLT Std"/>
              </a:defRPr>
            </a:lvl4pPr>
            <a:lvl5pPr>
              <a:defRPr>
                <a:latin typeface="+mj-lt"/>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124864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3" name="Straight Connector 2"/>
          <p:cNvCxnSpPr/>
          <p:nvPr userDrawn="1"/>
        </p:nvCxnSpPr>
        <p:spPr>
          <a:xfrm>
            <a:off x="457200" y="782270"/>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864820"/>
            <a:ext cx="8229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589"/>
            <a:ext cx="8229600" cy="857250"/>
          </a:xfrm>
        </p:spPr>
        <p:txBody>
          <a:bodyPr/>
          <a:lstStyle>
            <a:lvl1pPr>
              <a:defRPr sz="2800" b="1"/>
            </a:lvl1pPr>
          </a:lstStyle>
          <a:p>
            <a:r>
              <a:rPr lang="en-US" dirty="0"/>
              <a:t>Click to edit Master title style</a:t>
            </a:r>
          </a:p>
        </p:txBody>
      </p:sp>
    </p:spTree>
    <p:extLst>
      <p:ext uri="{BB962C8B-B14F-4D97-AF65-F5344CB8AC3E}">
        <p14:creationId xmlns:p14="http://schemas.microsoft.com/office/powerpoint/2010/main" val="267640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847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57202" y="1063625"/>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146175"/>
            <a:ext cx="2971800"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04790"/>
            <a:ext cx="3008313" cy="871537"/>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04790"/>
            <a:ext cx="5111750" cy="4389437"/>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251859"/>
            <a:ext cx="3008313" cy="3342368"/>
          </a:xfrm>
        </p:spPr>
        <p:txBody>
          <a:bodyPr/>
          <a:lstStyle>
            <a:lvl1pPr marL="0" indent="0">
              <a:buNone/>
              <a:defRPr sz="1400">
                <a:latin typeface="HelveticaNeueLT Std"/>
                <a:cs typeface="HelveticaNeueLT Std"/>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dirty="0"/>
              <a:t>Click to edit Master text styles</a:t>
            </a:r>
          </a:p>
        </p:txBody>
      </p:sp>
    </p:spTree>
    <p:extLst>
      <p:ext uri="{BB962C8B-B14F-4D97-AF65-F5344CB8AC3E}">
        <p14:creationId xmlns:p14="http://schemas.microsoft.com/office/powerpoint/2010/main" val="34854806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7141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pt pisa">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927"/>
            <a:ext cx="9144000" cy="4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agrammplatzhalter 4"/>
          <p:cNvSpPr>
            <a:spLocks noGrp="1"/>
          </p:cNvSpPr>
          <p:nvPr>
            <p:ph type="chart" sz="quarter" idx="10"/>
          </p:nvPr>
        </p:nvSpPr>
        <p:spPr>
          <a:xfrm>
            <a:off x="124239" y="785813"/>
            <a:ext cx="8895522" cy="4089330"/>
          </a:xfrm>
        </p:spPr>
        <p:txBody>
          <a:bodyPr/>
          <a:lstStyle/>
          <a:p>
            <a:endParaRPr lang="de-DE" dirty="0"/>
          </a:p>
        </p:txBody>
      </p:sp>
      <p:sp>
        <p:nvSpPr>
          <p:cNvPr id="6" name="Titel 5"/>
          <p:cNvSpPr>
            <a:spLocks noGrp="1"/>
          </p:cNvSpPr>
          <p:nvPr>
            <p:ph type="title"/>
          </p:nvPr>
        </p:nvSpPr>
        <p:spPr>
          <a:xfrm>
            <a:off x="457664" y="0"/>
            <a:ext cx="7504981" cy="665922"/>
          </a:xfrm>
        </p:spPr>
        <p:txBody>
          <a:bodyPr anchor="ctr"/>
          <a:lstStyle>
            <a:lvl1pPr>
              <a:defRPr b="1"/>
            </a:lvl1pPr>
          </a:lstStyle>
          <a:p>
            <a:r>
              <a:rPr lang="de-DE" dirty="0"/>
              <a:t>Titelmasterformat durch Klicken bearbeiten</a:t>
            </a:r>
          </a:p>
        </p:txBody>
      </p:sp>
      <p:sp>
        <p:nvSpPr>
          <p:cNvPr id="8" name="Foliennummernplatzhalter 7"/>
          <p:cNvSpPr>
            <a:spLocks noGrp="1"/>
          </p:cNvSpPr>
          <p:nvPr>
            <p:ph type="sldNum" sz="quarter" idx="11"/>
          </p:nvPr>
        </p:nvSpPr>
        <p:spPr/>
        <p:txBody>
          <a:bodyPr/>
          <a:lstStyle/>
          <a:p>
            <a:pPr defTabSz="457189">
              <a:defRPr/>
            </a:pPr>
            <a:fld id="{CE2BFB64-0912-4A7F-A2C8-8DF5C6C76DC0}" type="slidenum">
              <a:rPr lang="de-DE" smtClean="0">
                <a:solidFill>
                  <a:prstClr val="black"/>
                </a:solidFill>
              </a:rPr>
              <a:pPr defTabSz="457189">
                <a:defRPr/>
              </a:pPr>
              <a:t>‹Nº›</a:t>
            </a:fld>
            <a:endParaRPr lang="de-DE" dirty="0">
              <a:solidFill>
                <a:prstClr val="black"/>
              </a:solidFill>
            </a:endParaRPr>
          </a:p>
        </p:txBody>
      </p:sp>
    </p:spTree>
    <p:extLst>
      <p:ext uri="{BB962C8B-B14F-4D97-AF65-F5344CB8AC3E}">
        <p14:creationId xmlns:p14="http://schemas.microsoft.com/office/powerpoint/2010/main" val="18435325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50427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0" fontAlgn="base" latinLnBrk="1"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pitchFamily="34" charset="0"/>
              <a:ea typeface="맑은 고딕" panose="020B0503020000020004" pitchFamily="34" charset="-127"/>
              <a:cs typeface="Arial" pitchFamily="34" charset="0"/>
            </a:endParaRPr>
          </a:p>
        </p:txBody>
      </p:sp>
      <p:sp>
        <p:nvSpPr>
          <p:cNvPr id="9" name="평행 사변형 8"/>
          <p:cNvSpPr/>
          <p:nvPr/>
        </p:nvSpPr>
        <p:spPr>
          <a:xfrm>
            <a:off x="-540568" y="0"/>
            <a:ext cx="8568952" cy="50427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0" fontAlgn="base" latinLnBrk="1"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pitchFamily="34" charset="0"/>
              <a:ea typeface="맑은 고딕" panose="020B0503020000020004" pitchFamily="34" charset="-127"/>
              <a:cs typeface="Arial" pitchFamily="34" charset="0"/>
            </a:endParaRPr>
          </a:p>
        </p:txBody>
      </p:sp>
      <p:sp>
        <p:nvSpPr>
          <p:cNvPr id="10" name="평행 사변형 9"/>
          <p:cNvSpPr/>
          <p:nvPr/>
        </p:nvSpPr>
        <p:spPr>
          <a:xfrm>
            <a:off x="-532184" y="0"/>
            <a:ext cx="1359768" cy="50427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0" fontAlgn="base" latinLnBrk="1"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pitchFamily="34" charset="0"/>
              <a:ea typeface="맑은 고딕" panose="020B0503020000020004" pitchFamily="34" charset="-127"/>
              <a:cs typeface="Arial" pitchFamily="34" charset="0"/>
            </a:endParaRPr>
          </a:p>
        </p:txBody>
      </p:sp>
      <p:sp>
        <p:nvSpPr>
          <p:cNvPr id="28" name="내용 개체 틀 27"/>
          <p:cNvSpPr>
            <a:spLocks noGrp="1"/>
          </p:cNvSpPr>
          <p:nvPr>
            <p:ph sz="quarter" idx="16"/>
          </p:nvPr>
        </p:nvSpPr>
        <p:spPr>
          <a:xfrm>
            <a:off x="468782" y="844153"/>
            <a:ext cx="8135937" cy="3995738"/>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30" name="슬라이드 번호 개체 틀 29"/>
          <p:cNvSpPr>
            <a:spLocks noGrp="1"/>
          </p:cNvSpPr>
          <p:nvPr>
            <p:ph type="sldNum" sz="quarter" idx="18"/>
          </p:nvPr>
        </p:nvSpPr>
        <p:spPr>
          <a:xfrm>
            <a:off x="0" y="141480"/>
            <a:ext cx="683568" cy="273844"/>
          </a:xfrm>
          <a:prstGeom prst="rect">
            <a:avLst/>
          </a:prstGeom>
        </p:spPr>
        <p:txBody>
          <a:bodyPr/>
          <a:lstStyle>
            <a:lvl1pPr>
              <a:defRPr b="1">
                <a:solidFill>
                  <a:srgbClr val="278D99"/>
                </a:solidFill>
                <a:latin typeface="Arial" pitchFamily="34" charset="0"/>
                <a:cs typeface="Arial" pitchFamily="34" charset="0"/>
              </a:defRPr>
            </a:lvl1pPr>
          </a:lstStyle>
          <a:p>
            <a:pPr defTabSz="457189" latinLnBrk="1">
              <a:defRPr/>
            </a:pPr>
            <a:fld id="{B8364164-D7C2-4011-A351-B5EC1CE463BF}" type="slidenum">
              <a:rPr lang="ko-KR" altLang="en-US" smtClean="0"/>
              <a:pPr defTabSz="457189" latinLnBrk="1">
                <a:defRPr/>
              </a:pPr>
              <a:t>‹Nº›</a:t>
            </a:fld>
            <a:endParaRPr lang="ko-KR" altLang="en-US" dirty="0"/>
          </a:p>
        </p:txBody>
      </p:sp>
      <p:sp>
        <p:nvSpPr>
          <p:cNvPr id="32" name="제목 31"/>
          <p:cNvSpPr>
            <a:spLocks noGrp="1"/>
          </p:cNvSpPr>
          <p:nvPr>
            <p:ph type="title"/>
          </p:nvPr>
        </p:nvSpPr>
        <p:spPr>
          <a:xfrm>
            <a:off x="827584" y="0"/>
            <a:ext cx="6552728" cy="465516"/>
          </a:xfrm>
        </p:spPr>
        <p:txBody>
          <a:bodyPr>
            <a:noAutofit/>
          </a:bodyPr>
          <a:lstStyle>
            <a:lvl1pPr algn="l" latinLnBrk="0">
              <a:defRPr sz="2800" b="1">
                <a:solidFill>
                  <a:schemeClr val="bg1"/>
                </a:solidFill>
              </a:defRPr>
            </a:lvl1pPr>
          </a:lstStyle>
          <a:p>
            <a:r>
              <a:rPr lang="ko-KR" altLang="en-US" dirty="0"/>
              <a:t>마스터 제목 스타일 편집</a:t>
            </a:r>
          </a:p>
        </p:txBody>
      </p:sp>
    </p:spTree>
    <p:extLst>
      <p:ext uri="{BB962C8B-B14F-4D97-AF65-F5344CB8AC3E}">
        <p14:creationId xmlns:p14="http://schemas.microsoft.com/office/powerpoint/2010/main" val="28285230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cxnSp>
        <p:nvCxnSpPr>
          <p:cNvPr id="3" name="Straight Connector 2"/>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876443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Slide_1">
    <p:spTree>
      <p:nvGrpSpPr>
        <p:cNvPr id="1" name=""/>
        <p:cNvGrpSpPr/>
        <p:nvPr/>
      </p:nvGrpSpPr>
      <p:grpSpPr>
        <a:xfrm>
          <a:off x="0" y="0"/>
          <a:ext cx="0" cy="0"/>
          <a:chOff x="0" y="0"/>
          <a:chExt cx="0" cy="0"/>
        </a:xfrm>
      </p:grpSpPr>
      <p:pic>
        <p:nvPicPr>
          <p:cNvPr id="2050" name="Picture 2" descr="C:\Users\torpie_c\AppData\Local\Microsoft\Windows\Temporary Internet Files\Content.Outlook\OEJ00D0C\shutterstock_419238478.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9198"/>
          <a:stretch/>
        </p:blipFill>
        <p:spPr bwMode="auto">
          <a:xfrm>
            <a:off x="2267744" y="3291830"/>
            <a:ext cx="4176464" cy="18516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orpie_c\AppData\Local\Microsoft\Windows\Temporary Internet Files\Content.Outlook\OEJ00D0C\shutterstock_126952121.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25732"/>
          <a:stretch/>
        </p:blipFill>
        <p:spPr bwMode="auto">
          <a:xfrm>
            <a:off x="3923928" y="1683081"/>
            <a:ext cx="3888432" cy="17527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2" name="Picture 4" descr="C:\Users\torpie_c\AppData\Local\Microsoft\Windows\Temporary Internet Files\Content.Outlook\OEJ00D0C\iStock_22614014_MEDIUM.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36478"/>
          <a:stretch/>
        </p:blipFill>
        <p:spPr bwMode="auto">
          <a:xfrm>
            <a:off x="4499992" y="-915"/>
            <a:ext cx="4644008" cy="1832863"/>
          </a:xfrm>
          <a:prstGeom prst="rect">
            <a:avLst/>
          </a:prstGeom>
          <a:noFill/>
          <a:extLst>
            <a:ext uri="{909E8E84-426E-40DD-AFC4-6F175D3DCCD1}">
              <a14:hiddenFill xmlns:a14="http://schemas.microsoft.com/office/drawing/2010/main">
                <a:solidFill>
                  <a:srgbClr val="FFFFFF"/>
                </a:solidFill>
              </a14:hiddenFill>
            </a:ext>
          </a:extLst>
        </p:spPr>
      </p:pic>
      <p:sp>
        <p:nvSpPr>
          <p:cNvPr id="26" name="Right Triangle 21"/>
          <p:cNvSpPr/>
          <p:nvPr/>
        </p:nvSpPr>
        <p:spPr>
          <a:xfrm flipH="1">
            <a:off x="4860032" y="267494"/>
            <a:ext cx="4283968" cy="4876006"/>
          </a:xfrm>
          <a:prstGeom prst="rtTriangle">
            <a:avLst/>
          </a:prstGeom>
          <a:solidFill>
            <a:sysClr val="window" lastClr="FFFFFF"/>
          </a:solidFill>
          <a:ln w="19050" cap="flat" cmpd="sng" algn="ctr">
            <a:noFill/>
            <a:prstDash val="solid"/>
          </a:ln>
          <a:effectLst/>
        </p:spPr>
        <p:txBody>
          <a:bodyPr rtlCol="0" anchor="ctr"/>
          <a:lstStyle/>
          <a:p>
            <a:pPr algn="ctr" latinLnBrk="0">
              <a:defRPr/>
            </a:pPr>
            <a:endParaRPr lang="en-GB" kern="0" noProof="0" dirty="0">
              <a:solidFill>
                <a:sysClr val="window" lastClr="FFFFFF"/>
              </a:solidFill>
              <a:latin typeface="Arial" pitchFamily="34" charset="0"/>
              <a:cs typeface="Arial" pitchFamily="34" charset="0"/>
            </a:endParaRPr>
          </a:p>
        </p:txBody>
      </p:sp>
      <p:sp>
        <p:nvSpPr>
          <p:cNvPr id="3" name="부제목 2"/>
          <p:cNvSpPr>
            <a:spLocks noGrp="1"/>
          </p:cNvSpPr>
          <p:nvPr>
            <p:ph type="subTitle" idx="1" hasCustomPrompt="1"/>
          </p:nvPr>
        </p:nvSpPr>
        <p:spPr>
          <a:xfrm>
            <a:off x="457200" y="951570"/>
            <a:ext cx="4176464" cy="1314450"/>
          </a:xfrm>
        </p:spPr>
        <p:txBody>
          <a:bodyPr>
            <a:normAutofit/>
          </a:bodyPr>
          <a:lstStyle>
            <a:lvl1pPr marL="0" indent="0" algn="l">
              <a:buNone/>
              <a:defRPr sz="2800" i="1">
                <a:solidFill>
                  <a:schemeClr val="bg1">
                    <a:lumMod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ltLang="ko-KR" noProof="0" dirty="0"/>
              <a:t>Subtitle</a:t>
            </a:r>
          </a:p>
        </p:txBody>
      </p:sp>
      <p:sp>
        <p:nvSpPr>
          <p:cNvPr id="33" name="제목 32"/>
          <p:cNvSpPr>
            <a:spLocks noGrp="1"/>
          </p:cNvSpPr>
          <p:nvPr>
            <p:ph type="title" hasCustomPrompt="1"/>
          </p:nvPr>
        </p:nvSpPr>
        <p:spPr>
          <a:xfrm>
            <a:off x="457200" y="465516"/>
            <a:ext cx="5050904" cy="486054"/>
          </a:xfrm>
        </p:spPr>
        <p:txBody>
          <a:bodyPr>
            <a:normAutofit/>
          </a:bodyPr>
          <a:lstStyle>
            <a:lvl1pPr algn="l">
              <a:defRPr sz="4000" b="1">
                <a:solidFill>
                  <a:schemeClr val="tx1">
                    <a:lumMod val="65000"/>
                    <a:lumOff val="35000"/>
                  </a:schemeClr>
                </a:solidFill>
                <a:latin typeface="Arial" pitchFamily="34" charset="0"/>
                <a:cs typeface="Arial" pitchFamily="34" charset="0"/>
              </a:defRPr>
            </a:lvl1pPr>
          </a:lstStyle>
          <a:p>
            <a:r>
              <a:rPr lang="en-GB" altLang="ko-KR" noProof="0" dirty="0"/>
              <a:t>TITLE</a:t>
            </a:r>
          </a:p>
        </p:txBody>
      </p:sp>
      <p:pic>
        <p:nvPicPr>
          <p:cNvPr id="27" name="Picture 7" descr="OECD_TEXT_20cm.png"/>
          <p:cNvPicPr>
            <a:picLocks noChangeAspect="1"/>
          </p:cNvPicPr>
          <p:nvPr/>
        </p:nvPicPr>
        <p:blipFill>
          <a:blip r:embed="rId5" cstate="print"/>
          <a:stretch>
            <a:fillRect/>
          </a:stretch>
        </p:blipFill>
        <p:spPr>
          <a:xfrm>
            <a:off x="6936511" y="4217665"/>
            <a:ext cx="1690902" cy="476749"/>
          </a:xfrm>
          <a:prstGeom prst="rect">
            <a:avLst/>
          </a:prstGeom>
        </p:spPr>
      </p:pic>
      <p:grpSp>
        <p:nvGrpSpPr>
          <p:cNvPr id="14" name="Group 13"/>
          <p:cNvGrpSpPr/>
          <p:nvPr userDrawn="1"/>
        </p:nvGrpSpPr>
        <p:grpSpPr>
          <a:xfrm>
            <a:off x="-2282" y="-975654"/>
            <a:ext cx="6326360" cy="7070234"/>
            <a:chOff x="-36512" y="-974732"/>
            <a:chExt cx="6326360" cy="7070234"/>
          </a:xfrm>
        </p:grpSpPr>
        <p:sp>
          <p:nvSpPr>
            <p:cNvPr id="15" name="Rectangle 14"/>
            <p:cNvSpPr/>
            <p:nvPr userDrawn="1"/>
          </p:nvSpPr>
          <p:spPr>
            <a:xfrm>
              <a:off x="-36512" y="-915"/>
              <a:ext cx="1944216" cy="5144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Triangle 15"/>
            <p:cNvSpPr/>
            <p:nvPr userDrawn="1"/>
          </p:nvSpPr>
          <p:spPr>
            <a:xfrm flipV="1">
              <a:off x="1907704" y="-2"/>
              <a:ext cx="4382144" cy="51435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rot="2422969" flipH="1">
              <a:off x="4156363" y="-974732"/>
              <a:ext cx="358457" cy="707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87415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065193"/>
            <a:ext cx="8388350" cy="3078306"/>
          </a:xfrm>
          <a:prstGeom prst="rect">
            <a:avLst/>
          </a:prstGeom>
        </p:spPr>
        <p:txBody>
          <a:bodyPr/>
          <a:lstStyle>
            <a:lvl1pPr marL="0" indent="0" algn="ctr">
              <a:buFont typeface="Wingdings" pitchFamily="2" charset="2"/>
              <a:buNone/>
              <a:defRPr sz="2400">
                <a:solidFill>
                  <a:schemeClr val="bg1"/>
                </a:solidFill>
              </a:defRPr>
            </a:lvl1pPr>
            <a:lvl2pPr marL="0" indent="0" algn="ctr">
              <a:buNone/>
              <a:defRPr sz="1800">
                <a:solidFill>
                  <a:schemeClr val="bg1">
                    <a:lumMod val="85000"/>
                  </a:schemeClr>
                </a:solidFill>
              </a:defRPr>
            </a:lvl2pPr>
            <a:lvl3pPr marL="0" indent="0" algn="ctr">
              <a:buNone/>
              <a:defRPr sz="1500">
                <a:solidFill>
                  <a:schemeClr val="bg1">
                    <a:lumMod val="65000"/>
                  </a:schemeClr>
                </a:solidFill>
              </a:defRPr>
            </a:lvl3pPr>
            <a:lvl4pPr marL="0" indent="0" algn="ctr">
              <a:buNone/>
              <a:defRPr sz="1350">
                <a:solidFill>
                  <a:schemeClr val="bg1">
                    <a:lumMod val="65000"/>
                  </a:schemeClr>
                </a:solidFill>
              </a:defRPr>
            </a:lvl4pPr>
            <a:lvl5pPr marL="0" indent="0" algn="ctr">
              <a:buNone/>
              <a:defRPr sz="1350">
                <a:solidFill>
                  <a:schemeClr val="bg1">
                    <a:lumMod val="6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4498855"/>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rtSlide_1">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179512" y="965645"/>
            <a:ext cx="8856984" cy="4177855"/>
          </a:xfrm>
        </p:spPr>
        <p:txBody>
          <a:bodyPr/>
          <a:lstStyle>
            <a:lvl1pPr marL="0" indent="0">
              <a:buNone/>
              <a:defRPr/>
            </a:lvl1pPr>
          </a:lstStyle>
          <a:p>
            <a:r>
              <a:rPr lang="en-GB" altLang="ko-KR" noProof="0" dirty="0"/>
              <a:t> </a:t>
            </a:r>
          </a:p>
        </p:txBody>
      </p:sp>
      <p:sp>
        <p:nvSpPr>
          <p:cNvPr id="17" name="제목 31"/>
          <p:cNvSpPr>
            <a:spLocks noGrp="1"/>
          </p:cNvSpPr>
          <p:nvPr>
            <p:ph type="title"/>
          </p:nvPr>
        </p:nvSpPr>
        <p:spPr>
          <a:xfrm>
            <a:off x="827584" y="0"/>
            <a:ext cx="6696744" cy="627534"/>
          </a:xfrm>
        </p:spPr>
        <p:txBody>
          <a:bodyPr>
            <a:noAutofit/>
          </a:bodyPr>
          <a:lstStyle>
            <a:lvl1pPr algn="l" latinLnBrk="0">
              <a:defRPr sz="2000" b="1">
                <a:solidFill>
                  <a:schemeClr val="bg1"/>
                </a:solidFill>
              </a:defRPr>
            </a:lvl1pPr>
          </a:lstStyle>
          <a:p>
            <a:r>
              <a:rPr lang="en-CA" altLang="ko-KR" noProof="0" dirty="0"/>
              <a:t>Click to edit Master title style</a:t>
            </a:r>
          </a:p>
        </p:txBody>
      </p:sp>
      <p:sp>
        <p:nvSpPr>
          <p:cNvPr id="14" name="Content Placeholder 4"/>
          <p:cNvSpPr>
            <a:spLocks noGrp="1"/>
          </p:cNvSpPr>
          <p:nvPr>
            <p:ph sz="quarter" idx="17" hasCustomPrompt="1"/>
          </p:nvPr>
        </p:nvSpPr>
        <p:spPr>
          <a:xfrm>
            <a:off x="7740650" y="339502"/>
            <a:ext cx="863600" cy="252413"/>
          </a:xfrm>
        </p:spPr>
        <p:txBody>
          <a:bodyPr>
            <a:normAutofit/>
          </a:bodyPr>
          <a:lstStyle>
            <a:lvl1pPr marL="0" indent="0">
              <a:buNone/>
              <a:defRPr sz="1400">
                <a:solidFill>
                  <a:schemeClr val="accent1"/>
                </a:solidFill>
              </a:defRPr>
            </a:lvl1pPr>
          </a:lstStyle>
          <a:p>
            <a:pPr lvl="0"/>
            <a:r>
              <a:rPr lang="en-GB" noProof="0" dirty="0"/>
              <a:t>Chart #</a:t>
            </a:r>
          </a:p>
        </p:txBody>
      </p:sp>
      <p:sp>
        <p:nvSpPr>
          <p:cNvPr id="12" name="Content Placeholder 5"/>
          <p:cNvSpPr>
            <a:spLocks noGrp="1"/>
          </p:cNvSpPr>
          <p:nvPr>
            <p:ph sz="quarter" idx="18" hasCustomPrompt="1"/>
          </p:nvPr>
        </p:nvSpPr>
        <p:spPr>
          <a:xfrm>
            <a:off x="35496" y="695373"/>
            <a:ext cx="9073008" cy="270272"/>
          </a:xfrm>
        </p:spPr>
        <p:txBody>
          <a:bodyPr>
            <a:normAutofit/>
          </a:bodyPr>
          <a:lstStyle>
            <a:lvl1pPr marL="0" indent="0" algn="ctr">
              <a:buNone/>
              <a:defRPr sz="1300">
                <a:solidFill>
                  <a:schemeClr val="bg1">
                    <a:lumMod val="75000"/>
                  </a:schemeClr>
                </a:solidFill>
              </a:defRPr>
            </a:lvl1pPr>
          </a:lstStyle>
          <a:p>
            <a:pPr lvl="0"/>
            <a:r>
              <a:rPr lang="en-CA" noProof="0" dirty="0"/>
              <a:t>Click to enter subtitle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5602"/>
          <a:stretch/>
        </p:blipFill>
        <p:spPr>
          <a:xfrm>
            <a:off x="0" y="0"/>
            <a:ext cx="9108504" cy="627534"/>
          </a:xfrm>
          <a:prstGeom prst="rect">
            <a:avLst/>
          </a:prstGeom>
        </p:spPr>
      </p:pic>
      <p:sp>
        <p:nvSpPr>
          <p:cNvPr id="10" name="Rectangle 9"/>
          <p:cNvSpPr/>
          <p:nvPr userDrawn="1"/>
        </p:nvSpPr>
        <p:spPr>
          <a:xfrm>
            <a:off x="827584" y="0"/>
            <a:ext cx="6696744" cy="62753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1" name="Right Triangle 10"/>
          <p:cNvSpPr/>
          <p:nvPr userDrawn="1"/>
        </p:nvSpPr>
        <p:spPr>
          <a:xfrm flipH="1">
            <a:off x="251519" y="0"/>
            <a:ext cx="576063" cy="627534"/>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3" name="Right Triangle 12"/>
          <p:cNvSpPr/>
          <p:nvPr userDrawn="1"/>
        </p:nvSpPr>
        <p:spPr>
          <a:xfrm flipV="1">
            <a:off x="7524328" y="0"/>
            <a:ext cx="504056" cy="626143"/>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666"/>
              </a:solidFill>
            </a:endParaRPr>
          </a:p>
        </p:txBody>
      </p:sp>
      <p:sp>
        <p:nvSpPr>
          <p:cNvPr id="2" name="TextBox 1">
            <a:extLst>
              <a:ext uri="{FF2B5EF4-FFF2-40B4-BE49-F238E27FC236}">
                <a16:creationId xmlns:a16="http://schemas.microsoft.com/office/drawing/2014/main" xmlns="" id="{6FEB46B7-7506-469F-A8FC-A373376072AD}"/>
              </a:ext>
            </a:extLst>
          </p:cNvPr>
          <p:cNvSpPr txBox="1"/>
          <p:nvPr userDrawn="1"/>
        </p:nvSpPr>
        <p:spPr>
          <a:xfrm>
            <a:off x="35496" y="149609"/>
            <a:ext cx="575766" cy="307777"/>
          </a:xfrm>
          <a:prstGeom prst="rect">
            <a:avLst/>
          </a:prstGeom>
          <a:noFill/>
          <a:ln>
            <a:noFill/>
          </a:ln>
        </p:spPr>
        <p:txBody>
          <a:bodyPr wrap="square" rtlCol="0" anchor="ctr">
            <a:spAutoFit/>
          </a:bodyPr>
          <a:lstStyle/>
          <a:p>
            <a:fld id="{F8B68265-1E94-4E80-9EAB-F2F921D196C8}" type="slidenum">
              <a:rPr lang="en-US" sz="1400" smtClean="0">
                <a:solidFill>
                  <a:srgbClr val="006666"/>
                </a:solidFill>
                <a:latin typeface="Arial" panose="020B0604020202020204" pitchFamily="34" charset="0"/>
                <a:cs typeface="Arial" panose="020B0604020202020204" pitchFamily="34" charset="0"/>
              </a:rPr>
              <a:t>‹Nº›</a:t>
            </a:fld>
            <a:endParaRPr lang="en-US" sz="12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05717"/>
      </p:ext>
    </p:extLst>
  </p:cSld>
  <p:clrMapOvr>
    <a:masterClrMapping/>
  </p:clrMapOvr>
  <p:transition spd="med">
    <p:pull/>
  </p:transition>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Header_1">
    <p:spTree>
      <p:nvGrpSpPr>
        <p:cNvPr id="1" name=""/>
        <p:cNvGrpSpPr/>
        <p:nvPr/>
      </p:nvGrpSpPr>
      <p:grpSpPr>
        <a:xfrm>
          <a:off x="0" y="0"/>
          <a:ext cx="0" cy="0"/>
          <a:chOff x="0" y="0"/>
          <a:chExt cx="0" cy="0"/>
        </a:xfrm>
      </p:grpSpPr>
      <p:sp>
        <p:nvSpPr>
          <p:cNvPr id="2" name="Title 1"/>
          <p:cNvSpPr>
            <a:spLocks noGrp="1"/>
          </p:cNvSpPr>
          <p:nvPr>
            <p:ph type="title"/>
          </p:nvPr>
        </p:nvSpPr>
        <p:spPr>
          <a:xfrm>
            <a:off x="1259632" y="1977684"/>
            <a:ext cx="6840760" cy="857250"/>
          </a:xfrm>
        </p:spPr>
        <p:txBody>
          <a:bodyPr>
            <a:normAutofit/>
          </a:bodyPr>
          <a:lstStyle>
            <a:lvl1pPr>
              <a:defRPr sz="2800"/>
            </a:lvl1pPr>
          </a:lstStyle>
          <a:p>
            <a:r>
              <a:rPr lang="en-US" dirty="0"/>
              <a:t>Click to edit Master title style</a:t>
            </a:r>
            <a:endParaRPr lang="en-CA" dirty="0"/>
          </a:p>
        </p:txBody>
      </p:sp>
    </p:spTree>
    <p:extLst>
      <p:ext uri="{BB962C8B-B14F-4D97-AF65-F5344CB8AC3E}">
        <p14:creationId xmlns:p14="http://schemas.microsoft.com/office/powerpoint/2010/main" val="1905813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24682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0"/>
            <a:ext cx="8388350" cy="62170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6348545"/>
      </p:ext>
    </p:extLst>
  </p:cSld>
  <p:clrMapOvr>
    <a:masterClrMapping/>
  </p:clrMapOvr>
  <p:transition>
    <p:push/>
  </p:transition>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DU_CHART">
    <p:spTree>
      <p:nvGrpSpPr>
        <p:cNvPr id="1" name=""/>
        <p:cNvGrpSpPr/>
        <p:nvPr/>
      </p:nvGrpSpPr>
      <p:grpSpPr>
        <a:xfrm>
          <a:off x="0" y="0"/>
          <a:ext cx="0" cy="0"/>
          <a:chOff x="0" y="0"/>
          <a:chExt cx="0" cy="0"/>
        </a:xfrm>
      </p:grpSpPr>
      <p:sp>
        <p:nvSpPr>
          <p:cNvPr id="15" name="EDU_EXCEL_TITLE"/>
          <p:cNvSpPr>
            <a:spLocks noGrp="1"/>
          </p:cNvSpPr>
          <p:nvPr>
            <p:ph type="title"/>
          </p:nvPr>
        </p:nvSpPr>
        <p:spPr>
          <a:xfrm>
            <a:off x="755650" y="144066"/>
            <a:ext cx="8388350" cy="714375"/>
          </a:xfrm>
          <a:prstGeom prst="rect">
            <a:avLst/>
          </a:prstGeom>
        </p:spPr>
        <p:txBody>
          <a:bodyPr>
            <a:normAutofit/>
          </a:bodyPr>
          <a:lstStyle>
            <a:lvl1pPr>
              <a:defRPr sz="1800">
                <a:solidFill>
                  <a:schemeClr val="tx1"/>
                </a:solidFill>
              </a:defRPr>
            </a:lvl1pPr>
          </a:lstStyle>
          <a:p>
            <a:r>
              <a:rPr lang="en-US" dirty="0"/>
              <a:t>Click to edit Master title style</a:t>
            </a:r>
            <a:endParaRPr lang="fr-FR" dirty="0"/>
          </a:p>
        </p:txBody>
      </p:sp>
      <p:sp>
        <p:nvSpPr>
          <p:cNvPr id="3" name="Text Placeholder 2"/>
          <p:cNvSpPr>
            <a:spLocks noGrp="1"/>
          </p:cNvSpPr>
          <p:nvPr>
            <p:ph type="body" sz="quarter" idx="14" hasCustomPrompt="1"/>
          </p:nvPr>
        </p:nvSpPr>
        <p:spPr>
          <a:xfrm>
            <a:off x="881590" y="1053000"/>
            <a:ext cx="8146800" cy="3712500"/>
          </a:xfrm>
          <a:prstGeom prst="rect">
            <a:avLst/>
          </a:prstGeom>
        </p:spPr>
        <p:txBody>
          <a:bodyPr/>
          <a:lstStyle>
            <a:lvl1pPr marL="0" indent="0">
              <a:buNone/>
              <a:defRPr/>
            </a:lvl1pPr>
          </a:lstStyle>
          <a:p>
            <a:pPr lvl="0"/>
            <a:r>
              <a:rPr lang="fr-FR" dirty="0"/>
              <a:t> </a:t>
            </a:r>
          </a:p>
        </p:txBody>
      </p:sp>
      <p:sp>
        <p:nvSpPr>
          <p:cNvPr id="8" name="Text Placeholder 7"/>
          <p:cNvSpPr>
            <a:spLocks noGrp="1"/>
          </p:cNvSpPr>
          <p:nvPr>
            <p:ph type="body" sz="quarter" idx="13"/>
          </p:nvPr>
        </p:nvSpPr>
        <p:spPr>
          <a:xfrm>
            <a:off x="7272300" y="4537852"/>
            <a:ext cx="1620180" cy="388575"/>
          </a:xfrm>
          <a:prstGeom prst="star32">
            <a:avLst/>
          </a:prstGeom>
          <a:solidFill>
            <a:srgbClr val="0033CC"/>
          </a:solidFill>
          <a:ln w="12700">
            <a:noFill/>
            <a:miter lim="800000"/>
            <a:headEnd/>
            <a:tailEnd/>
          </a:ln>
        </p:spPr>
        <p:txBody>
          <a:bodyPr wrap="none" anchor="ctr">
            <a:noAutofit/>
          </a:bodyPr>
          <a:lstStyle>
            <a:lvl1pPr>
              <a:buNone/>
              <a:defRPr lang="en-US" sz="900" smtClean="0">
                <a:solidFill>
                  <a:srgbClr val="FF0000"/>
                </a:solidFill>
                <a:latin typeface="Comic Sans MS" pitchFamily="66" charset="0"/>
              </a:defRPr>
            </a:lvl1pPr>
            <a:lvl2pPr>
              <a:defRPr lang="en-US" sz="825" smtClean="0">
                <a:solidFill>
                  <a:schemeClr val="tx1"/>
                </a:solidFill>
                <a:latin typeface="+mn-lt"/>
              </a:defRPr>
            </a:lvl2pPr>
            <a:lvl3pPr>
              <a:defRPr lang="en-US" sz="825" smtClean="0">
                <a:solidFill>
                  <a:schemeClr val="tx1"/>
                </a:solidFill>
                <a:latin typeface="+mn-lt"/>
              </a:defRPr>
            </a:lvl3pPr>
            <a:lvl4pPr>
              <a:defRPr lang="en-US" sz="825" smtClean="0">
                <a:solidFill>
                  <a:schemeClr val="tx1"/>
                </a:solidFill>
                <a:latin typeface="+mn-lt"/>
              </a:defRPr>
            </a:lvl4pPr>
            <a:lvl5pPr>
              <a:defRPr lang="fr-FR" sz="825">
                <a:solidFill>
                  <a:schemeClr val="tx1"/>
                </a:solidFill>
                <a:latin typeface="+mn-lt"/>
              </a:defRPr>
            </a:lvl5pPr>
          </a:lstStyle>
          <a:p>
            <a:pPr marL="0" lvl="0" indent="0" algn="ctr" eaLnBrk="0" hangingPunct="0"/>
            <a:endParaRPr lang="fr-FR" dirty="0"/>
          </a:p>
        </p:txBody>
      </p:sp>
      <p:sp>
        <p:nvSpPr>
          <p:cNvPr id="4" name="Text Placeholder 3"/>
          <p:cNvSpPr>
            <a:spLocks noGrp="1"/>
          </p:cNvSpPr>
          <p:nvPr>
            <p:ph type="body" sz="quarter" idx="15" hasCustomPrompt="1"/>
          </p:nvPr>
        </p:nvSpPr>
        <p:spPr>
          <a:xfrm>
            <a:off x="746575" y="749048"/>
            <a:ext cx="8397425" cy="377428"/>
          </a:xfrm>
          <a:prstGeom prst="rect">
            <a:avLst/>
          </a:prstGeom>
          <a:noFill/>
        </p:spPr>
        <p:txBody>
          <a:bodyPr>
            <a:normAutofit/>
          </a:bodyPr>
          <a:lstStyle>
            <a:lvl1pPr marL="0" indent="0" algn="ctr">
              <a:buNone/>
              <a:defRPr sz="1050">
                <a:solidFill>
                  <a:srgbClr val="FFC000"/>
                </a:solidFill>
                <a:latin typeface="Comic Sans MS" pitchFamily="66" charset="0"/>
              </a:defRPr>
            </a:lvl1pPr>
          </a:lstStyle>
          <a:p>
            <a:pPr lvl="0"/>
            <a:r>
              <a:rPr lang="fr-FR" dirty="0"/>
              <a:t> </a:t>
            </a:r>
          </a:p>
        </p:txBody>
      </p:sp>
    </p:spTree>
    <p:extLst>
      <p:ext uri="{BB962C8B-B14F-4D97-AF65-F5344CB8AC3E}">
        <p14:creationId xmlns:p14="http://schemas.microsoft.com/office/powerpoint/2010/main" val="95331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3625"/>
            <a:ext cx="86868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978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6.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4.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6.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theme" Target="../theme/theme7.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7A0"/>
        </a:solidFill>
        <a:effectLst/>
      </p:bgPr>
    </p:bg>
    <p:spTree>
      <p:nvGrpSpPr>
        <p:cNvPr id="1" name=""/>
        <p:cNvGrpSpPr/>
        <p:nvPr/>
      </p:nvGrpSpPr>
      <p:grpSpPr>
        <a:xfrm>
          <a:off x="0" y="0"/>
          <a:ext cx="0" cy="0"/>
          <a:chOff x="0" y="0"/>
          <a:chExt cx="0" cy="0"/>
        </a:xfrm>
      </p:grpSpPr>
      <p:pic>
        <p:nvPicPr>
          <p:cNvPr id="1026" name="Picture 9" descr="PISA_TB_3-01.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3627186">
            <a:off x="7970837" y="2544763"/>
            <a:ext cx="6475413" cy="107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7"/>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208713" y="0"/>
            <a:ext cx="2935287"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1"/>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019925" y="4162425"/>
            <a:ext cx="1789113"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6"/>
          <p:cNvPicPr>
            <a:picLocks/>
          </p:cNvPicPr>
          <p:nvPr userDrawn="1"/>
        </p:nvPicPr>
        <p:blipFill>
          <a:blip r:embed="rId13">
            <a:extLst>
              <a:ext uri="{28A0092B-C50C-407E-A947-70E740481C1C}">
                <a14:useLocalDpi xmlns:a14="http://schemas.microsoft.com/office/drawing/2010/main" val="0"/>
              </a:ext>
            </a:extLst>
          </a:blip>
          <a:srcRect/>
          <a:stretch>
            <a:fillRect/>
          </a:stretch>
        </p:blipFill>
        <p:spPr bwMode="auto">
          <a:xfrm rot="-3623967">
            <a:off x="4633118" y="2513807"/>
            <a:ext cx="5943601"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5" r:id="rId1"/>
    <p:sldLayoutId id="2147483838" r:id="rId2"/>
    <p:sldLayoutId id="2147483839" r:id="rId3"/>
    <p:sldLayoutId id="2147483840" r:id="rId4"/>
    <p:sldLayoutId id="2147483833" r:id="rId5"/>
    <p:sldLayoutId id="2147483835" r:id="rId6"/>
    <p:sldLayoutId id="2147483836" r:id="rId7"/>
    <p:sldLayoutId id="2147483837" r:id="rId8"/>
  </p:sldLayoutIdLst>
  <p:txStyles>
    <p:titleStyle>
      <a:lvl1pPr algn="l" defTabSz="457200" rtl="0" fontAlgn="base">
        <a:spcBef>
          <a:spcPct val="0"/>
        </a:spcBef>
        <a:spcAft>
          <a:spcPct val="0"/>
        </a:spcAft>
        <a:defRPr sz="4400" kern="1200">
          <a:solidFill>
            <a:schemeClr val="bg1"/>
          </a:solidFill>
          <a:latin typeface="HelveticaNeueLT Std Med"/>
          <a:ea typeface="MS PGothic" panose="020B0600070205080204" pitchFamily="34" charset="-128"/>
          <a:cs typeface="HelveticaNeueLT Std Med"/>
        </a:defRPr>
      </a:lvl1pPr>
      <a:lvl2pPr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2pPr>
      <a:lvl3pPr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3pPr>
      <a:lvl4pPr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4pPr>
      <a:lvl5pPr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5pPr>
      <a:lvl6pPr marL="457200"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내용 개체 틀 9" descr="worldMapBW.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7225" y="857250"/>
            <a:ext cx="7829550" cy="407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52400" y="152400"/>
            <a:ext cx="9144000" cy="4991100"/>
          </a:xfrm>
          <a:prstGeom prst="rect">
            <a:avLst/>
          </a:prstGeom>
          <a:solidFill>
            <a:schemeClr val="bg1">
              <a:alpha val="90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FR"/>
          </a:p>
        </p:txBody>
      </p:sp>
      <p:sp>
        <p:nvSpPr>
          <p:cNvPr id="2" name="Rectangle 1"/>
          <p:cNvSpPr/>
          <p:nvPr userDrawn="1"/>
        </p:nvSpPr>
        <p:spPr>
          <a:xfrm>
            <a:off x="0" y="0"/>
            <a:ext cx="9296400" cy="5143500"/>
          </a:xfrm>
          <a:prstGeom prst="rect">
            <a:avLst/>
          </a:prstGeom>
          <a:solidFill>
            <a:srgbClr val="0077A0">
              <a:alpha val="10000"/>
            </a:srgb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FR"/>
          </a:p>
        </p:txBody>
      </p:sp>
      <p:sp>
        <p:nvSpPr>
          <p:cNvPr id="2053"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2054" name="Text Placeholder 2"/>
          <p:cNvSpPr>
            <a:spLocks noGrp="1"/>
          </p:cNvSpPr>
          <p:nvPr>
            <p:ph type="body" idx="1"/>
          </p:nvPr>
        </p:nvSpPr>
        <p:spPr bwMode="auto">
          <a:xfrm>
            <a:off x="457200" y="1216025"/>
            <a:ext cx="8229600" cy="3818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dirty="0"/>
              <a:t>Click to edit Master text styles</a:t>
            </a:r>
          </a:p>
          <a:p>
            <a:pPr lvl="1"/>
            <a:r>
              <a:rPr lang="en-US" altLang="fr-FR" dirty="0"/>
              <a:t>Second level</a:t>
            </a:r>
          </a:p>
          <a:p>
            <a:pPr lvl="2"/>
            <a:r>
              <a:rPr lang="en-US" altLang="fr-FR" dirty="0"/>
              <a:t>Third level</a:t>
            </a:r>
          </a:p>
          <a:p>
            <a:pPr lvl="3"/>
            <a:r>
              <a:rPr lang="en-US" altLang="fr-FR" dirty="0"/>
              <a:t>Fourth level</a:t>
            </a:r>
          </a:p>
          <a:p>
            <a:pPr lvl="4"/>
            <a:r>
              <a:rPr lang="en-US" altLang="fr-FR" dirty="0"/>
              <a:t>Fifth level</a:t>
            </a:r>
          </a:p>
        </p:txBody>
      </p:sp>
    </p:spTree>
    <p:extLst>
      <p:ext uri="{BB962C8B-B14F-4D97-AF65-F5344CB8AC3E}">
        <p14:creationId xmlns:p14="http://schemas.microsoft.com/office/powerpoint/2010/main" val="3792833289"/>
      </p:ext>
    </p:extLst>
  </p:cSld>
  <p:clrMap bg1="lt1" tx1="dk1" bg2="lt2" tx2="dk2" accent1="accent1" accent2="accent2" accent3="accent3" accent4="accent4" accent5="accent5" accent6="accent6" hlink="hlink" folHlink="folHlink"/>
  <p:sldLayoutIdLst>
    <p:sldLayoutId id="2147483787" r:id="rId1"/>
    <p:sldLayoutId id="2147483788"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 calcmode="lin" valueType="num">
                                      <p:cBhvr>
                                        <p:cTn id="7" dur="500" fill="hold"/>
                                        <p:tgtEl>
                                          <p:spTgt spid="2054">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05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054">
                                            <p:txEl>
                                              <p:pRg st="1" end="1"/>
                                            </p:txEl>
                                          </p:spTgt>
                                        </p:tgtEl>
                                        <p:attrNameLst>
                                          <p:attrName>style.visibility</p:attrName>
                                        </p:attrNameLst>
                                      </p:cBhvr>
                                      <p:to>
                                        <p:strVal val="visible"/>
                                      </p:to>
                                    </p:set>
                                    <p:anim calcmode="lin" valueType="num">
                                      <p:cBhvr>
                                        <p:cTn id="13" dur="500" fill="hold"/>
                                        <p:tgtEl>
                                          <p:spTgt spid="2054">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054">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2054">
                                            <p:txEl>
                                              <p:pRg st="2" end="2"/>
                                            </p:txEl>
                                          </p:spTgt>
                                        </p:tgtEl>
                                        <p:attrNameLst>
                                          <p:attrName>style.visibility</p:attrName>
                                        </p:attrNameLst>
                                      </p:cBhvr>
                                      <p:to>
                                        <p:strVal val="visible"/>
                                      </p:to>
                                    </p:set>
                                    <p:anim calcmode="lin" valueType="num">
                                      <p:cBhvr>
                                        <p:cTn id="17" dur="500" fill="hold"/>
                                        <p:tgtEl>
                                          <p:spTgt spid="2054">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2054">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2054">
                                            <p:txEl>
                                              <p:pRg st="3" end="3"/>
                                            </p:txEl>
                                          </p:spTgt>
                                        </p:tgtEl>
                                        <p:attrNameLst>
                                          <p:attrName>style.visibility</p:attrName>
                                        </p:attrNameLst>
                                      </p:cBhvr>
                                      <p:to>
                                        <p:strVal val="visible"/>
                                      </p:to>
                                    </p:set>
                                    <p:anim calcmode="lin" valueType="num">
                                      <p:cBhvr>
                                        <p:cTn id="21" dur="500" fill="hold"/>
                                        <p:tgtEl>
                                          <p:spTgt spid="2054">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2054">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2054">
                                            <p:txEl>
                                              <p:pRg st="4" end="4"/>
                                            </p:txEl>
                                          </p:spTgt>
                                        </p:tgtEl>
                                        <p:attrNameLst>
                                          <p:attrName>style.visibility</p:attrName>
                                        </p:attrNameLst>
                                      </p:cBhvr>
                                      <p:to>
                                        <p:strVal val="visible"/>
                                      </p:to>
                                    </p:set>
                                    <p:anim calcmode="lin" valueType="num">
                                      <p:cBhvr>
                                        <p:cTn id="25" dur="500" fill="hold"/>
                                        <p:tgtEl>
                                          <p:spTgt spid="2054">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2054">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bldLvl="2">
        <p:tmplLst>
          <p:tmpl lvl="1">
            <p:tnLst>
              <p:par>
                <p:cTn presetID="23" presetClass="entr" presetSubtype="272" fill="hold" nodeType="click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Lst>
      </p:bldP>
    </p:bldLst>
  </p:timing>
  <p:txStyles>
    <p:titleStyle>
      <a:lvl1pPr algn="l" defTabSz="457200" rtl="0" eaLnBrk="0" fontAlgn="base" hangingPunct="0">
        <a:spcBef>
          <a:spcPct val="0"/>
        </a:spcBef>
        <a:spcAft>
          <a:spcPct val="0"/>
        </a:spcAft>
        <a:defRPr sz="4400" kern="1200">
          <a:solidFill>
            <a:srgbClr val="0077A0"/>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chemeClr val="accent5">
              <a:lumMod val="50000"/>
            </a:schemeClr>
          </a:solidFill>
          <a:latin typeface="HelveticaNeueLT Std"/>
          <a:ea typeface="MS PGothic" panose="020B0600070205080204" pitchFamily="34" charset="-128"/>
          <a:cs typeface="HelveticaNeueLT Std"/>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accent5">
              <a:lumMod val="75000"/>
            </a:schemeClr>
          </a:solidFill>
          <a:latin typeface="HelveticaNeueLT Std"/>
          <a:ea typeface="MS PGothic" panose="020B0600070205080204" pitchFamily="34" charset="-128"/>
          <a:cs typeface="HelveticaNeueLT Std"/>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accent5">
              <a:lumMod val="60000"/>
              <a:lumOff val="40000"/>
            </a:schemeClr>
          </a:solidFill>
          <a:latin typeface="HelveticaNeueLT Std"/>
          <a:ea typeface="MS PGothic" panose="020B0600070205080204" pitchFamily="34" charset="-128"/>
          <a:cs typeface="HelveticaNeueLT Std"/>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accent5">
              <a:lumMod val="50000"/>
            </a:schemeClr>
          </a:solidFill>
          <a:latin typeface="HelveticaNeueLT Std"/>
          <a:ea typeface="MS PGothic" panose="020B0600070205080204" pitchFamily="34" charset="-128"/>
          <a:cs typeface="HelveticaNeueLT Std"/>
        </a:defRPr>
      </a:lvl4pPr>
      <a:lvl5pPr marL="2057400" indent="-228600" algn="l" defTabSz="457200" rtl="0" eaLnBrk="0" fontAlgn="base" hangingPunct="0">
        <a:spcBef>
          <a:spcPct val="20000"/>
        </a:spcBef>
        <a:spcAft>
          <a:spcPct val="0"/>
        </a:spcAft>
        <a:buFont typeface="Arial" pitchFamily="34" charset="0"/>
        <a:buChar char="»"/>
        <a:defRPr sz="1800" kern="1200">
          <a:solidFill>
            <a:schemeClr val="accent5">
              <a:lumMod val="50000"/>
            </a:schemeClr>
          </a:solidFill>
          <a:latin typeface="HelveticaNeueLT Std"/>
          <a:ea typeface="MS PGothic" panose="020B0600070205080204" pitchFamily="34" charset="-128"/>
          <a:cs typeface="HelveticaNeue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1974339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43" r:id="rId3"/>
    <p:sldLayoutId id="2147483821" r:id="rId4"/>
    <p:sldLayoutId id="2147483822" r:id="rId5"/>
    <p:sldLayoutId id="2147483823" r:id="rId6"/>
    <p:sldLayoutId id="2147483824" r:id="rId7"/>
    <p:sldLayoutId id="2147483825" r:id="rId8"/>
    <p:sldLayoutId id="2147483826" r:id="rId9"/>
    <p:sldLayoutId id="2147483828" r:id="rId10"/>
  </p:sldLayoutIdLst>
  <p:txStyles>
    <p:titleStyle>
      <a:lvl1pPr algn="l" defTabSz="457189"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189"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378"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566"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754"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892" indent="-342892"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31" indent="-285743"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2972"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348"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내용 개체 틀 9" descr="worldMapBW.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57225" y="857251"/>
            <a:ext cx="7829550" cy="407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52400" y="152400"/>
            <a:ext cx="9144000" cy="4991100"/>
          </a:xfrm>
          <a:prstGeom prst="rect">
            <a:avLst/>
          </a:prstGeom>
          <a:solidFill>
            <a:schemeClr val="bg1">
              <a:alpha val="90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FR" sz="1800"/>
          </a:p>
        </p:txBody>
      </p:sp>
      <p:sp>
        <p:nvSpPr>
          <p:cNvPr id="2" name="Rectangle 1"/>
          <p:cNvSpPr/>
          <p:nvPr userDrawn="1"/>
        </p:nvSpPr>
        <p:spPr>
          <a:xfrm>
            <a:off x="0" y="0"/>
            <a:ext cx="9296400" cy="5143500"/>
          </a:xfrm>
          <a:prstGeom prst="rect">
            <a:avLst/>
          </a:prstGeom>
          <a:solidFill>
            <a:srgbClr val="0077A0">
              <a:alpha val="10000"/>
            </a:srgb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FR" sz="1800"/>
          </a:p>
        </p:txBody>
      </p:sp>
      <p:sp>
        <p:nvSpPr>
          <p:cNvPr id="2053"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2054" name="Text Placeholder 2"/>
          <p:cNvSpPr>
            <a:spLocks noGrp="1"/>
          </p:cNvSpPr>
          <p:nvPr>
            <p:ph type="body" idx="1"/>
          </p:nvPr>
        </p:nvSpPr>
        <p:spPr bwMode="auto">
          <a:xfrm>
            <a:off x="457200" y="1216026"/>
            <a:ext cx="8229600" cy="3818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dirty="0"/>
              <a:t>Click to edit Master text styles</a:t>
            </a:r>
          </a:p>
          <a:p>
            <a:pPr lvl="1"/>
            <a:r>
              <a:rPr lang="en-US" altLang="fr-FR" dirty="0"/>
              <a:t>Second level</a:t>
            </a:r>
          </a:p>
          <a:p>
            <a:pPr lvl="2"/>
            <a:r>
              <a:rPr lang="en-US" altLang="fr-FR" dirty="0"/>
              <a:t>Third level</a:t>
            </a:r>
          </a:p>
          <a:p>
            <a:pPr lvl="3"/>
            <a:r>
              <a:rPr lang="en-US" altLang="fr-FR" dirty="0"/>
              <a:t>Fourth level</a:t>
            </a:r>
          </a:p>
          <a:p>
            <a:pPr lvl="4"/>
            <a:r>
              <a:rPr lang="en-US" altLang="fr-FR" dirty="0"/>
              <a:t>Fifth level</a:t>
            </a:r>
          </a:p>
        </p:txBody>
      </p:sp>
    </p:spTree>
    <p:extLst>
      <p:ext uri="{BB962C8B-B14F-4D97-AF65-F5344CB8AC3E}">
        <p14:creationId xmlns:p14="http://schemas.microsoft.com/office/powerpoint/2010/main" val="272538153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 calcmode="lin" valueType="num">
                                      <p:cBhvr>
                                        <p:cTn id="7" dur="500" fill="hold"/>
                                        <p:tgtEl>
                                          <p:spTgt spid="2054">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05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054">
                                            <p:txEl>
                                              <p:pRg st="1" end="1"/>
                                            </p:txEl>
                                          </p:spTgt>
                                        </p:tgtEl>
                                        <p:attrNameLst>
                                          <p:attrName>style.visibility</p:attrName>
                                        </p:attrNameLst>
                                      </p:cBhvr>
                                      <p:to>
                                        <p:strVal val="visible"/>
                                      </p:to>
                                    </p:set>
                                    <p:anim calcmode="lin" valueType="num">
                                      <p:cBhvr>
                                        <p:cTn id="13" dur="500" fill="hold"/>
                                        <p:tgtEl>
                                          <p:spTgt spid="2054">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054">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2054">
                                            <p:txEl>
                                              <p:pRg st="2" end="2"/>
                                            </p:txEl>
                                          </p:spTgt>
                                        </p:tgtEl>
                                        <p:attrNameLst>
                                          <p:attrName>style.visibility</p:attrName>
                                        </p:attrNameLst>
                                      </p:cBhvr>
                                      <p:to>
                                        <p:strVal val="visible"/>
                                      </p:to>
                                    </p:set>
                                    <p:anim calcmode="lin" valueType="num">
                                      <p:cBhvr>
                                        <p:cTn id="17" dur="500" fill="hold"/>
                                        <p:tgtEl>
                                          <p:spTgt spid="2054">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2054">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2054">
                                            <p:txEl>
                                              <p:pRg st="3" end="3"/>
                                            </p:txEl>
                                          </p:spTgt>
                                        </p:tgtEl>
                                        <p:attrNameLst>
                                          <p:attrName>style.visibility</p:attrName>
                                        </p:attrNameLst>
                                      </p:cBhvr>
                                      <p:to>
                                        <p:strVal val="visible"/>
                                      </p:to>
                                    </p:set>
                                    <p:anim calcmode="lin" valueType="num">
                                      <p:cBhvr>
                                        <p:cTn id="21" dur="500" fill="hold"/>
                                        <p:tgtEl>
                                          <p:spTgt spid="2054">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2054">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2054">
                                            <p:txEl>
                                              <p:pRg st="4" end="4"/>
                                            </p:txEl>
                                          </p:spTgt>
                                        </p:tgtEl>
                                        <p:attrNameLst>
                                          <p:attrName>style.visibility</p:attrName>
                                        </p:attrNameLst>
                                      </p:cBhvr>
                                      <p:to>
                                        <p:strVal val="visible"/>
                                      </p:to>
                                    </p:set>
                                    <p:anim calcmode="lin" valueType="num">
                                      <p:cBhvr>
                                        <p:cTn id="25" dur="500" fill="hold"/>
                                        <p:tgtEl>
                                          <p:spTgt spid="2054">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2054">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bldLvl="2">
        <p:tmplLst>
          <p:tmpl lvl="1">
            <p:tnLst>
              <p:par>
                <p:cTn presetID="23" presetClass="entr" presetSubtype="272" fill="hold" nodeType="click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Lst>
      </p:bldP>
    </p:bldLst>
  </p:timing>
  <p:txStyles>
    <p:titleStyle>
      <a:lvl1pPr algn="l" defTabSz="457189" rtl="0" eaLnBrk="0" fontAlgn="base" hangingPunct="0">
        <a:spcBef>
          <a:spcPct val="0"/>
        </a:spcBef>
        <a:spcAft>
          <a:spcPct val="0"/>
        </a:spcAft>
        <a:defRPr sz="4400" kern="1200">
          <a:solidFill>
            <a:srgbClr val="0077A0"/>
          </a:solidFill>
          <a:latin typeface="HelveticaNeueLT Std Med"/>
          <a:ea typeface="MS PGothic" panose="020B0600070205080204" pitchFamily="34" charset="-128"/>
          <a:cs typeface="HelveticaNeueLT Std Med"/>
        </a:defRPr>
      </a:lvl1pPr>
      <a:lvl2pPr algn="l" defTabSz="457189"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2pPr>
      <a:lvl3pPr algn="l" defTabSz="457189"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3pPr>
      <a:lvl4pPr algn="l" defTabSz="457189"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4pPr>
      <a:lvl5pPr algn="l" defTabSz="457189"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5pPr>
      <a:lvl6pPr marL="457189"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378"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566"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754"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892" indent="-342892" algn="l" defTabSz="457189" rtl="0" eaLnBrk="0" fontAlgn="base" hangingPunct="0">
        <a:spcBef>
          <a:spcPct val="20000"/>
        </a:spcBef>
        <a:spcAft>
          <a:spcPct val="0"/>
        </a:spcAft>
        <a:buFont typeface="Arial" pitchFamily="34" charset="0"/>
        <a:buChar char="•"/>
        <a:defRPr sz="2800" kern="1200">
          <a:solidFill>
            <a:schemeClr val="accent5">
              <a:lumMod val="50000"/>
            </a:schemeClr>
          </a:solidFill>
          <a:latin typeface="HelveticaNeueLT Std"/>
          <a:ea typeface="MS PGothic" panose="020B0600070205080204" pitchFamily="34" charset="-128"/>
          <a:cs typeface="HelveticaNeueLT Std"/>
        </a:defRPr>
      </a:lvl1pPr>
      <a:lvl2pPr marL="742931" indent="-285743" algn="l" defTabSz="457189" rtl="0" eaLnBrk="0" fontAlgn="base" hangingPunct="0">
        <a:spcBef>
          <a:spcPct val="20000"/>
        </a:spcBef>
        <a:spcAft>
          <a:spcPct val="0"/>
        </a:spcAft>
        <a:buFont typeface="Arial" pitchFamily="34" charset="0"/>
        <a:buChar char="–"/>
        <a:defRPr sz="2400" kern="1200">
          <a:solidFill>
            <a:schemeClr val="accent5">
              <a:lumMod val="75000"/>
            </a:schemeClr>
          </a:solidFill>
          <a:latin typeface="HelveticaNeueLT Std"/>
          <a:ea typeface="MS PGothic" panose="020B0600070205080204" pitchFamily="34" charset="-128"/>
          <a:cs typeface="HelveticaNeueLT Std"/>
        </a:defRPr>
      </a:lvl2pPr>
      <a:lvl3pPr marL="1142972" indent="-228594" algn="l" defTabSz="457189" rtl="0" eaLnBrk="0" fontAlgn="base" hangingPunct="0">
        <a:spcBef>
          <a:spcPct val="20000"/>
        </a:spcBef>
        <a:spcAft>
          <a:spcPct val="0"/>
        </a:spcAft>
        <a:buFont typeface="Arial" pitchFamily="34" charset="0"/>
        <a:buChar char="•"/>
        <a:defRPr sz="2000" kern="1200">
          <a:solidFill>
            <a:schemeClr val="accent5">
              <a:lumMod val="60000"/>
              <a:lumOff val="40000"/>
            </a:schemeClr>
          </a:solidFill>
          <a:latin typeface="HelveticaNeueLT Std"/>
          <a:ea typeface="MS PGothic" panose="020B0600070205080204" pitchFamily="34" charset="-128"/>
          <a:cs typeface="HelveticaNeueLT Std"/>
        </a:defRPr>
      </a:lvl3pPr>
      <a:lvl4pPr marL="1600160" indent="-228594" algn="l" defTabSz="457189" rtl="0" eaLnBrk="0" fontAlgn="base" hangingPunct="0">
        <a:spcBef>
          <a:spcPct val="20000"/>
        </a:spcBef>
        <a:spcAft>
          <a:spcPct val="0"/>
        </a:spcAft>
        <a:buFont typeface="Arial" pitchFamily="34" charset="0"/>
        <a:buChar char="–"/>
        <a:defRPr sz="1800" kern="1200">
          <a:solidFill>
            <a:schemeClr val="accent5">
              <a:lumMod val="50000"/>
            </a:schemeClr>
          </a:solidFill>
          <a:latin typeface="HelveticaNeueLT Std"/>
          <a:ea typeface="MS PGothic" panose="020B0600070205080204" pitchFamily="34" charset="-128"/>
          <a:cs typeface="HelveticaNeueLT Std"/>
        </a:defRPr>
      </a:lvl4pPr>
      <a:lvl5pPr marL="2057348" indent="-228594" algn="l" defTabSz="457189" rtl="0" eaLnBrk="0" fontAlgn="base" hangingPunct="0">
        <a:spcBef>
          <a:spcPct val="20000"/>
        </a:spcBef>
        <a:spcAft>
          <a:spcPct val="0"/>
        </a:spcAft>
        <a:buFont typeface="Arial" pitchFamily="34" charset="0"/>
        <a:buChar char="»"/>
        <a:defRPr sz="1800" kern="1200">
          <a:solidFill>
            <a:schemeClr val="accent5">
              <a:lumMod val="50000"/>
            </a:schemeClr>
          </a:solidFill>
          <a:latin typeface="HelveticaNeueLT Std"/>
          <a:ea typeface="MS PGothic" panose="020B0600070205080204" pitchFamily="34" charset="-128"/>
          <a:cs typeface="HelveticaNeueLT Std"/>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40308919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Lst>
  <p:txStyles>
    <p:titleStyle>
      <a:lvl1pPr algn="l" defTabSz="457189"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189"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378"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566"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754"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892" indent="-342892"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31" indent="-285743"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2972"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348"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200152"/>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23565043"/>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Lst>
  <p:txStyles>
    <p:titleStyle>
      <a:lvl1pPr algn="l" defTabSz="457178"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178"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178"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178"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178"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178" algn="l" defTabSz="457178"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355" algn="l" defTabSz="457178"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532" algn="l" defTabSz="457178"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709" algn="l" defTabSz="457178"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884" indent="-342884" algn="l" defTabSz="457178"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13" indent="-285736" algn="l" defTabSz="457178"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2944" indent="-228588" algn="l" defTabSz="457178"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120" indent="-228588" algn="l" defTabSz="457178"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297" indent="-228588" algn="l" defTabSz="457178"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4B4B4B"/>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CA" noProof="0" dirty="0">
                <a:effectLst/>
              </a:rPr>
              <a:t>Click to edit Master title style</a:t>
            </a:r>
            <a:endParaRPr lang="en-CA" altLang="ko-KR" noProof="0" dirty="0"/>
          </a:p>
        </p:txBody>
      </p:sp>
      <p:sp>
        <p:nvSpPr>
          <p:cNvPr id="3" name="텍스트 개체 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noProof="0" dirty="0">
                <a:effectLst/>
              </a:rPr>
              <a:t>Click to edit Master text styles</a:t>
            </a:r>
            <a:endParaRPr lang="en-CA" altLang="ko-KR" noProof="0" dirty="0"/>
          </a:p>
          <a:p>
            <a:pPr lvl="1"/>
            <a:r>
              <a:rPr lang="en-CA" noProof="0" dirty="0">
                <a:effectLst/>
              </a:rPr>
              <a:t>Second level</a:t>
            </a:r>
            <a:endParaRPr lang="en-CA" altLang="ko-KR" noProof="0" dirty="0"/>
          </a:p>
          <a:p>
            <a:pPr lvl="2"/>
            <a:r>
              <a:rPr lang="en-CA" altLang="ko-KR" noProof="0" dirty="0"/>
              <a:t>Third level</a:t>
            </a:r>
          </a:p>
          <a:p>
            <a:pPr lvl="3"/>
            <a:r>
              <a:rPr lang="en-CA" altLang="ko-KR" noProof="0" dirty="0"/>
              <a:t>Fourth level</a:t>
            </a:r>
          </a:p>
          <a:p>
            <a:pPr lvl="4"/>
            <a:r>
              <a:rPr lang="en-CA" altLang="ko-KR" noProof="0" dirty="0"/>
              <a:t>Fifth level</a:t>
            </a:r>
          </a:p>
        </p:txBody>
      </p:sp>
    </p:spTree>
    <p:extLst>
      <p:ext uri="{BB962C8B-B14F-4D97-AF65-F5344CB8AC3E}">
        <p14:creationId xmlns:p14="http://schemas.microsoft.com/office/powerpoint/2010/main" val="1908566619"/>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90" r:id="rId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baseline="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60.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0.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0.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5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2.xml"/><Relationship Id="rId1" Type="http://schemas.openxmlformats.org/officeDocument/2006/relationships/tags" Target="../tags/tag1.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0.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2.xml"/><Relationship Id="rId1" Type="http://schemas.openxmlformats.org/officeDocument/2006/relationships/tags" Target="../tags/tag2.xml"/><Relationship Id="rId4" Type="http://schemas.openxmlformats.org/officeDocument/2006/relationships/chart" Target="../charts/chart19.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1.xml"/><Relationship Id="rId1" Type="http://schemas.openxmlformats.org/officeDocument/2006/relationships/tags" Target="../tags/tag3.xml"/><Relationship Id="rId4" Type="http://schemas.openxmlformats.org/officeDocument/2006/relationships/chart" Target="../charts/chart21.xml"/></Relationships>
</file>

<file path=ppt/slides/_rels/slide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0.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417513" y="1152588"/>
            <a:ext cx="7481456" cy="15017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latin typeface="HelveticaNeueLT Std Med" pitchFamily="6" charset="0"/>
              </a:rPr>
              <a:t>Education and social mobility</a:t>
            </a:r>
            <a:br>
              <a:rPr lang="en-GB" altLang="en-US" dirty="0">
                <a:latin typeface="HelveticaNeueLT Std Med" pitchFamily="6" charset="0"/>
              </a:rPr>
            </a:br>
            <a:r>
              <a:rPr lang="en-GB" altLang="en-US" sz="2400" dirty="0">
                <a:latin typeface="HelveticaNeueLT Std Med" pitchFamily="6" charset="0"/>
              </a:rPr>
              <a:t/>
            </a:r>
            <a:br>
              <a:rPr lang="en-GB" altLang="en-US" sz="2400" dirty="0">
                <a:latin typeface="HelveticaNeueLT Std Med" pitchFamily="6" charset="0"/>
              </a:rPr>
            </a:br>
            <a:r>
              <a:rPr lang="en-US" sz="2000" b="1" dirty="0">
                <a:solidFill>
                  <a:schemeClr val="bg1">
                    <a:lumMod val="85000"/>
                  </a:schemeClr>
                </a:solidFill>
              </a:rPr>
              <a:t>Challenges for Colombia</a:t>
            </a:r>
            <a:br>
              <a:rPr lang="en-US" sz="2000" b="1" dirty="0">
                <a:solidFill>
                  <a:schemeClr val="bg1">
                    <a:lumMod val="85000"/>
                  </a:schemeClr>
                </a:solidFill>
              </a:rPr>
            </a:br>
            <a:r>
              <a:rPr lang="en-US" sz="2000" b="1" dirty="0">
                <a:solidFill>
                  <a:schemeClr val="bg1">
                    <a:lumMod val="85000"/>
                  </a:schemeClr>
                </a:solidFill>
              </a:rPr>
              <a:t/>
            </a:r>
            <a:br>
              <a:rPr lang="en-US" sz="2000" b="1" dirty="0">
                <a:solidFill>
                  <a:schemeClr val="bg1">
                    <a:lumMod val="85000"/>
                  </a:schemeClr>
                </a:solidFill>
              </a:rPr>
            </a:br>
            <a:r>
              <a:rPr lang="en-US" sz="2000" b="1" dirty="0">
                <a:solidFill>
                  <a:schemeClr val="bg1">
                    <a:lumMod val="85000"/>
                  </a:schemeClr>
                </a:solidFill>
              </a:rPr>
              <a:t/>
            </a:r>
            <a:br>
              <a:rPr lang="en-US" sz="2000" b="1" dirty="0">
                <a:solidFill>
                  <a:schemeClr val="bg1">
                    <a:lumMod val="85000"/>
                  </a:schemeClr>
                </a:solidFill>
              </a:rPr>
            </a:br>
            <a:r>
              <a:rPr lang="en-US" sz="2000" b="1" dirty="0">
                <a:solidFill>
                  <a:schemeClr val="bg1">
                    <a:lumMod val="85000"/>
                  </a:schemeClr>
                </a:solidFill>
              </a:rPr>
              <a:t>Universidad Simon Bolivar</a:t>
            </a:r>
            <a:endParaRPr lang="en-US" altLang="en-US" sz="2000" dirty="0">
              <a:solidFill>
                <a:schemeClr val="bg1">
                  <a:lumMod val="85000"/>
                </a:schemeClr>
              </a:solidFill>
              <a:latin typeface="HelveticaNeueLT Std Med" pitchFamily="6" charset="0"/>
            </a:endParaRPr>
          </a:p>
        </p:txBody>
      </p:sp>
      <p:sp>
        <p:nvSpPr>
          <p:cNvPr id="3" name="TextBox 8"/>
          <p:cNvSpPr txBox="1">
            <a:spLocks noChangeArrowheads="1"/>
          </p:cNvSpPr>
          <p:nvPr/>
        </p:nvSpPr>
        <p:spPr bwMode="auto">
          <a:xfrm>
            <a:off x="445305" y="4213253"/>
            <a:ext cx="4721225"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0" i="0" u="none" strike="noStrike" kern="0" cap="none" spc="0" normalizeH="0" baseline="0" noProof="0" dirty="0">
                <a:ln>
                  <a:noFill/>
                </a:ln>
                <a:solidFill>
                  <a:srgbClr val="E4B921"/>
                </a:solidFill>
                <a:effectLst/>
                <a:uLnTx/>
                <a:uFillTx/>
                <a:latin typeface="Helvetica Neue Thin" pitchFamily="6" charset="0"/>
                <a:ea typeface="MS PGothic" panose="020B0600070205080204" pitchFamily="34" charset="-128"/>
              </a:rPr>
              <a:t>Andreas Schleicher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700" b="0" i="0" u="none" strike="noStrike" kern="0" cap="none" spc="0" normalizeH="0" baseline="0" noProof="0" dirty="0">
                <a:ln>
                  <a:noFill/>
                </a:ln>
                <a:solidFill>
                  <a:srgbClr val="E4B921"/>
                </a:solidFill>
                <a:effectLst/>
                <a:uLnTx/>
                <a:uFillTx/>
                <a:latin typeface="Helvetica Neue Thin" pitchFamily="6" charset="0"/>
                <a:ea typeface="MS PGothic" panose="020B0600070205080204" pitchFamily="34" charset="-128"/>
              </a:rPr>
              <a:t>Director for Education and Skills</a:t>
            </a:r>
          </a:p>
        </p:txBody>
      </p:sp>
    </p:spTree>
    <p:extLst>
      <p:ext uri="{BB962C8B-B14F-4D97-AF65-F5344CB8AC3E}">
        <p14:creationId xmlns:p14="http://schemas.microsoft.com/office/powerpoint/2010/main" val="32862552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08C407-7C77-4605-8F81-58C92EB55B15}"/>
              </a:ext>
            </a:extLst>
          </p:cNvPr>
          <p:cNvSpPr>
            <a:spLocks noGrp="1"/>
          </p:cNvSpPr>
          <p:nvPr>
            <p:ph type="title"/>
          </p:nvPr>
        </p:nvSpPr>
        <p:spPr/>
        <p:txBody>
          <a:bodyPr/>
          <a:lstStyle/>
          <a:p>
            <a:r>
              <a:rPr lang="en-GB" dirty="0"/>
              <a:t>Defining and measuring equity</a:t>
            </a:r>
            <a:endParaRPr lang="en-US" dirty="0"/>
          </a:p>
        </p:txBody>
      </p:sp>
      <p:graphicFrame>
        <p:nvGraphicFramePr>
          <p:cNvPr id="6" name="Content Placeholder 5">
            <a:extLst>
              <a:ext uri="{FF2B5EF4-FFF2-40B4-BE49-F238E27FC236}">
                <a16:creationId xmlns:a16="http://schemas.microsoft.com/office/drawing/2014/main" xmlns="" id="{5E2C2B33-A6A2-4613-971A-A10BB8F3F8EA}"/>
              </a:ext>
            </a:extLst>
          </p:cNvPr>
          <p:cNvGraphicFramePr>
            <a:graphicFrameLocks noGrp="1"/>
          </p:cNvGraphicFramePr>
          <p:nvPr>
            <p:ph idx="1"/>
            <p:extLst>
              <p:ext uri="{D42A27DB-BD31-4B8C-83A1-F6EECF244321}">
                <p14:modId xmlns:p14="http://schemas.microsoft.com/office/powerpoint/2010/main" val="3123251705"/>
              </p:ext>
            </p:extLst>
          </p:nvPr>
        </p:nvGraphicFramePr>
        <p:xfrm>
          <a:off x="457200" y="1309687"/>
          <a:ext cx="8229600" cy="3627436"/>
        </p:xfrm>
        <a:graphic>
          <a:graphicData uri="http://schemas.openxmlformats.org/drawingml/2006/table">
            <a:tbl>
              <a:tblPr firstRow="1" bandRow="1">
                <a:tableStyleId>{5C22544A-7EE6-4342-B048-85BDC9FD1C3A}</a:tableStyleId>
              </a:tblPr>
              <a:tblGrid>
                <a:gridCol w="1266092">
                  <a:extLst>
                    <a:ext uri="{9D8B030D-6E8A-4147-A177-3AD203B41FA5}">
                      <a16:colId xmlns:a16="http://schemas.microsoft.com/office/drawing/2014/main" xmlns="" val="3820591041"/>
                    </a:ext>
                  </a:extLst>
                </a:gridCol>
                <a:gridCol w="3315956">
                  <a:extLst>
                    <a:ext uri="{9D8B030D-6E8A-4147-A177-3AD203B41FA5}">
                      <a16:colId xmlns:a16="http://schemas.microsoft.com/office/drawing/2014/main" xmlns="" val="3078855975"/>
                    </a:ext>
                  </a:extLst>
                </a:gridCol>
                <a:gridCol w="3647552">
                  <a:extLst>
                    <a:ext uri="{9D8B030D-6E8A-4147-A177-3AD203B41FA5}">
                      <a16:colId xmlns:a16="http://schemas.microsoft.com/office/drawing/2014/main" xmlns="" val="2163612449"/>
                    </a:ext>
                  </a:extLst>
                </a:gridCol>
              </a:tblGrid>
              <a:tr h="611554">
                <a:tc>
                  <a:txBody>
                    <a:bodyPr/>
                    <a:lstStyle/>
                    <a:p>
                      <a:endParaRPr lang="en-US" sz="2000" dirty="0"/>
                    </a:p>
                  </a:txBody>
                  <a:tcPr/>
                </a:tc>
                <a:tc>
                  <a:txBody>
                    <a:bodyPr/>
                    <a:lstStyle/>
                    <a:p>
                      <a:r>
                        <a:rPr lang="de-DE" sz="2000" dirty="0">
                          <a:solidFill>
                            <a:srgbClr val="FFFF00"/>
                          </a:solidFill>
                        </a:rPr>
                        <a:t>Equality</a:t>
                      </a:r>
                      <a:endParaRPr lang="en-US" sz="2000" dirty="0">
                        <a:solidFill>
                          <a:srgbClr val="FFFF00"/>
                        </a:solidFill>
                      </a:endParaRPr>
                    </a:p>
                  </a:txBody>
                  <a:tcPr/>
                </a:tc>
                <a:tc>
                  <a:txBody>
                    <a:bodyPr/>
                    <a:lstStyle/>
                    <a:p>
                      <a:r>
                        <a:rPr lang="de-DE" sz="2000" dirty="0">
                          <a:solidFill>
                            <a:schemeClr val="accent3">
                              <a:lumMod val="60000"/>
                              <a:lumOff val="40000"/>
                            </a:schemeClr>
                          </a:solidFill>
                        </a:rPr>
                        <a:t>Equity</a:t>
                      </a:r>
                      <a:endParaRPr lang="en-US" sz="2000" dirty="0">
                        <a:solidFill>
                          <a:schemeClr val="accent3">
                            <a:lumMod val="60000"/>
                            <a:lumOff val="40000"/>
                          </a:schemeClr>
                        </a:solidFill>
                      </a:endParaRPr>
                    </a:p>
                  </a:txBody>
                  <a:tcPr/>
                </a:tc>
                <a:extLst>
                  <a:ext uri="{0D108BD9-81ED-4DB2-BD59-A6C34878D82A}">
                    <a16:rowId xmlns:a16="http://schemas.microsoft.com/office/drawing/2014/main" xmlns="" val="2539106485"/>
                  </a:ext>
                </a:extLst>
              </a:tr>
              <a:tr h="1507941">
                <a:tc>
                  <a:txBody>
                    <a:bodyPr/>
                    <a:lstStyle/>
                    <a:p>
                      <a:r>
                        <a:rPr lang="de-DE" sz="2000" dirty="0">
                          <a:solidFill>
                            <a:srgbClr val="C00000"/>
                          </a:solidFill>
                        </a:rPr>
                        <a:t>Inputs</a:t>
                      </a:r>
                      <a:endParaRPr lang="en-US" sz="2000" dirty="0">
                        <a:solidFill>
                          <a:srgbClr val="C0000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de-DE" sz="2000" dirty="0"/>
                        <a:t>Variation in financial and human resources</a:t>
                      </a:r>
                    </a:p>
                  </a:txBody>
                  <a:tcPr/>
                </a:tc>
                <a:tc>
                  <a:txBody>
                    <a:bodyPr/>
                    <a:lstStyle/>
                    <a:p>
                      <a:r>
                        <a:rPr lang="de-DE" sz="2000" dirty="0"/>
                        <a:t>Strength of relationship between resources and the social background of students and schools</a:t>
                      </a:r>
                      <a:endParaRPr lang="en-US" sz="2000" dirty="0"/>
                    </a:p>
                  </a:txBody>
                  <a:tcPr/>
                </a:tc>
                <a:extLst>
                  <a:ext uri="{0D108BD9-81ED-4DB2-BD59-A6C34878D82A}">
                    <a16:rowId xmlns:a16="http://schemas.microsoft.com/office/drawing/2014/main" xmlns="" val="3961060518"/>
                  </a:ext>
                </a:extLst>
              </a:tr>
              <a:tr h="1507941">
                <a:tc>
                  <a:txBody>
                    <a:bodyPr/>
                    <a:lstStyle/>
                    <a:p>
                      <a:r>
                        <a:rPr lang="de-DE" sz="2000" dirty="0">
                          <a:solidFill>
                            <a:srgbClr val="7030A0"/>
                          </a:solidFill>
                        </a:rPr>
                        <a:t>Outcomes</a:t>
                      </a:r>
                      <a:endParaRPr lang="en-US" sz="2000" dirty="0">
                        <a:solidFill>
                          <a:srgbClr val="7030A0"/>
                        </a:solidFill>
                      </a:endParaRPr>
                    </a:p>
                  </a:txBody>
                  <a:tcPr/>
                </a:tc>
                <a:tc>
                  <a:txBody>
                    <a:bodyPr/>
                    <a:lstStyle/>
                    <a:p>
                      <a:r>
                        <a:rPr lang="de-DE" sz="2000" dirty="0"/>
                        <a:t>Variation in student and school performance</a:t>
                      </a:r>
                      <a:endParaRPr lang="en-US" sz="2000" dirty="0"/>
                    </a:p>
                  </a:txBody>
                  <a:tcPr/>
                </a:tc>
                <a:tc>
                  <a:txBody>
                    <a:bodyPr/>
                    <a:lstStyle/>
                    <a:p>
                      <a:r>
                        <a:rPr lang="de-DE" sz="2000" dirty="0"/>
                        <a:t>Strength of relationship between student performance and the social background of students and schools</a:t>
                      </a:r>
                      <a:endParaRPr lang="en-US" sz="2000" dirty="0"/>
                    </a:p>
                  </a:txBody>
                  <a:tcPr/>
                </a:tc>
                <a:extLst>
                  <a:ext uri="{0D108BD9-81ED-4DB2-BD59-A6C34878D82A}">
                    <a16:rowId xmlns:a16="http://schemas.microsoft.com/office/drawing/2014/main" xmlns="" val="1398068055"/>
                  </a:ext>
                </a:extLst>
              </a:tr>
            </a:tbl>
          </a:graphicData>
        </a:graphic>
      </p:graphicFrame>
    </p:spTree>
    <p:extLst>
      <p:ext uri="{BB962C8B-B14F-4D97-AF65-F5344CB8AC3E}">
        <p14:creationId xmlns:p14="http://schemas.microsoft.com/office/powerpoint/2010/main" val="349586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08C407-7C77-4605-8F81-58C92EB55B15}"/>
              </a:ext>
            </a:extLst>
          </p:cNvPr>
          <p:cNvSpPr>
            <a:spLocks noGrp="1"/>
          </p:cNvSpPr>
          <p:nvPr>
            <p:ph type="title"/>
          </p:nvPr>
        </p:nvSpPr>
        <p:spPr/>
        <p:txBody>
          <a:bodyPr/>
          <a:lstStyle/>
          <a:p>
            <a:r>
              <a:rPr lang="en-GB" dirty="0"/>
              <a:t>Defining and measuring equity</a:t>
            </a:r>
            <a:endParaRPr lang="en-US" dirty="0"/>
          </a:p>
        </p:txBody>
      </p:sp>
      <p:graphicFrame>
        <p:nvGraphicFramePr>
          <p:cNvPr id="6" name="Content Placeholder 5">
            <a:extLst>
              <a:ext uri="{FF2B5EF4-FFF2-40B4-BE49-F238E27FC236}">
                <a16:creationId xmlns:a16="http://schemas.microsoft.com/office/drawing/2014/main" xmlns="" id="{5E2C2B33-A6A2-4613-971A-A10BB8F3F8EA}"/>
              </a:ext>
            </a:extLst>
          </p:cNvPr>
          <p:cNvGraphicFramePr>
            <a:graphicFrameLocks noGrp="1"/>
          </p:cNvGraphicFramePr>
          <p:nvPr>
            <p:ph idx="1"/>
            <p:extLst>
              <p:ext uri="{D42A27DB-BD31-4B8C-83A1-F6EECF244321}">
                <p14:modId xmlns:p14="http://schemas.microsoft.com/office/powerpoint/2010/main" val="262649290"/>
              </p:ext>
            </p:extLst>
          </p:nvPr>
        </p:nvGraphicFramePr>
        <p:xfrm>
          <a:off x="457200" y="1309687"/>
          <a:ext cx="8229600" cy="3627436"/>
        </p:xfrm>
        <a:graphic>
          <a:graphicData uri="http://schemas.openxmlformats.org/drawingml/2006/table">
            <a:tbl>
              <a:tblPr firstRow="1" bandRow="1">
                <a:tableStyleId>{5C22544A-7EE6-4342-B048-85BDC9FD1C3A}</a:tableStyleId>
              </a:tblPr>
              <a:tblGrid>
                <a:gridCol w="1266092">
                  <a:extLst>
                    <a:ext uri="{9D8B030D-6E8A-4147-A177-3AD203B41FA5}">
                      <a16:colId xmlns:a16="http://schemas.microsoft.com/office/drawing/2014/main" xmlns="" val="3820591041"/>
                    </a:ext>
                  </a:extLst>
                </a:gridCol>
                <a:gridCol w="3315956">
                  <a:extLst>
                    <a:ext uri="{9D8B030D-6E8A-4147-A177-3AD203B41FA5}">
                      <a16:colId xmlns:a16="http://schemas.microsoft.com/office/drawing/2014/main" xmlns="" val="3078855975"/>
                    </a:ext>
                  </a:extLst>
                </a:gridCol>
                <a:gridCol w="3647552">
                  <a:extLst>
                    <a:ext uri="{9D8B030D-6E8A-4147-A177-3AD203B41FA5}">
                      <a16:colId xmlns:a16="http://schemas.microsoft.com/office/drawing/2014/main" xmlns="" val="2163612449"/>
                    </a:ext>
                  </a:extLst>
                </a:gridCol>
              </a:tblGrid>
              <a:tr h="611554">
                <a:tc>
                  <a:txBody>
                    <a:bodyPr/>
                    <a:lstStyle/>
                    <a:p>
                      <a:endParaRPr lang="en-US" sz="2000" dirty="0"/>
                    </a:p>
                  </a:txBody>
                  <a:tcPr/>
                </a:tc>
                <a:tc>
                  <a:txBody>
                    <a:bodyPr/>
                    <a:lstStyle/>
                    <a:p>
                      <a:r>
                        <a:rPr lang="de-DE" sz="2000" dirty="0">
                          <a:solidFill>
                            <a:srgbClr val="FFFF00"/>
                          </a:solidFill>
                        </a:rPr>
                        <a:t>Equality</a:t>
                      </a:r>
                      <a:endParaRPr lang="en-US" sz="2000" dirty="0">
                        <a:solidFill>
                          <a:srgbClr val="FFFF00"/>
                        </a:solidFill>
                      </a:endParaRPr>
                    </a:p>
                  </a:txBody>
                  <a:tcPr/>
                </a:tc>
                <a:tc>
                  <a:txBody>
                    <a:bodyPr/>
                    <a:lstStyle/>
                    <a:p>
                      <a:r>
                        <a:rPr lang="de-DE" sz="2000" dirty="0">
                          <a:solidFill>
                            <a:schemeClr val="accent3">
                              <a:lumMod val="60000"/>
                              <a:lumOff val="40000"/>
                            </a:schemeClr>
                          </a:solidFill>
                        </a:rPr>
                        <a:t>Equity</a:t>
                      </a:r>
                      <a:endParaRPr lang="en-US" sz="2000" dirty="0">
                        <a:solidFill>
                          <a:schemeClr val="accent3">
                            <a:lumMod val="60000"/>
                            <a:lumOff val="40000"/>
                          </a:schemeClr>
                        </a:solidFill>
                      </a:endParaRPr>
                    </a:p>
                  </a:txBody>
                  <a:tcPr/>
                </a:tc>
                <a:extLst>
                  <a:ext uri="{0D108BD9-81ED-4DB2-BD59-A6C34878D82A}">
                    <a16:rowId xmlns:a16="http://schemas.microsoft.com/office/drawing/2014/main" xmlns="" val="2539106485"/>
                  </a:ext>
                </a:extLst>
              </a:tr>
              <a:tr h="1507941">
                <a:tc>
                  <a:txBody>
                    <a:bodyPr/>
                    <a:lstStyle/>
                    <a:p>
                      <a:r>
                        <a:rPr lang="de-DE" sz="2000" dirty="0">
                          <a:solidFill>
                            <a:schemeClr val="bg1">
                              <a:lumMod val="75000"/>
                            </a:schemeClr>
                          </a:solidFill>
                        </a:rPr>
                        <a:t>Inputs</a:t>
                      </a:r>
                      <a:endParaRPr lang="en-US" sz="2000" dirty="0">
                        <a:solidFill>
                          <a:schemeClr val="bg1">
                            <a:lumMod val="75000"/>
                          </a:schemeClr>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de-DE" sz="2000" dirty="0">
                          <a:solidFill>
                            <a:schemeClr val="bg1">
                              <a:lumMod val="75000"/>
                            </a:schemeClr>
                          </a:solidFill>
                        </a:rPr>
                        <a:t>Variation in financial and human resources</a:t>
                      </a:r>
                    </a:p>
                  </a:txBody>
                  <a:tcPr/>
                </a:tc>
                <a:tc>
                  <a:txBody>
                    <a:bodyPr/>
                    <a:lstStyle/>
                    <a:p>
                      <a:r>
                        <a:rPr lang="de-DE" sz="2000" dirty="0">
                          <a:solidFill>
                            <a:schemeClr val="bg1">
                              <a:lumMod val="75000"/>
                            </a:schemeClr>
                          </a:solidFill>
                        </a:rPr>
                        <a:t>Strength of relationship between resources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3961060518"/>
                  </a:ext>
                </a:extLst>
              </a:tr>
              <a:tr h="1507941">
                <a:tc>
                  <a:txBody>
                    <a:bodyPr/>
                    <a:lstStyle/>
                    <a:p>
                      <a:r>
                        <a:rPr lang="de-DE" sz="2000" dirty="0">
                          <a:solidFill>
                            <a:srgbClr val="7030A0"/>
                          </a:solidFill>
                        </a:rPr>
                        <a:t>Outcomes</a:t>
                      </a:r>
                      <a:endParaRPr lang="en-US" sz="2000" dirty="0">
                        <a:solidFill>
                          <a:srgbClr val="7030A0"/>
                        </a:solidFill>
                      </a:endParaRPr>
                    </a:p>
                  </a:txBody>
                  <a:tcPr/>
                </a:tc>
                <a:tc>
                  <a:txBody>
                    <a:bodyPr/>
                    <a:lstStyle/>
                    <a:p>
                      <a:r>
                        <a:rPr lang="de-DE" sz="2000" dirty="0"/>
                        <a:t>Variation in student and school performance</a:t>
                      </a:r>
                      <a:endParaRPr lang="en-US" sz="2000" dirty="0"/>
                    </a:p>
                  </a:txBody>
                  <a:tcPr/>
                </a:tc>
                <a:tc>
                  <a:txBody>
                    <a:bodyPr/>
                    <a:lstStyle/>
                    <a:p>
                      <a:r>
                        <a:rPr lang="de-DE" sz="2000" dirty="0"/>
                        <a:t>Strength of relationship between student performance and the social background of students and schools</a:t>
                      </a:r>
                      <a:endParaRPr lang="en-US" sz="2000" dirty="0"/>
                    </a:p>
                  </a:txBody>
                  <a:tcPr/>
                </a:tc>
                <a:extLst>
                  <a:ext uri="{0D108BD9-81ED-4DB2-BD59-A6C34878D82A}">
                    <a16:rowId xmlns:a16="http://schemas.microsoft.com/office/drawing/2014/main" xmlns="" val="1398068055"/>
                  </a:ext>
                </a:extLst>
              </a:tr>
            </a:tbl>
          </a:graphicData>
        </a:graphic>
      </p:graphicFrame>
    </p:spTree>
    <p:extLst>
      <p:ext uri="{BB962C8B-B14F-4D97-AF65-F5344CB8AC3E}">
        <p14:creationId xmlns:p14="http://schemas.microsoft.com/office/powerpoint/2010/main" val="17562734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603681" y="2208876"/>
            <a:ext cx="3373514" cy="2484000"/>
          </a:xfrm>
          <a:prstGeom prst="rect">
            <a:avLst/>
          </a:prstGeom>
          <a:solidFill>
            <a:srgbClr val="D04432">
              <a:alpha val="25000"/>
            </a:srgbClr>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8" fontAlgn="auto">
              <a:spcBef>
                <a:spcPts val="0"/>
              </a:spcBef>
              <a:spcAft>
                <a:spcPts val="0"/>
              </a:spcAft>
              <a:defRPr/>
            </a:pPr>
            <a:endParaRPr lang="de-DE" kern="0">
              <a:solidFill>
                <a:prstClr val="white"/>
              </a:solidFill>
              <a:latin typeface="Calibri"/>
            </a:endParaRPr>
          </a:p>
        </p:txBody>
      </p:sp>
      <p:sp>
        <p:nvSpPr>
          <p:cNvPr id="18" name="Rechteck 17"/>
          <p:cNvSpPr/>
          <p:nvPr/>
        </p:nvSpPr>
        <p:spPr>
          <a:xfrm>
            <a:off x="3994949" y="683867"/>
            <a:ext cx="3276000" cy="1512000"/>
          </a:xfrm>
          <a:prstGeom prst="rect">
            <a:avLst/>
          </a:prstGeom>
          <a:solidFill>
            <a:srgbClr val="C6DA50">
              <a:alpha val="25000"/>
            </a:srgbClr>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8" fontAlgn="auto">
              <a:spcBef>
                <a:spcPts val="0"/>
              </a:spcBef>
              <a:spcAft>
                <a:spcPts val="0"/>
              </a:spcAft>
              <a:defRPr/>
            </a:pPr>
            <a:endParaRPr lang="de-DE" kern="0">
              <a:solidFill>
                <a:prstClr val="white"/>
              </a:solidFill>
              <a:latin typeface="Calibri"/>
            </a:endParaRPr>
          </a:p>
        </p:txBody>
      </p:sp>
      <p:sp>
        <p:nvSpPr>
          <p:cNvPr id="19" name="Rechteck 18"/>
          <p:cNvSpPr/>
          <p:nvPr/>
        </p:nvSpPr>
        <p:spPr>
          <a:xfrm>
            <a:off x="3986072" y="2203445"/>
            <a:ext cx="3276000" cy="2489431"/>
          </a:xfrm>
          <a:prstGeom prst="rect">
            <a:avLst/>
          </a:prstGeom>
          <a:solidFill>
            <a:srgbClr val="FFFFCC">
              <a:alpha val="24706"/>
            </a:srgbClr>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8" fontAlgn="auto">
              <a:spcBef>
                <a:spcPts val="0"/>
              </a:spcBef>
              <a:spcAft>
                <a:spcPts val="0"/>
              </a:spcAft>
              <a:defRPr/>
            </a:pPr>
            <a:endParaRPr lang="de-DE" kern="0">
              <a:solidFill>
                <a:prstClr val="white"/>
              </a:solidFill>
              <a:latin typeface="Calibri"/>
            </a:endParaRPr>
          </a:p>
        </p:txBody>
      </p:sp>
      <p:sp>
        <p:nvSpPr>
          <p:cNvPr id="20" name="Rechteck 19"/>
          <p:cNvSpPr/>
          <p:nvPr/>
        </p:nvSpPr>
        <p:spPr>
          <a:xfrm>
            <a:off x="603680" y="683867"/>
            <a:ext cx="3391269" cy="1512000"/>
          </a:xfrm>
          <a:prstGeom prst="rect">
            <a:avLst/>
          </a:prstGeom>
          <a:solidFill>
            <a:srgbClr val="FFFFCC">
              <a:alpha val="24706"/>
            </a:srgbClr>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8" fontAlgn="auto">
              <a:spcBef>
                <a:spcPts val="0"/>
              </a:spcBef>
              <a:spcAft>
                <a:spcPts val="0"/>
              </a:spcAft>
              <a:defRPr/>
            </a:pPr>
            <a:endParaRPr lang="de-DE" kern="0">
              <a:solidFill>
                <a:prstClr val="white"/>
              </a:solidFill>
              <a:latin typeface="Calibri"/>
            </a:endParaRPr>
          </a:p>
        </p:txBody>
      </p:sp>
      <p:graphicFrame>
        <p:nvGraphicFramePr>
          <p:cNvPr id="6" name="Diagramm 5"/>
          <p:cNvGraphicFramePr/>
          <p:nvPr>
            <p:extLst/>
          </p:nvPr>
        </p:nvGraphicFramePr>
        <p:xfrm>
          <a:off x="0" y="595313"/>
          <a:ext cx="8844196" cy="4548414"/>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feld 23"/>
          <p:cNvSpPr txBox="1"/>
          <p:nvPr/>
        </p:nvSpPr>
        <p:spPr>
          <a:xfrm>
            <a:off x="331811" y="696060"/>
            <a:ext cx="631372" cy="490776"/>
          </a:xfrm>
          <a:prstGeom prst="upArrow">
            <a:avLst/>
          </a:prstGeom>
          <a:gradFill flip="none" rotWithShape="1">
            <a:gsLst>
              <a:gs pos="0">
                <a:srgbClr val="0077A0"/>
              </a:gs>
              <a:gs pos="50000">
                <a:schemeClr val="lt1">
                  <a:shade val="67500"/>
                  <a:satMod val="115000"/>
                </a:schemeClr>
              </a:gs>
              <a:gs pos="100000">
                <a:schemeClr val="lt1">
                  <a:shade val="100000"/>
                  <a:satMod val="115000"/>
                </a:schemeClr>
              </a:gs>
            </a:gsLst>
            <a:lin ang="5400000" scaled="1"/>
            <a:tileRect/>
          </a:gra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378" fontAlgn="auto">
              <a:spcBef>
                <a:spcPts val="0"/>
              </a:spcBef>
              <a:spcAft>
                <a:spcPts val="0"/>
              </a:spcAft>
              <a:defRPr/>
            </a:pPr>
            <a:endParaRPr lang="de-DE" kern="0" dirty="0">
              <a:solidFill>
                <a:sysClr val="windowText" lastClr="000000"/>
              </a:solidFill>
              <a:latin typeface="Calibri"/>
            </a:endParaRPr>
          </a:p>
        </p:txBody>
      </p:sp>
      <p:sp>
        <p:nvSpPr>
          <p:cNvPr id="25" name="Textfeld 24"/>
          <p:cNvSpPr txBox="1"/>
          <p:nvPr/>
        </p:nvSpPr>
        <p:spPr>
          <a:xfrm>
            <a:off x="450450" y="1316542"/>
            <a:ext cx="369332" cy="2366282"/>
          </a:xfrm>
          <a:prstGeom prst="rect">
            <a:avLst/>
          </a:prstGeom>
          <a:noFill/>
        </p:spPr>
        <p:txBody>
          <a:bodyPr vert="vert270" wrap="square" rtlCol="0" anchor="ctr">
            <a:spAutoFit/>
          </a:bodyPr>
          <a:lstStyle/>
          <a:p>
            <a:pPr defTabSz="914378" fontAlgn="auto">
              <a:spcBef>
                <a:spcPts val="0"/>
              </a:spcBef>
              <a:spcAft>
                <a:spcPts val="0"/>
              </a:spcAft>
              <a:defRPr/>
            </a:pPr>
            <a:r>
              <a:rPr lang="de-DE" sz="1200" b="1" kern="0" dirty="0">
                <a:solidFill>
                  <a:sysClr val="windowText" lastClr="000000"/>
                </a:solidFill>
                <a:latin typeface="HelveticaNeueLT Std"/>
              </a:rPr>
              <a:t>Higher perfomance</a:t>
            </a:r>
          </a:p>
        </p:txBody>
      </p:sp>
      <p:sp>
        <p:nvSpPr>
          <p:cNvPr id="22" name="Titel 2"/>
          <p:cNvSpPr txBox="1">
            <a:spLocks/>
          </p:cNvSpPr>
          <p:nvPr/>
        </p:nvSpPr>
        <p:spPr bwMode="auto">
          <a:xfrm>
            <a:off x="603680" y="85726"/>
            <a:ext cx="7325884"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a:lstStyle>
          <a:p>
            <a:pPr defTabSz="457189">
              <a:defRPr/>
            </a:pPr>
            <a:r>
              <a:rPr lang="en-GB" dirty="0"/>
              <a:t>Science performance and equity in PISA </a:t>
            </a:r>
            <a:r>
              <a:rPr lang="en-GB" dirty="0">
                <a:solidFill>
                  <a:srgbClr val="4F81BD">
                    <a:lumMod val="60000"/>
                    <a:lumOff val="40000"/>
                  </a:srgbClr>
                </a:solidFill>
              </a:rPr>
              <a:t>(2015)</a:t>
            </a:r>
            <a:endParaRPr lang="de-DE" dirty="0">
              <a:solidFill>
                <a:srgbClr val="4F81BD">
                  <a:lumMod val="60000"/>
                  <a:lumOff val="40000"/>
                </a:srgbClr>
              </a:solidFill>
            </a:endParaRPr>
          </a:p>
        </p:txBody>
      </p:sp>
      <p:sp>
        <p:nvSpPr>
          <p:cNvPr id="30" name="TextBox 1"/>
          <p:cNvSpPr txBox="1"/>
          <p:nvPr/>
        </p:nvSpPr>
        <p:spPr>
          <a:xfrm>
            <a:off x="7255332" y="901259"/>
            <a:ext cx="1974394" cy="830997"/>
          </a:xfrm>
          <a:prstGeom prst="rect">
            <a:avLst/>
          </a:prstGeom>
          <a:noFill/>
        </p:spPr>
        <p:txBody>
          <a:bodyPr wrap="square" rtlCol="0">
            <a:spAutoFit/>
          </a:bodyPr>
          <a:lstStyle/>
          <a:p>
            <a:pPr defTabSz="914378" fontAlgn="auto">
              <a:spcBef>
                <a:spcPts val="0"/>
              </a:spcBef>
              <a:spcAft>
                <a:spcPts val="0"/>
              </a:spcAft>
              <a:defRPr/>
            </a:pPr>
            <a:r>
              <a:rPr lang="en-GB" sz="1600" kern="0" dirty="0">
                <a:solidFill>
                  <a:srgbClr val="1F497D">
                    <a:lumMod val="40000"/>
                    <a:lumOff val="60000"/>
                  </a:srgbClr>
                </a:solidFill>
                <a:latin typeface="HelveticaNeueLT Std"/>
              </a:rPr>
              <a:t>Some countries </a:t>
            </a:r>
            <a:r>
              <a:rPr lang="en-GB" sz="1600" kern="0" dirty="0">
                <a:solidFill>
                  <a:srgbClr val="4F81BD">
                    <a:lumMod val="75000"/>
                  </a:srgbClr>
                </a:solidFill>
                <a:latin typeface="HelveticaNeueLT Std"/>
              </a:rPr>
              <a:t>combine</a:t>
            </a:r>
            <a:r>
              <a:rPr lang="en-GB" sz="1600" kern="0" dirty="0">
                <a:solidFill>
                  <a:srgbClr val="1F497D">
                    <a:lumMod val="40000"/>
                    <a:lumOff val="60000"/>
                  </a:srgbClr>
                </a:solidFill>
                <a:latin typeface="HelveticaNeueLT Std"/>
              </a:rPr>
              <a:t> excellence with equity</a:t>
            </a:r>
            <a:endParaRPr lang="en-US" sz="1600" kern="0" dirty="0">
              <a:solidFill>
                <a:srgbClr val="1F497D">
                  <a:lumMod val="40000"/>
                  <a:lumOff val="60000"/>
                </a:srgbClr>
              </a:solidFill>
              <a:latin typeface="HelveticaNeueLT Std"/>
            </a:endParaRPr>
          </a:p>
        </p:txBody>
      </p:sp>
      <p:sp>
        <p:nvSpPr>
          <p:cNvPr id="16" name="Textfeld 21"/>
          <p:cNvSpPr txBox="1"/>
          <p:nvPr/>
        </p:nvSpPr>
        <p:spPr>
          <a:xfrm rot="5400000">
            <a:off x="3616957" y="4374600"/>
            <a:ext cx="540000" cy="512207"/>
          </a:xfrm>
          <a:prstGeom prst="upArrow">
            <a:avLst>
              <a:gd name="adj1" fmla="val 56898"/>
              <a:gd name="adj2" fmla="val 50000"/>
            </a:avLst>
          </a:prstGeom>
          <a:gradFill flip="none" rotWithShape="1">
            <a:gsLst>
              <a:gs pos="0">
                <a:srgbClr val="0077A0"/>
              </a:gs>
              <a:gs pos="50000">
                <a:schemeClr val="lt1">
                  <a:shade val="67500"/>
                  <a:satMod val="115000"/>
                </a:schemeClr>
              </a:gs>
              <a:gs pos="100000">
                <a:schemeClr val="lt1">
                  <a:shade val="100000"/>
                  <a:satMod val="115000"/>
                </a:schemeClr>
              </a:gs>
            </a:gsLst>
            <a:lin ang="5400000" scaled="1"/>
            <a:tileRect/>
          </a:gra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378" fontAlgn="auto">
              <a:spcBef>
                <a:spcPts val="0"/>
              </a:spcBef>
              <a:spcAft>
                <a:spcPts val="0"/>
              </a:spcAft>
              <a:defRPr/>
            </a:pPr>
            <a:endParaRPr lang="de-DE" kern="0" dirty="0">
              <a:solidFill>
                <a:sysClr val="windowText" lastClr="000000"/>
              </a:solidFill>
              <a:latin typeface="Calibri"/>
            </a:endParaRPr>
          </a:p>
        </p:txBody>
      </p:sp>
      <p:sp>
        <p:nvSpPr>
          <p:cNvPr id="14" name="Textfeld 22"/>
          <p:cNvSpPr txBox="1"/>
          <p:nvPr/>
        </p:nvSpPr>
        <p:spPr>
          <a:xfrm rot="5400000">
            <a:off x="3840079" y="3737440"/>
            <a:ext cx="369332" cy="1759527"/>
          </a:xfrm>
          <a:prstGeom prst="rect">
            <a:avLst/>
          </a:prstGeom>
          <a:noFill/>
        </p:spPr>
        <p:txBody>
          <a:bodyPr vert="vert270" wrap="square" rtlCol="0">
            <a:spAutoFit/>
          </a:bodyPr>
          <a:lstStyle/>
          <a:p>
            <a:pPr algn="ctr" defTabSz="914378" fontAlgn="auto">
              <a:spcBef>
                <a:spcPts val="0"/>
              </a:spcBef>
              <a:spcAft>
                <a:spcPts val="0"/>
              </a:spcAft>
              <a:defRPr/>
            </a:pPr>
            <a:r>
              <a:rPr lang="de-DE" sz="1200" b="1" kern="0" dirty="0">
                <a:solidFill>
                  <a:sysClr val="windowText" lastClr="000000"/>
                </a:solidFill>
                <a:latin typeface="HelveticaNeueLT Std"/>
              </a:rPr>
              <a:t>More </a:t>
            </a:r>
            <a:r>
              <a:rPr lang="de-DE" sz="1200" b="1" kern="0" dirty="0" err="1">
                <a:solidFill>
                  <a:sysClr val="windowText" lastClr="000000"/>
                </a:solidFill>
                <a:latin typeface="HelveticaNeueLT Std"/>
              </a:rPr>
              <a:t>equity</a:t>
            </a:r>
            <a:endParaRPr lang="de-DE" sz="1200" b="1" kern="0" dirty="0">
              <a:solidFill>
                <a:sysClr val="windowText" lastClr="000000"/>
              </a:solidFill>
              <a:latin typeface="HelveticaNeueLT Std"/>
            </a:endParaRPr>
          </a:p>
        </p:txBody>
      </p:sp>
      <p:pic>
        <p:nvPicPr>
          <p:cNvPr id="21" name="Picture 3">
            <a:extLst>
              <a:ext uri="{FF2B5EF4-FFF2-40B4-BE49-F238E27FC236}">
                <a16:creationId xmlns:a16="http://schemas.microsoft.com/office/drawing/2014/main" xmlns="" id="{25820E46-85B9-4DBC-B660-BAE396CB40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357" y="3448160"/>
            <a:ext cx="332185" cy="18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8408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90D50371-01AB-4E1F-8FD9-EAE23E8B9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7" y="1437624"/>
            <a:ext cx="461810" cy="3409696"/>
          </a:xfrm>
          <a:prstGeom prst="rect">
            <a:avLst/>
          </a:prstGeom>
        </p:spPr>
      </p:pic>
      <p:sp>
        <p:nvSpPr>
          <p:cNvPr id="11" name="Rectangle 10"/>
          <p:cNvSpPr/>
          <p:nvPr/>
        </p:nvSpPr>
        <p:spPr>
          <a:xfrm>
            <a:off x="2655018" y="1261528"/>
            <a:ext cx="1674000" cy="3800958"/>
          </a:xfrm>
          <a:prstGeom prst="rect">
            <a:avLst/>
          </a:prstGeom>
          <a:gradFill>
            <a:gsLst>
              <a:gs pos="0">
                <a:srgbClr val="92D050">
                  <a:alpha val="30000"/>
                </a:srgbClr>
              </a:gs>
              <a:gs pos="50000">
                <a:srgbClr val="FFFF00">
                  <a:alpha val="30000"/>
                </a:srgbClr>
              </a:gs>
              <a:gs pos="100000">
                <a:srgbClr val="C00000">
                  <a:alpha val="3000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Calibri"/>
            </a:endParaRPr>
          </a:p>
        </p:txBody>
      </p:sp>
      <p:sp>
        <p:nvSpPr>
          <p:cNvPr id="5" name="평행 사변형 7"/>
          <p:cNvSpPr/>
          <p:nvPr/>
        </p:nvSpPr>
        <p:spPr>
          <a:xfrm>
            <a:off x="1439652" y="307944"/>
            <a:ext cx="6966774" cy="50427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ko-KR" altLang="en-US">
              <a:solidFill>
                <a:prstClr val="white"/>
              </a:solidFill>
              <a:latin typeface="Arial" pitchFamily="34" charset="0"/>
              <a:ea typeface="맑은 고딕" panose="020B0503020000020004" pitchFamily="34" charset="-127"/>
              <a:cs typeface="Arial" pitchFamily="34" charset="0"/>
            </a:endParaRPr>
          </a:p>
        </p:txBody>
      </p:sp>
      <p:sp>
        <p:nvSpPr>
          <p:cNvPr id="7" name="평행 사변형 9"/>
          <p:cNvSpPr/>
          <p:nvPr/>
        </p:nvSpPr>
        <p:spPr>
          <a:xfrm>
            <a:off x="987859" y="291742"/>
            <a:ext cx="1019826" cy="50427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ko-KR" altLang="en-US">
              <a:solidFill>
                <a:prstClr val="white"/>
              </a:solidFill>
              <a:latin typeface="Arial" pitchFamily="34" charset="0"/>
              <a:ea typeface="맑은 고딕" panose="020B0503020000020004" pitchFamily="34" charset="-127"/>
              <a:cs typeface="Arial" pitchFamily="34" charset="0"/>
            </a:endParaRPr>
          </a:p>
        </p:txBody>
      </p:sp>
      <p:sp>
        <p:nvSpPr>
          <p:cNvPr id="9" name="제목 31"/>
          <p:cNvSpPr txBox="1">
            <a:spLocks/>
          </p:cNvSpPr>
          <p:nvPr/>
        </p:nvSpPr>
        <p:spPr>
          <a:xfrm>
            <a:off x="2143318" y="260231"/>
            <a:ext cx="6047084" cy="465516"/>
          </a:xfrm>
          <a:prstGeom prst="rect">
            <a:avLst/>
          </a:prstGeom>
        </p:spPr>
        <p:txBody>
          <a:bodyPr>
            <a:noAutofit/>
          </a:bodyPr>
          <a:lst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defTabSz="914378"/>
            <a:endParaRPr lang="en-GB" sz="1200" dirty="0">
              <a:solidFill>
                <a:prstClr val="white">
                  <a:lumMod val="95000"/>
                </a:prstClr>
              </a:solidFill>
            </a:endParaRPr>
          </a:p>
        </p:txBody>
      </p:sp>
      <p:sp>
        <p:nvSpPr>
          <p:cNvPr id="13" name="TextBox 12"/>
          <p:cNvSpPr txBox="1"/>
          <p:nvPr/>
        </p:nvSpPr>
        <p:spPr>
          <a:xfrm>
            <a:off x="6958138" y="5579898"/>
            <a:ext cx="1161981" cy="196208"/>
          </a:xfrm>
          <a:prstGeom prst="rect">
            <a:avLst/>
          </a:prstGeom>
          <a:noFill/>
          <a:ln>
            <a:noFill/>
          </a:ln>
        </p:spPr>
        <p:txBody>
          <a:bodyPr wrap="square" rtlCol="0" anchor="ctr">
            <a:spAutoFit/>
          </a:bodyPr>
          <a:lstStyle/>
          <a:p>
            <a:pPr defTabSz="457189"/>
            <a:r>
              <a:rPr lang="en-GB" sz="675" dirty="0">
                <a:solidFill>
                  <a:prstClr val="black">
                    <a:lumMod val="75000"/>
                    <a:lumOff val="25000"/>
                  </a:prstClr>
                </a:solidFill>
              </a:rPr>
              <a:t>Source: PISA 2012</a:t>
            </a:r>
          </a:p>
        </p:txBody>
      </p:sp>
      <p:sp>
        <p:nvSpPr>
          <p:cNvPr id="2" name="Oval 1"/>
          <p:cNvSpPr/>
          <p:nvPr/>
        </p:nvSpPr>
        <p:spPr>
          <a:xfrm>
            <a:off x="2951820" y="4353960"/>
            <a:ext cx="108012"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Calibri"/>
            </a:endParaRPr>
          </a:p>
        </p:txBody>
      </p:sp>
      <p:sp>
        <p:nvSpPr>
          <p:cNvPr id="18" name="Oval 17"/>
          <p:cNvSpPr/>
          <p:nvPr/>
        </p:nvSpPr>
        <p:spPr>
          <a:xfrm>
            <a:off x="2951820" y="4306402"/>
            <a:ext cx="108012"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Calibri"/>
            </a:endParaRPr>
          </a:p>
        </p:txBody>
      </p:sp>
      <p:sp>
        <p:nvSpPr>
          <p:cNvPr id="20" name="Oval 19"/>
          <p:cNvSpPr/>
          <p:nvPr/>
        </p:nvSpPr>
        <p:spPr>
          <a:xfrm>
            <a:off x="2951820" y="3921912"/>
            <a:ext cx="108012" cy="108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Calibri"/>
            </a:endParaRPr>
          </a:p>
        </p:txBody>
      </p:sp>
      <p:sp>
        <p:nvSpPr>
          <p:cNvPr id="23" name="Oval 22"/>
          <p:cNvSpPr/>
          <p:nvPr/>
        </p:nvSpPr>
        <p:spPr>
          <a:xfrm>
            <a:off x="2951820" y="3442306"/>
            <a:ext cx="108012" cy="10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Calibri"/>
            </a:endParaRPr>
          </a:p>
        </p:txBody>
      </p:sp>
      <p:sp>
        <p:nvSpPr>
          <p:cNvPr id="25" name="Oval 24"/>
          <p:cNvSpPr/>
          <p:nvPr/>
        </p:nvSpPr>
        <p:spPr>
          <a:xfrm>
            <a:off x="2951820" y="3435858"/>
            <a:ext cx="108012" cy="10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Calibri"/>
            </a:endParaRPr>
          </a:p>
        </p:txBody>
      </p:sp>
      <p:sp>
        <p:nvSpPr>
          <p:cNvPr id="26" name="Oval 25"/>
          <p:cNvSpPr/>
          <p:nvPr/>
        </p:nvSpPr>
        <p:spPr>
          <a:xfrm>
            <a:off x="2951820" y="3003810"/>
            <a:ext cx="108012" cy="108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Calibri"/>
            </a:endParaRPr>
          </a:p>
        </p:txBody>
      </p:sp>
      <p:sp>
        <p:nvSpPr>
          <p:cNvPr id="27" name="Oval 26"/>
          <p:cNvSpPr/>
          <p:nvPr/>
        </p:nvSpPr>
        <p:spPr>
          <a:xfrm>
            <a:off x="3362341" y="3600602"/>
            <a:ext cx="108012"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Calibri"/>
            </a:endParaRPr>
          </a:p>
        </p:txBody>
      </p:sp>
      <p:sp>
        <p:nvSpPr>
          <p:cNvPr id="28" name="Oval 27"/>
          <p:cNvSpPr/>
          <p:nvPr/>
        </p:nvSpPr>
        <p:spPr>
          <a:xfrm>
            <a:off x="3746372" y="2832560"/>
            <a:ext cx="108012"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Calibri"/>
            </a:endParaRPr>
          </a:p>
        </p:txBody>
      </p:sp>
      <p:sp>
        <p:nvSpPr>
          <p:cNvPr id="29" name="TextBox 28"/>
          <p:cNvSpPr txBox="1"/>
          <p:nvPr/>
        </p:nvSpPr>
        <p:spPr>
          <a:xfrm>
            <a:off x="2660262" y="4826809"/>
            <a:ext cx="1668756" cy="230832"/>
          </a:xfrm>
          <a:prstGeom prst="rect">
            <a:avLst/>
          </a:prstGeom>
          <a:solidFill>
            <a:srgbClr val="C00000"/>
          </a:solidFill>
          <a:ln>
            <a:noFill/>
          </a:ln>
        </p:spPr>
        <p:txBody>
          <a:bodyPr wrap="square" rtlCol="0" anchor="ctr">
            <a:spAutoFit/>
          </a:bodyPr>
          <a:lstStyle/>
          <a:p>
            <a:pPr algn="ctr" defTabSz="457189"/>
            <a:r>
              <a:rPr lang="en-GB" sz="900" dirty="0">
                <a:solidFill>
                  <a:prstClr val="white"/>
                </a:solidFill>
              </a:rPr>
              <a:t>Low science performance</a:t>
            </a:r>
          </a:p>
        </p:txBody>
      </p:sp>
      <p:sp>
        <p:nvSpPr>
          <p:cNvPr id="30" name="TextBox 29"/>
          <p:cNvSpPr txBox="1"/>
          <p:nvPr/>
        </p:nvSpPr>
        <p:spPr>
          <a:xfrm>
            <a:off x="2660262" y="1241194"/>
            <a:ext cx="1668756" cy="230832"/>
          </a:xfrm>
          <a:prstGeom prst="rect">
            <a:avLst/>
          </a:prstGeom>
          <a:solidFill>
            <a:srgbClr val="00B050"/>
          </a:solidFill>
          <a:ln>
            <a:noFill/>
          </a:ln>
        </p:spPr>
        <p:txBody>
          <a:bodyPr wrap="square" rtlCol="0" anchor="ctr">
            <a:spAutoFit/>
          </a:bodyPr>
          <a:lstStyle/>
          <a:p>
            <a:pPr algn="ctr" defTabSz="457189"/>
            <a:r>
              <a:rPr lang="en-GB" sz="900" dirty="0">
                <a:solidFill>
                  <a:prstClr val="white"/>
                </a:solidFill>
              </a:rPr>
              <a:t>High science performance</a:t>
            </a:r>
          </a:p>
        </p:txBody>
      </p:sp>
      <p:sp>
        <p:nvSpPr>
          <p:cNvPr id="31" name="Line Callout 1 (Border and Accent Bar) 30"/>
          <p:cNvSpPr/>
          <p:nvPr/>
        </p:nvSpPr>
        <p:spPr>
          <a:xfrm>
            <a:off x="4621218" y="4191931"/>
            <a:ext cx="2917910" cy="801815"/>
          </a:xfrm>
          <a:prstGeom prst="accentBorderCallout1">
            <a:avLst>
              <a:gd name="adj1" fmla="val 18750"/>
              <a:gd name="adj2" fmla="val -8333"/>
              <a:gd name="adj3" fmla="val 28461"/>
              <a:gd name="adj4" fmla="val -5379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GB" dirty="0">
                <a:solidFill>
                  <a:prstClr val="white"/>
                </a:solidFill>
                <a:latin typeface="Calibri"/>
              </a:rPr>
              <a:t>Science performance</a:t>
            </a:r>
            <a:br>
              <a:rPr lang="en-GB" dirty="0">
                <a:solidFill>
                  <a:prstClr val="white"/>
                </a:solidFill>
                <a:latin typeface="Calibri"/>
              </a:rPr>
            </a:br>
            <a:r>
              <a:rPr lang="en-GB" dirty="0">
                <a:solidFill>
                  <a:prstClr val="white"/>
                </a:solidFill>
                <a:latin typeface="Calibri"/>
              </a:rPr>
              <a:t>of the 10% most disadvantaged </a:t>
            </a:r>
            <a:br>
              <a:rPr lang="en-GB" dirty="0">
                <a:solidFill>
                  <a:prstClr val="white"/>
                </a:solidFill>
                <a:latin typeface="Calibri"/>
              </a:rPr>
            </a:br>
            <a:r>
              <a:rPr lang="en-GB" dirty="0">
                <a:solidFill>
                  <a:prstClr val="white"/>
                </a:solidFill>
                <a:latin typeface="Calibri"/>
              </a:rPr>
              <a:t>Colombian 15-year-olds</a:t>
            </a:r>
            <a:endParaRPr lang="en-GB" dirty="0">
              <a:solidFill>
                <a:srgbClr val="58C8D4"/>
              </a:solidFill>
              <a:latin typeface="Calibri"/>
            </a:endParaRPr>
          </a:p>
        </p:txBody>
      </p:sp>
      <p:sp>
        <p:nvSpPr>
          <p:cNvPr id="34" name="Line Callout 1 (Border and Accent Bar) 33"/>
          <p:cNvSpPr/>
          <p:nvPr/>
        </p:nvSpPr>
        <p:spPr>
          <a:xfrm>
            <a:off x="4621219" y="2437011"/>
            <a:ext cx="2917910" cy="801815"/>
          </a:xfrm>
          <a:prstGeom prst="accentBorderCallout1">
            <a:avLst>
              <a:gd name="adj1" fmla="val 18750"/>
              <a:gd name="adj2" fmla="val -8333"/>
              <a:gd name="adj3" fmla="val 75374"/>
              <a:gd name="adj4" fmla="val -5464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GB" dirty="0">
                <a:solidFill>
                  <a:prstClr val="white"/>
                </a:solidFill>
                <a:latin typeface="Calibri"/>
              </a:rPr>
              <a:t>Science performance</a:t>
            </a:r>
            <a:br>
              <a:rPr lang="en-GB" dirty="0">
                <a:solidFill>
                  <a:prstClr val="white"/>
                </a:solidFill>
                <a:latin typeface="Calibri"/>
              </a:rPr>
            </a:br>
            <a:r>
              <a:rPr lang="en-GB" dirty="0">
                <a:solidFill>
                  <a:prstClr val="white"/>
                </a:solidFill>
                <a:latin typeface="Calibri"/>
              </a:rPr>
              <a:t>of the 10% most privileged</a:t>
            </a:r>
            <a:br>
              <a:rPr lang="en-GB" dirty="0">
                <a:solidFill>
                  <a:prstClr val="white"/>
                </a:solidFill>
                <a:latin typeface="Calibri"/>
              </a:rPr>
            </a:br>
            <a:r>
              <a:rPr lang="en-GB" dirty="0">
                <a:solidFill>
                  <a:prstClr val="white"/>
                </a:solidFill>
                <a:latin typeface="Calibri"/>
              </a:rPr>
              <a:t>Colombian 15-year-olds</a:t>
            </a:r>
          </a:p>
        </p:txBody>
      </p:sp>
      <p:sp>
        <p:nvSpPr>
          <p:cNvPr id="3" name="Title 2">
            <a:extLst>
              <a:ext uri="{FF2B5EF4-FFF2-40B4-BE49-F238E27FC236}">
                <a16:creationId xmlns:a16="http://schemas.microsoft.com/office/drawing/2014/main" xmlns="" id="{1B69B887-9653-4C9A-B623-630C70244029}"/>
              </a:ext>
            </a:extLst>
          </p:cNvPr>
          <p:cNvSpPr>
            <a:spLocks noGrp="1"/>
          </p:cNvSpPr>
          <p:nvPr>
            <p:ph type="title"/>
          </p:nvPr>
        </p:nvSpPr>
        <p:spPr>
          <a:xfrm>
            <a:off x="374961" y="51470"/>
            <a:ext cx="8676964" cy="857250"/>
          </a:xfrm>
        </p:spPr>
        <p:txBody>
          <a:bodyPr/>
          <a:lstStyle/>
          <a:p>
            <a:r>
              <a:rPr lang="en-GB" sz="2800" b="1" dirty="0"/>
              <a:t>Poverty need not be destiny</a:t>
            </a:r>
            <a:r>
              <a:rPr lang="en-GB" sz="2800" dirty="0"/>
              <a:t>: </a:t>
            </a:r>
            <a:r>
              <a:rPr lang="en-GB" dirty="0"/>
              <a:t/>
            </a:r>
            <a:br>
              <a:rPr lang="en-GB" dirty="0"/>
            </a:br>
            <a:r>
              <a:rPr lang="en-GB" dirty="0"/>
              <a:t>PISA math performance by decile of social background</a:t>
            </a:r>
            <a:endParaRPr lang="en-US" dirty="0"/>
          </a:p>
        </p:txBody>
      </p:sp>
      <p:sp>
        <p:nvSpPr>
          <p:cNvPr id="8" name="TextBox 7">
            <a:extLst>
              <a:ext uri="{FF2B5EF4-FFF2-40B4-BE49-F238E27FC236}">
                <a16:creationId xmlns:a16="http://schemas.microsoft.com/office/drawing/2014/main" xmlns="" id="{B3AD303F-5DA3-43DE-87FD-EEE24697AF08}"/>
              </a:ext>
            </a:extLst>
          </p:cNvPr>
          <p:cNvSpPr txBox="1"/>
          <p:nvPr/>
        </p:nvSpPr>
        <p:spPr>
          <a:xfrm rot="16200000">
            <a:off x="297496" y="2837135"/>
            <a:ext cx="3420380" cy="369332"/>
          </a:xfrm>
          <a:prstGeom prst="rect">
            <a:avLst/>
          </a:prstGeom>
          <a:noFill/>
        </p:spPr>
        <p:txBody>
          <a:bodyPr wrap="square" rtlCol="0">
            <a:spAutoFit/>
          </a:bodyPr>
          <a:lstStyle/>
          <a:p>
            <a:pPr defTabSz="457189"/>
            <a:r>
              <a:rPr lang="en-GB" dirty="0">
                <a:solidFill>
                  <a:prstClr val="white">
                    <a:lumMod val="50000"/>
                  </a:prstClr>
                </a:solidFill>
              </a:rPr>
              <a:t>PISA science performance</a:t>
            </a:r>
            <a:endParaRPr lang="en-US" dirty="0">
              <a:solidFill>
                <a:prstClr val="white">
                  <a:lumMod val="50000"/>
                </a:prstClr>
              </a:solidFill>
            </a:endParaRPr>
          </a:p>
        </p:txBody>
      </p:sp>
      <p:pic>
        <p:nvPicPr>
          <p:cNvPr id="35" name="Image 13">
            <a:extLst>
              <a:ext uri="{FF2B5EF4-FFF2-40B4-BE49-F238E27FC236}">
                <a16:creationId xmlns:a16="http://schemas.microsoft.com/office/drawing/2014/main" xmlns="" id="{F4264E80-F388-4BBB-AB3C-B5805A5CF1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3621" y="3547052"/>
            <a:ext cx="641527" cy="215100"/>
          </a:xfrm>
          <a:prstGeom prst="rect">
            <a:avLst/>
          </a:prstGeom>
        </p:spPr>
      </p:pic>
      <p:pic>
        <p:nvPicPr>
          <p:cNvPr id="17" name="Picture 16">
            <a:extLst>
              <a:ext uri="{FF2B5EF4-FFF2-40B4-BE49-F238E27FC236}">
                <a16:creationId xmlns:a16="http://schemas.microsoft.com/office/drawing/2014/main" xmlns="" id="{32561F23-862A-4E83-8C47-88C4A2F335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7383" y="2702586"/>
            <a:ext cx="354879" cy="354879"/>
          </a:xfrm>
          <a:prstGeom prst="rect">
            <a:avLst/>
          </a:prstGeom>
        </p:spPr>
      </p:pic>
      <p:pic>
        <p:nvPicPr>
          <p:cNvPr id="36" name="Picture 35">
            <a:extLst>
              <a:ext uri="{FF2B5EF4-FFF2-40B4-BE49-F238E27FC236}">
                <a16:creationId xmlns:a16="http://schemas.microsoft.com/office/drawing/2014/main" xmlns="" id="{0F8B80D7-454D-40F9-922D-5B023AE1C7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8381" y="4211879"/>
            <a:ext cx="380958" cy="380958"/>
          </a:xfrm>
          <a:prstGeom prst="rect">
            <a:avLst/>
          </a:prstGeom>
        </p:spPr>
      </p:pic>
    </p:spTree>
    <p:extLst>
      <p:ext uri="{BB962C8B-B14F-4D97-AF65-F5344CB8AC3E}">
        <p14:creationId xmlns:p14="http://schemas.microsoft.com/office/powerpoint/2010/main" val="9249225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1500"/>
                                        <p:tgtEl>
                                          <p:spTgt spid="3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2000"/>
                            </p:stCondLst>
                            <p:childTnLst>
                              <p:par>
                                <p:cTn id="19" presetID="23" presetClass="entr" presetSubtype="32"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4*#ppt_w"/>
                                          </p:val>
                                        </p:tav>
                                        <p:tav tm="100000">
                                          <p:val>
                                            <p:strVal val="#ppt_w"/>
                                          </p:val>
                                        </p:tav>
                                      </p:tavLst>
                                    </p:anim>
                                    <p:anim calcmode="lin" valueType="num">
                                      <p:cBhvr>
                                        <p:cTn id="22" dur="500" fill="hold"/>
                                        <p:tgtEl>
                                          <p:spTgt spid="2"/>
                                        </p:tgtEl>
                                        <p:attrNameLst>
                                          <p:attrName>ppt_h</p:attrName>
                                        </p:attrNameLst>
                                      </p:cBhvr>
                                      <p:tavLst>
                                        <p:tav tm="0">
                                          <p:val>
                                            <p:strVal val="4*#ppt_h"/>
                                          </p:val>
                                        </p:tav>
                                        <p:tav tm="100000">
                                          <p:val>
                                            <p:strVal val="#ppt_h"/>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strVal val="4*#ppt_w"/>
                                          </p:val>
                                        </p:tav>
                                        <p:tav tm="100000">
                                          <p:val>
                                            <p:strVal val="#ppt_w"/>
                                          </p:val>
                                        </p:tav>
                                      </p:tavLst>
                                    </p:anim>
                                    <p:anim calcmode="lin" valueType="num">
                                      <p:cBhvr>
                                        <p:cTn id="32" dur="500" fill="hold"/>
                                        <p:tgtEl>
                                          <p:spTgt spid="18"/>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strVal val="4*#ppt_w"/>
                                          </p:val>
                                        </p:tav>
                                        <p:tav tm="100000">
                                          <p:val>
                                            <p:strVal val="#ppt_w"/>
                                          </p:val>
                                        </p:tav>
                                      </p:tavLst>
                                    </p:anim>
                                    <p:anim calcmode="lin" valueType="num">
                                      <p:cBhvr>
                                        <p:cTn id="37" dur="500" fill="hold"/>
                                        <p:tgtEl>
                                          <p:spTgt spid="20"/>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3" presetClass="entr" presetSubtype="32"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strVal val="4*#ppt_w"/>
                                          </p:val>
                                        </p:tav>
                                        <p:tav tm="100000">
                                          <p:val>
                                            <p:strVal val="#ppt_w"/>
                                          </p:val>
                                        </p:tav>
                                      </p:tavLst>
                                    </p:anim>
                                    <p:anim calcmode="lin" valueType="num">
                                      <p:cBhvr>
                                        <p:cTn id="42" dur="500" fill="hold"/>
                                        <p:tgtEl>
                                          <p:spTgt spid="23"/>
                                        </p:tgtEl>
                                        <p:attrNameLst>
                                          <p:attrName>ppt_h</p:attrName>
                                        </p:attrNameLst>
                                      </p:cBhvr>
                                      <p:tavLst>
                                        <p:tav tm="0">
                                          <p:val>
                                            <p:strVal val="4*#ppt_h"/>
                                          </p:val>
                                        </p:tav>
                                        <p:tav tm="100000">
                                          <p:val>
                                            <p:strVal val="#ppt_h"/>
                                          </p:val>
                                        </p:tav>
                                      </p:tavLst>
                                    </p:anim>
                                  </p:childTnLst>
                                </p:cTn>
                              </p:par>
                            </p:childTnLst>
                          </p:cTn>
                        </p:par>
                        <p:par>
                          <p:cTn id="43" fill="hold">
                            <p:stCondLst>
                              <p:cond delay="1500"/>
                            </p:stCondLst>
                            <p:childTnLst>
                              <p:par>
                                <p:cTn id="44" presetID="23" presetClass="entr" presetSubtype="32"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strVal val="4*#ppt_w"/>
                                          </p:val>
                                        </p:tav>
                                        <p:tav tm="100000">
                                          <p:val>
                                            <p:strVal val="#ppt_w"/>
                                          </p:val>
                                        </p:tav>
                                      </p:tavLst>
                                    </p:anim>
                                    <p:anim calcmode="lin" valueType="num">
                                      <p:cBhvr>
                                        <p:cTn id="47" dur="500" fill="hold"/>
                                        <p:tgtEl>
                                          <p:spTgt spid="25"/>
                                        </p:tgtEl>
                                        <p:attrNameLst>
                                          <p:attrName>ppt_h</p:attrName>
                                        </p:attrNameLst>
                                      </p:cBhvr>
                                      <p:tavLst>
                                        <p:tav tm="0">
                                          <p:val>
                                            <p:strVal val="4*#ppt_h"/>
                                          </p:val>
                                        </p:tav>
                                        <p:tav tm="100000">
                                          <p:val>
                                            <p:strVal val="#ppt_h"/>
                                          </p:val>
                                        </p:tav>
                                      </p:tavLst>
                                    </p:anim>
                                  </p:childTnLst>
                                </p:cTn>
                              </p:par>
                            </p:childTnLst>
                          </p:cTn>
                        </p:par>
                        <p:par>
                          <p:cTn id="48" fill="hold">
                            <p:stCondLst>
                              <p:cond delay="2000"/>
                            </p:stCondLst>
                            <p:childTnLst>
                              <p:par>
                                <p:cTn id="49" presetID="23" presetClass="entr" presetSubtype="32"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strVal val="4*#ppt_w"/>
                                          </p:val>
                                        </p:tav>
                                        <p:tav tm="100000">
                                          <p:val>
                                            <p:strVal val="#ppt_w"/>
                                          </p:val>
                                        </p:tav>
                                      </p:tavLst>
                                    </p:anim>
                                    <p:anim calcmode="lin" valueType="num">
                                      <p:cBhvr>
                                        <p:cTn id="52" dur="500" fill="hold"/>
                                        <p:tgtEl>
                                          <p:spTgt spid="26"/>
                                        </p:tgtEl>
                                        <p:attrNameLst>
                                          <p:attrName>ppt_h</p:attrName>
                                        </p:attrNameLst>
                                      </p:cBhvr>
                                      <p:tavLst>
                                        <p:tav tm="0">
                                          <p:val>
                                            <p:strVal val="4*#ppt_h"/>
                                          </p:val>
                                        </p:tav>
                                        <p:tav tm="100000">
                                          <p:val>
                                            <p:strVal val="#ppt_h"/>
                                          </p:val>
                                        </p:tav>
                                      </p:tavLst>
                                    </p:anim>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4"/>
                                        </p:tgtEl>
                                      </p:cBhvr>
                                    </p:animEffect>
                                    <p:set>
                                      <p:cBhvr>
                                        <p:cTn id="64" dur="1" fill="hold">
                                          <p:stCondLst>
                                            <p:cond delay="499"/>
                                          </p:stCondLst>
                                        </p:cTn>
                                        <p:tgtEl>
                                          <p:spTgt spid="34"/>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par>
                          <p:cTn id="69" fill="hold">
                            <p:stCondLst>
                              <p:cond delay="1000"/>
                            </p:stCondLst>
                            <p:childTnLst>
                              <p:par>
                                <p:cTn id="70" presetID="23" presetClass="entr" presetSubtype="32"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strVal val="4*#ppt_w"/>
                                          </p:val>
                                        </p:tav>
                                        <p:tav tm="100000">
                                          <p:val>
                                            <p:strVal val="#ppt_w"/>
                                          </p:val>
                                        </p:tav>
                                      </p:tavLst>
                                    </p:anim>
                                    <p:anim calcmode="lin" valueType="num">
                                      <p:cBhvr>
                                        <p:cTn id="73" dur="500" fill="hold"/>
                                        <p:tgtEl>
                                          <p:spTgt spid="27"/>
                                        </p:tgtEl>
                                        <p:attrNameLst>
                                          <p:attrName>ppt_h</p:attrName>
                                        </p:attrNameLst>
                                      </p:cBhvr>
                                      <p:tavLst>
                                        <p:tav tm="0">
                                          <p:val>
                                            <p:strVal val="4*#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32"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strVal val="4*#ppt_w"/>
                                          </p:val>
                                        </p:tav>
                                        <p:tav tm="100000">
                                          <p:val>
                                            <p:strVal val="#ppt_w"/>
                                          </p:val>
                                        </p:tav>
                                      </p:tavLst>
                                    </p:anim>
                                    <p:anim calcmode="lin" valueType="num">
                                      <p:cBhvr>
                                        <p:cTn id="79" dur="500" fill="hold"/>
                                        <p:tgtEl>
                                          <p:spTgt spid="28"/>
                                        </p:tgtEl>
                                        <p:attrNameLst>
                                          <p:attrName>ppt_h</p:attrName>
                                        </p:attrNameLst>
                                      </p:cBhvr>
                                      <p:tavLst>
                                        <p:tav tm="0">
                                          <p:val>
                                            <p:strVal val="4*#ppt_h"/>
                                          </p:val>
                                        </p:tav>
                                        <p:tav tm="100000">
                                          <p:val>
                                            <p:strVal val="#ppt_h"/>
                                          </p:val>
                                        </p:tav>
                                      </p:tavLst>
                                    </p:anim>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18" grpId="0" animBg="1"/>
      <p:bldP spid="20" grpId="0" animBg="1"/>
      <p:bldP spid="23" grpId="0" animBg="1"/>
      <p:bldP spid="25" grpId="0" animBg="1"/>
      <p:bldP spid="26" grpId="0" animBg="1"/>
      <p:bldP spid="27" grpId="0" animBg="1"/>
      <p:bldP spid="28" grpId="0" animBg="1"/>
      <p:bldP spid="29" grpId="0" animBg="1"/>
      <p:bldP spid="30" grpId="0" animBg="1"/>
      <p:bldP spid="31" grpId="0" animBg="1"/>
      <p:bldP spid="31" grpId="1" animBg="1"/>
      <p:bldP spid="34" grpId="0" animBg="1"/>
      <p:bldP spid="3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p:txBody>
          <a:bodyPr/>
          <a:lstStyle/>
          <a:p>
            <a:r>
              <a:rPr lang="en-US" dirty="0"/>
              <a:t>At secondary level, social background affects teenagers’ learning outcomes </a:t>
            </a:r>
            <a:endParaRPr lang="en-GB" dirty="0"/>
          </a:p>
        </p:txBody>
      </p:sp>
      <p:sp>
        <p:nvSpPr>
          <p:cNvPr id="4" name="Content Placeholder 3"/>
          <p:cNvSpPr>
            <a:spLocks noGrp="1"/>
          </p:cNvSpPr>
          <p:nvPr>
            <p:ph sz="quarter" idx="17"/>
          </p:nvPr>
        </p:nvSpPr>
        <p:spPr/>
        <p:txBody>
          <a:bodyPr>
            <a:normAutofit fontScale="85000" lnSpcReduction="20000"/>
          </a:bodyPr>
          <a:lstStyle/>
          <a:p>
            <a:r>
              <a:rPr lang="en-GB" dirty="0"/>
              <a:t>SDG Fig1</a:t>
            </a:r>
          </a:p>
        </p:txBody>
      </p:sp>
      <p:sp>
        <p:nvSpPr>
          <p:cNvPr id="5" name="Content Placeholder 4"/>
          <p:cNvSpPr>
            <a:spLocks noGrp="1"/>
          </p:cNvSpPr>
          <p:nvPr>
            <p:ph sz="quarter" idx="18"/>
          </p:nvPr>
        </p:nvSpPr>
        <p:spPr/>
        <p:txBody>
          <a:bodyPr>
            <a:noAutofit/>
          </a:bodyPr>
          <a:lstStyle/>
          <a:p>
            <a:r>
              <a:rPr lang="en-US" sz="1350" dirty="0"/>
              <a:t>Proportion of 15-year-olds achieving at least proficiency level 2 (PISA) in mathematics by gender, </a:t>
            </a:r>
          </a:p>
          <a:p>
            <a:r>
              <a:rPr lang="en-US" sz="1350" dirty="0"/>
              <a:t>socio-economic status (ESCS), and location parity indices</a:t>
            </a:r>
            <a:endParaRPr lang="en-GB" sz="1350" dirty="0"/>
          </a:p>
        </p:txBody>
      </p:sp>
      <p:sp>
        <p:nvSpPr>
          <p:cNvPr id="6" name="Rectangle 5">
            <a:extLst>
              <a:ext uri="{FF2B5EF4-FFF2-40B4-BE49-F238E27FC236}">
                <a16:creationId xmlns:a16="http://schemas.microsoft.com/office/drawing/2014/main" xmlns="" id="{A76928ED-9579-417E-B00E-68215E5D2E7D}"/>
              </a:ext>
            </a:extLst>
          </p:cNvPr>
          <p:cNvSpPr/>
          <p:nvPr/>
        </p:nvSpPr>
        <p:spPr>
          <a:xfrm>
            <a:off x="755576" y="1779662"/>
            <a:ext cx="8064896" cy="2096645"/>
          </a:xfrm>
          <a:prstGeom prst="rect">
            <a:avLst/>
          </a:prstGeom>
          <a:solidFill>
            <a:schemeClr val="accent4">
              <a:alpha val="36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a:ea typeface="+mn-ea"/>
              <a:cs typeface="+mn-cs"/>
            </a:endParaRPr>
          </a:p>
        </p:txBody>
      </p:sp>
      <p:cxnSp>
        <p:nvCxnSpPr>
          <p:cNvPr id="7" name="Straight Connector 6"/>
          <p:cNvCxnSpPr/>
          <p:nvPr/>
        </p:nvCxnSpPr>
        <p:spPr>
          <a:xfrm>
            <a:off x="755576" y="1779662"/>
            <a:ext cx="806489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8" name="Chart 7"/>
          <p:cNvGraphicFramePr>
            <a:graphicFrameLocks/>
          </p:cNvGraphicFramePr>
          <p:nvPr>
            <p:extLst/>
          </p:nvPr>
        </p:nvGraphicFramePr>
        <p:xfrm>
          <a:off x="0" y="576064"/>
          <a:ext cx="9144000" cy="473199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xmlns="" id="{D4951319-DED8-40A2-9B66-E8001A516B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5" y="-426876"/>
            <a:ext cx="426876" cy="426876"/>
          </a:xfrm>
          <a:prstGeom prst="rect">
            <a:avLst/>
          </a:prstGeom>
        </p:spPr>
      </p:pic>
      <p:pic>
        <p:nvPicPr>
          <p:cNvPr id="10" name="Picture 3">
            <a:extLst>
              <a:ext uri="{FF2B5EF4-FFF2-40B4-BE49-F238E27FC236}">
                <a16:creationId xmlns:a16="http://schemas.microsoft.com/office/drawing/2014/main" xmlns="" id="{F16DB1C1-E57D-4F21-B894-73928CEC3D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674" y="3621846"/>
            <a:ext cx="446508" cy="25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3696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p:txBody>
          <a:bodyPr/>
          <a:lstStyle/>
          <a:p>
            <a:r>
              <a:rPr lang="en-US" dirty="0"/>
              <a:t>Equity in education has not improved significantly over the past decade</a:t>
            </a:r>
            <a:endParaRPr lang="en-GB" dirty="0"/>
          </a:p>
        </p:txBody>
      </p:sp>
      <p:sp>
        <p:nvSpPr>
          <p:cNvPr id="4" name="Content Placeholder 3"/>
          <p:cNvSpPr>
            <a:spLocks noGrp="1"/>
          </p:cNvSpPr>
          <p:nvPr>
            <p:ph sz="quarter" idx="17"/>
          </p:nvPr>
        </p:nvSpPr>
        <p:spPr/>
        <p:txBody>
          <a:bodyPr>
            <a:normAutofit fontScale="77500" lnSpcReduction="20000"/>
          </a:bodyPr>
          <a:lstStyle/>
          <a:p>
            <a:r>
              <a:rPr lang="en-GB" dirty="0"/>
              <a:t>SDG Fig 3</a:t>
            </a:r>
          </a:p>
        </p:txBody>
      </p:sp>
      <p:sp>
        <p:nvSpPr>
          <p:cNvPr id="5" name="Content Placeholder 4"/>
          <p:cNvSpPr>
            <a:spLocks noGrp="1"/>
          </p:cNvSpPr>
          <p:nvPr>
            <p:ph sz="quarter" idx="18"/>
          </p:nvPr>
        </p:nvSpPr>
        <p:spPr>
          <a:xfrm>
            <a:off x="35496" y="663103"/>
            <a:ext cx="9073008" cy="270272"/>
          </a:xfrm>
        </p:spPr>
        <p:txBody>
          <a:bodyPr>
            <a:noAutofit/>
          </a:bodyPr>
          <a:lstStyle/>
          <a:p>
            <a:r>
              <a:rPr lang="en-US" sz="1400" dirty="0"/>
              <a:t>Proportion of 15-year-olds achieving at least proficiency level 2 (PISA) in mathematics </a:t>
            </a:r>
          </a:p>
          <a:p>
            <a:r>
              <a:rPr lang="en-US" sz="1400" dirty="0"/>
              <a:t>Trends in socio-economic (ESCS) parity index (2006, 2015)</a:t>
            </a:r>
            <a:endParaRPr lang="en-GB" sz="1400" dirty="0"/>
          </a:p>
        </p:txBody>
      </p:sp>
      <p:graphicFrame>
        <p:nvGraphicFramePr>
          <p:cNvPr id="6" name="Chart 5"/>
          <p:cNvGraphicFramePr>
            <a:graphicFrameLocks/>
          </p:cNvGraphicFramePr>
          <p:nvPr>
            <p:extLst>
              <p:ext uri="{D42A27DB-BD31-4B8C-83A1-F6EECF244321}">
                <p14:modId xmlns:p14="http://schemas.microsoft.com/office/powerpoint/2010/main" val="1391748952"/>
              </p:ext>
            </p:extLst>
          </p:nvPr>
        </p:nvGraphicFramePr>
        <p:xfrm>
          <a:off x="0" y="1203598"/>
          <a:ext cx="8820472" cy="3939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25626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chart seriesIdx="-4" categoryIdx="5" bldStep="category"/>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chart seriesIdx="-4" categoryIdx="6" bldStep="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chart seriesIdx="-4" categoryIdx="7" bldStep="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chart seriesIdx="-4" categoryIdx="8" bldStep="category"/>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chart seriesIdx="-4" categoryIdx="9" bldStep="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chart seriesIdx="-4" categoryIdx="10"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chart seriesIdx="-4" categoryIdx="11" bldStep="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chart seriesIdx="-4" categoryIdx="12" bldStep="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chart seriesIdx="-4" categoryIdx="13" bldStep="category"/>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chart seriesIdx="-4" categoryIdx="14" bldStep="category"/>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chart seriesIdx="-4" categoryIdx="15" bldStep="category"/>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chart seriesIdx="-4" categoryIdx="16" bldStep="category"/>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chart seriesIdx="-4" categoryIdx="17" bldStep="category"/>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chart seriesIdx="-4" categoryIdx="18" bldStep="category"/>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chart seriesIdx="-4" categoryIdx="19" bldStep="category"/>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chart seriesIdx="-4" categoryIdx="20" bldStep="category"/>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graphicEl>
                                              <a:chart seriesIdx="-4" categoryIdx="21" bldStep="category"/>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chart seriesIdx="-4" categoryIdx="22" bldStep="category"/>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chart seriesIdx="-4" categoryIdx="23" bldStep="category"/>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graphicEl>
                                              <a:chart seriesIdx="-4" categoryIdx="24" bldStep="category"/>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chart seriesIdx="-4" categoryIdx="25" bldStep="category"/>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chart seriesIdx="-4" categoryIdx="26" bldStep="category"/>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graphicEl>
                                              <a:chart seriesIdx="-4" categoryIdx="27" bldStep="category"/>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graphicEl>
                                              <a:chart seriesIdx="-4" categoryIdx="28" bldStep="category"/>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
                                            <p:graphicEl>
                                              <a:chart seriesIdx="-4" categoryIdx="29" bldStep="category"/>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graphicEl>
                                              <a:chart seriesIdx="-4" categoryIdx="30" bldStep="category"/>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graphicEl>
                                              <a:chart seriesIdx="-4" categoryIdx="31" bldStep="category"/>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
                                            <p:graphicEl>
                                              <a:chart seriesIdx="-4" categoryIdx="32" bldStep="category"/>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graphicEl>
                                              <a:chart seriesIdx="-4" categoryIdx="33" bldStep="category"/>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
                                            <p:graphicEl>
                                              <a:chart seriesIdx="-4" categoryIdx="34" bldStep="category"/>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
                                            <p:graphicEl>
                                              <a:chart seriesIdx="-4" categoryIdx="35" bldStep="category"/>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
                                            <p:graphicEl>
                                              <a:chart seriesIdx="-4" categoryIdx="36" bldStep="category"/>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
                                            <p:graphicEl>
                                              <a:chart seriesIdx="-4" categoryIdx="37" bldStep="category"/>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
                                            <p:graphicEl>
                                              <a:chart seriesIdx="-4" categoryIdx="38"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08C407-7C77-4605-8F81-58C92EB55B15}"/>
              </a:ext>
            </a:extLst>
          </p:cNvPr>
          <p:cNvSpPr>
            <a:spLocks noGrp="1"/>
          </p:cNvSpPr>
          <p:nvPr>
            <p:ph type="title"/>
          </p:nvPr>
        </p:nvSpPr>
        <p:spPr/>
        <p:txBody>
          <a:bodyPr/>
          <a:lstStyle/>
          <a:p>
            <a:r>
              <a:rPr lang="en-GB" dirty="0"/>
              <a:t>Defining and measuring equity</a:t>
            </a:r>
            <a:endParaRPr lang="en-US" dirty="0"/>
          </a:p>
        </p:txBody>
      </p:sp>
      <p:graphicFrame>
        <p:nvGraphicFramePr>
          <p:cNvPr id="6" name="Content Placeholder 5">
            <a:extLst>
              <a:ext uri="{FF2B5EF4-FFF2-40B4-BE49-F238E27FC236}">
                <a16:creationId xmlns:a16="http://schemas.microsoft.com/office/drawing/2014/main" xmlns="" id="{5E2C2B33-A6A2-4613-971A-A10BB8F3F8EA}"/>
              </a:ext>
            </a:extLst>
          </p:cNvPr>
          <p:cNvGraphicFramePr>
            <a:graphicFrameLocks noGrp="1"/>
          </p:cNvGraphicFramePr>
          <p:nvPr>
            <p:ph idx="1"/>
            <p:extLst/>
          </p:nvPr>
        </p:nvGraphicFramePr>
        <p:xfrm>
          <a:off x="457200" y="1309687"/>
          <a:ext cx="8229600" cy="3627436"/>
        </p:xfrm>
        <a:graphic>
          <a:graphicData uri="http://schemas.openxmlformats.org/drawingml/2006/table">
            <a:tbl>
              <a:tblPr firstRow="1" bandRow="1">
                <a:tableStyleId>{5C22544A-7EE6-4342-B048-85BDC9FD1C3A}</a:tableStyleId>
              </a:tblPr>
              <a:tblGrid>
                <a:gridCol w="1266092">
                  <a:extLst>
                    <a:ext uri="{9D8B030D-6E8A-4147-A177-3AD203B41FA5}">
                      <a16:colId xmlns:a16="http://schemas.microsoft.com/office/drawing/2014/main" xmlns="" val="3820591041"/>
                    </a:ext>
                  </a:extLst>
                </a:gridCol>
                <a:gridCol w="3315956">
                  <a:extLst>
                    <a:ext uri="{9D8B030D-6E8A-4147-A177-3AD203B41FA5}">
                      <a16:colId xmlns:a16="http://schemas.microsoft.com/office/drawing/2014/main" xmlns="" val="3078855975"/>
                    </a:ext>
                  </a:extLst>
                </a:gridCol>
                <a:gridCol w="3647552">
                  <a:extLst>
                    <a:ext uri="{9D8B030D-6E8A-4147-A177-3AD203B41FA5}">
                      <a16:colId xmlns:a16="http://schemas.microsoft.com/office/drawing/2014/main" xmlns="" val="2163612449"/>
                    </a:ext>
                  </a:extLst>
                </a:gridCol>
              </a:tblGrid>
              <a:tr h="611554">
                <a:tc>
                  <a:txBody>
                    <a:bodyPr/>
                    <a:lstStyle/>
                    <a:p>
                      <a:endParaRPr lang="en-US" sz="2000" dirty="0"/>
                    </a:p>
                  </a:txBody>
                  <a:tcPr/>
                </a:tc>
                <a:tc>
                  <a:txBody>
                    <a:bodyPr/>
                    <a:lstStyle/>
                    <a:p>
                      <a:r>
                        <a:rPr lang="de-DE" sz="2000" dirty="0">
                          <a:solidFill>
                            <a:srgbClr val="FFFF00"/>
                          </a:solidFill>
                        </a:rPr>
                        <a:t>Equality</a:t>
                      </a:r>
                      <a:endParaRPr lang="en-US" sz="2000" dirty="0">
                        <a:solidFill>
                          <a:srgbClr val="FFFF00"/>
                        </a:solidFill>
                      </a:endParaRPr>
                    </a:p>
                  </a:txBody>
                  <a:tcPr/>
                </a:tc>
                <a:tc>
                  <a:txBody>
                    <a:bodyPr/>
                    <a:lstStyle/>
                    <a:p>
                      <a:r>
                        <a:rPr lang="de-DE" sz="2000" dirty="0">
                          <a:solidFill>
                            <a:schemeClr val="accent3">
                              <a:lumMod val="60000"/>
                              <a:lumOff val="40000"/>
                            </a:schemeClr>
                          </a:solidFill>
                        </a:rPr>
                        <a:t>Equity</a:t>
                      </a:r>
                      <a:endParaRPr lang="en-US" sz="2000" dirty="0">
                        <a:solidFill>
                          <a:schemeClr val="accent3">
                            <a:lumMod val="60000"/>
                            <a:lumOff val="40000"/>
                          </a:schemeClr>
                        </a:solidFill>
                      </a:endParaRPr>
                    </a:p>
                  </a:txBody>
                  <a:tcPr/>
                </a:tc>
                <a:extLst>
                  <a:ext uri="{0D108BD9-81ED-4DB2-BD59-A6C34878D82A}">
                    <a16:rowId xmlns:a16="http://schemas.microsoft.com/office/drawing/2014/main" xmlns="" val="2539106485"/>
                  </a:ext>
                </a:extLst>
              </a:tr>
              <a:tr h="1507941">
                <a:tc>
                  <a:txBody>
                    <a:bodyPr/>
                    <a:lstStyle/>
                    <a:p>
                      <a:r>
                        <a:rPr lang="de-DE" sz="2000" dirty="0">
                          <a:solidFill>
                            <a:schemeClr val="bg1">
                              <a:lumMod val="75000"/>
                            </a:schemeClr>
                          </a:solidFill>
                        </a:rPr>
                        <a:t>Inputs</a:t>
                      </a:r>
                      <a:endParaRPr lang="en-US" sz="2000" dirty="0">
                        <a:solidFill>
                          <a:schemeClr val="bg1">
                            <a:lumMod val="75000"/>
                          </a:schemeClr>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de-DE" sz="2000" dirty="0">
                          <a:solidFill>
                            <a:schemeClr val="bg1">
                              <a:lumMod val="75000"/>
                            </a:schemeClr>
                          </a:solidFill>
                        </a:rPr>
                        <a:t>Variation in financial and human resources</a:t>
                      </a:r>
                    </a:p>
                  </a:txBody>
                  <a:tcPr/>
                </a:tc>
                <a:tc>
                  <a:txBody>
                    <a:bodyPr/>
                    <a:lstStyle/>
                    <a:p>
                      <a:r>
                        <a:rPr lang="de-DE" sz="2000" dirty="0">
                          <a:solidFill>
                            <a:schemeClr val="bg1">
                              <a:lumMod val="75000"/>
                            </a:schemeClr>
                          </a:solidFill>
                        </a:rPr>
                        <a:t>Strength of relationship between resources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3961060518"/>
                  </a:ext>
                </a:extLst>
              </a:tr>
              <a:tr h="1507941">
                <a:tc>
                  <a:txBody>
                    <a:bodyPr/>
                    <a:lstStyle/>
                    <a:p>
                      <a:r>
                        <a:rPr lang="de-DE" sz="2000" dirty="0">
                          <a:solidFill>
                            <a:srgbClr val="7030A0"/>
                          </a:solidFill>
                        </a:rPr>
                        <a:t>Outcomes</a:t>
                      </a:r>
                      <a:endParaRPr lang="en-US" sz="2000" dirty="0">
                        <a:solidFill>
                          <a:srgbClr val="7030A0"/>
                        </a:solidFill>
                      </a:endParaRPr>
                    </a:p>
                  </a:txBody>
                  <a:tcPr/>
                </a:tc>
                <a:tc>
                  <a:txBody>
                    <a:bodyPr/>
                    <a:lstStyle/>
                    <a:p>
                      <a:r>
                        <a:rPr lang="de-DE" sz="2000" dirty="0"/>
                        <a:t>Variation in student and school performance</a:t>
                      </a:r>
                      <a:endParaRPr lang="en-US" sz="2000" dirty="0"/>
                    </a:p>
                  </a:txBody>
                  <a:tcPr/>
                </a:tc>
                <a:tc>
                  <a:txBody>
                    <a:bodyPr/>
                    <a:lstStyle/>
                    <a:p>
                      <a:r>
                        <a:rPr lang="de-DE" sz="2000" dirty="0"/>
                        <a:t>Strength of relationship between student performance and the social background of students and schools</a:t>
                      </a:r>
                      <a:endParaRPr lang="en-US" sz="2000" dirty="0"/>
                    </a:p>
                  </a:txBody>
                  <a:tcPr/>
                </a:tc>
                <a:extLst>
                  <a:ext uri="{0D108BD9-81ED-4DB2-BD59-A6C34878D82A}">
                    <a16:rowId xmlns:a16="http://schemas.microsoft.com/office/drawing/2014/main" xmlns="" val="1398068055"/>
                  </a:ext>
                </a:extLst>
              </a:tr>
            </a:tbl>
          </a:graphicData>
        </a:graphic>
      </p:graphicFrame>
    </p:spTree>
    <p:extLst>
      <p:ext uri="{BB962C8B-B14F-4D97-AF65-F5344CB8AC3E}">
        <p14:creationId xmlns:p14="http://schemas.microsoft.com/office/powerpoint/2010/main" val="241805203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08C407-7C77-4605-8F81-58C92EB55B15}"/>
              </a:ext>
            </a:extLst>
          </p:cNvPr>
          <p:cNvSpPr>
            <a:spLocks noGrp="1"/>
          </p:cNvSpPr>
          <p:nvPr>
            <p:ph type="title"/>
          </p:nvPr>
        </p:nvSpPr>
        <p:spPr/>
        <p:txBody>
          <a:bodyPr/>
          <a:lstStyle/>
          <a:p>
            <a:r>
              <a:rPr lang="en-GB" dirty="0"/>
              <a:t>Defining and measuring equity</a:t>
            </a:r>
            <a:endParaRPr lang="en-US" dirty="0"/>
          </a:p>
        </p:txBody>
      </p:sp>
      <p:graphicFrame>
        <p:nvGraphicFramePr>
          <p:cNvPr id="6" name="Content Placeholder 5">
            <a:extLst>
              <a:ext uri="{FF2B5EF4-FFF2-40B4-BE49-F238E27FC236}">
                <a16:creationId xmlns:a16="http://schemas.microsoft.com/office/drawing/2014/main" xmlns="" id="{5E2C2B33-A6A2-4613-971A-A10BB8F3F8EA}"/>
              </a:ext>
            </a:extLst>
          </p:cNvPr>
          <p:cNvGraphicFramePr>
            <a:graphicFrameLocks noGrp="1"/>
          </p:cNvGraphicFramePr>
          <p:nvPr>
            <p:ph idx="1"/>
            <p:extLst>
              <p:ext uri="{D42A27DB-BD31-4B8C-83A1-F6EECF244321}">
                <p14:modId xmlns:p14="http://schemas.microsoft.com/office/powerpoint/2010/main" val="2175569903"/>
              </p:ext>
            </p:extLst>
          </p:nvPr>
        </p:nvGraphicFramePr>
        <p:xfrm>
          <a:off x="457200" y="1309687"/>
          <a:ext cx="8229600" cy="3627436"/>
        </p:xfrm>
        <a:graphic>
          <a:graphicData uri="http://schemas.openxmlformats.org/drawingml/2006/table">
            <a:tbl>
              <a:tblPr firstRow="1" bandRow="1">
                <a:tableStyleId>{5C22544A-7EE6-4342-B048-85BDC9FD1C3A}</a:tableStyleId>
              </a:tblPr>
              <a:tblGrid>
                <a:gridCol w="1266092">
                  <a:extLst>
                    <a:ext uri="{9D8B030D-6E8A-4147-A177-3AD203B41FA5}">
                      <a16:colId xmlns:a16="http://schemas.microsoft.com/office/drawing/2014/main" xmlns="" val="3820591041"/>
                    </a:ext>
                  </a:extLst>
                </a:gridCol>
                <a:gridCol w="3315956">
                  <a:extLst>
                    <a:ext uri="{9D8B030D-6E8A-4147-A177-3AD203B41FA5}">
                      <a16:colId xmlns:a16="http://schemas.microsoft.com/office/drawing/2014/main" xmlns="" val="3078855975"/>
                    </a:ext>
                  </a:extLst>
                </a:gridCol>
                <a:gridCol w="3647552">
                  <a:extLst>
                    <a:ext uri="{9D8B030D-6E8A-4147-A177-3AD203B41FA5}">
                      <a16:colId xmlns:a16="http://schemas.microsoft.com/office/drawing/2014/main" xmlns="" val="2163612449"/>
                    </a:ext>
                  </a:extLst>
                </a:gridCol>
              </a:tblGrid>
              <a:tr h="611554">
                <a:tc>
                  <a:txBody>
                    <a:bodyPr/>
                    <a:lstStyle/>
                    <a:p>
                      <a:endParaRPr lang="en-US" sz="2000" dirty="0"/>
                    </a:p>
                  </a:txBody>
                  <a:tcPr/>
                </a:tc>
                <a:tc>
                  <a:txBody>
                    <a:bodyPr/>
                    <a:lstStyle/>
                    <a:p>
                      <a:r>
                        <a:rPr lang="de-DE" sz="2000" dirty="0">
                          <a:solidFill>
                            <a:srgbClr val="FFFF00"/>
                          </a:solidFill>
                        </a:rPr>
                        <a:t>Equality</a:t>
                      </a:r>
                      <a:endParaRPr lang="en-US" sz="2000" dirty="0">
                        <a:solidFill>
                          <a:srgbClr val="FFFF00"/>
                        </a:solidFill>
                      </a:endParaRPr>
                    </a:p>
                  </a:txBody>
                  <a:tcPr/>
                </a:tc>
                <a:tc>
                  <a:txBody>
                    <a:bodyPr/>
                    <a:lstStyle/>
                    <a:p>
                      <a:r>
                        <a:rPr lang="de-DE" sz="2000" dirty="0">
                          <a:solidFill>
                            <a:schemeClr val="accent3">
                              <a:lumMod val="60000"/>
                              <a:lumOff val="40000"/>
                            </a:schemeClr>
                          </a:solidFill>
                        </a:rPr>
                        <a:t>Equity</a:t>
                      </a:r>
                      <a:endParaRPr lang="en-US" sz="2000" dirty="0">
                        <a:solidFill>
                          <a:schemeClr val="accent3">
                            <a:lumMod val="60000"/>
                            <a:lumOff val="40000"/>
                          </a:schemeClr>
                        </a:solidFill>
                      </a:endParaRPr>
                    </a:p>
                  </a:txBody>
                  <a:tcPr/>
                </a:tc>
                <a:extLst>
                  <a:ext uri="{0D108BD9-81ED-4DB2-BD59-A6C34878D82A}">
                    <a16:rowId xmlns:a16="http://schemas.microsoft.com/office/drawing/2014/main" xmlns="" val="2539106485"/>
                  </a:ext>
                </a:extLst>
              </a:tr>
              <a:tr h="1507941">
                <a:tc>
                  <a:txBody>
                    <a:bodyPr/>
                    <a:lstStyle/>
                    <a:p>
                      <a:r>
                        <a:rPr lang="de-DE" sz="2000" dirty="0">
                          <a:solidFill>
                            <a:schemeClr val="bg1">
                              <a:lumMod val="75000"/>
                            </a:schemeClr>
                          </a:solidFill>
                        </a:rPr>
                        <a:t>Inputs</a:t>
                      </a:r>
                      <a:endParaRPr lang="en-US" sz="2000" dirty="0">
                        <a:solidFill>
                          <a:schemeClr val="bg1">
                            <a:lumMod val="75000"/>
                          </a:schemeClr>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de-DE" sz="2000" dirty="0">
                          <a:solidFill>
                            <a:schemeClr val="bg1">
                              <a:lumMod val="75000"/>
                            </a:schemeClr>
                          </a:solidFill>
                        </a:rPr>
                        <a:t>Variation in financial and human resources</a:t>
                      </a:r>
                    </a:p>
                  </a:txBody>
                  <a:tcPr/>
                </a:tc>
                <a:tc>
                  <a:txBody>
                    <a:bodyPr/>
                    <a:lstStyle/>
                    <a:p>
                      <a:r>
                        <a:rPr lang="de-DE" sz="2000" dirty="0">
                          <a:solidFill>
                            <a:schemeClr val="bg1">
                              <a:lumMod val="75000"/>
                            </a:schemeClr>
                          </a:solidFill>
                        </a:rPr>
                        <a:t>Strength of relationship between resources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3961060518"/>
                  </a:ext>
                </a:extLst>
              </a:tr>
              <a:tr h="1507941">
                <a:tc>
                  <a:txBody>
                    <a:bodyPr/>
                    <a:lstStyle/>
                    <a:p>
                      <a:r>
                        <a:rPr lang="de-DE" sz="2000" dirty="0">
                          <a:solidFill>
                            <a:srgbClr val="7030A0"/>
                          </a:solidFill>
                        </a:rPr>
                        <a:t>Outcomes</a:t>
                      </a:r>
                      <a:endParaRPr lang="en-US" sz="2000" dirty="0">
                        <a:solidFill>
                          <a:srgbClr val="7030A0"/>
                        </a:solidFill>
                      </a:endParaRPr>
                    </a:p>
                  </a:txBody>
                  <a:tcPr/>
                </a:tc>
                <a:tc>
                  <a:txBody>
                    <a:bodyPr/>
                    <a:lstStyle/>
                    <a:p>
                      <a:r>
                        <a:rPr lang="de-DE" sz="2000" dirty="0"/>
                        <a:t>Variation in student and school performance</a:t>
                      </a:r>
                      <a:endParaRPr lang="en-US" sz="2000" dirty="0"/>
                    </a:p>
                  </a:txBody>
                  <a:tcPr/>
                </a:tc>
                <a:tc>
                  <a:txBody>
                    <a:bodyPr/>
                    <a:lstStyle/>
                    <a:p>
                      <a:r>
                        <a:rPr lang="de-DE" sz="2000" dirty="0">
                          <a:solidFill>
                            <a:schemeClr val="bg1">
                              <a:lumMod val="75000"/>
                            </a:schemeClr>
                          </a:solidFill>
                        </a:rPr>
                        <a:t>Strength of relationship between student performance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1398068055"/>
                  </a:ext>
                </a:extLst>
              </a:tr>
            </a:tbl>
          </a:graphicData>
        </a:graphic>
      </p:graphicFrame>
    </p:spTree>
    <p:extLst>
      <p:ext uri="{BB962C8B-B14F-4D97-AF65-F5344CB8AC3E}">
        <p14:creationId xmlns:p14="http://schemas.microsoft.com/office/powerpoint/2010/main" val="23069085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13729" y="206375"/>
            <a:ext cx="8503919" cy="857250"/>
          </a:xfrm>
        </p:spPr>
        <p:txBody>
          <a:bodyPr/>
          <a:lstStyle/>
          <a:p>
            <a:r>
              <a:rPr lang="en-US" dirty="0"/>
              <a:t>Variation in performance between and within schools</a:t>
            </a:r>
            <a:endParaRPr lang="de-DE" dirty="0"/>
          </a:p>
        </p:txBody>
      </p:sp>
      <p:sp>
        <p:nvSpPr>
          <p:cNvPr id="4" name="TextBox 5"/>
          <p:cNvSpPr txBox="1">
            <a:spLocks noChangeArrowheads="1"/>
          </p:cNvSpPr>
          <p:nvPr/>
        </p:nvSpPr>
        <p:spPr bwMode="auto">
          <a:xfrm>
            <a:off x="7267575" y="206376"/>
            <a:ext cx="15065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14378" eaLnBrk="1" fontAlgn="auto" hangingPunct="1">
              <a:spcBef>
                <a:spcPts val="0"/>
              </a:spcBef>
              <a:spcAft>
                <a:spcPts val="0"/>
              </a:spcAft>
            </a:pPr>
            <a:r>
              <a:rPr lang="it-IT" altLang="en-US" sz="1400" b="1" kern="0" dirty="0">
                <a:solidFill>
                  <a:schemeClr val="bg1">
                    <a:lumMod val="85000"/>
                  </a:schemeClr>
                </a:solidFill>
                <a:latin typeface="HelveticaNeueLT Std" pitchFamily="6" charset="0"/>
              </a:rPr>
              <a:t>Figure I.6.11</a:t>
            </a:r>
            <a:endParaRPr lang="en-US" altLang="en-US" sz="1400" b="1" kern="0" dirty="0">
              <a:solidFill>
                <a:schemeClr val="bg1">
                  <a:lumMod val="85000"/>
                </a:schemeClr>
              </a:solidFill>
              <a:latin typeface="HelveticaNeueLT Std" pitchFamily="6" charset="0"/>
            </a:endParaRPr>
          </a:p>
        </p:txBody>
      </p:sp>
      <p:graphicFrame>
        <p:nvGraphicFramePr>
          <p:cNvPr id="7" name="Diagramm 6"/>
          <p:cNvGraphicFramePr/>
          <p:nvPr>
            <p:extLst/>
          </p:nvPr>
        </p:nvGraphicFramePr>
        <p:xfrm>
          <a:off x="82446" y="1162594"/>
          <a:ext cx="8934138" cy="3980905"/>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Callout 2 13">
            <a:extLst/>
          </p:cNvPr>
          <p:cNvSpPr/>
          <p:nvPr/>
        </p:nvSpPr>
        <p:spPr>
          <a:xfrm>
            <a:off x="7156712" y="4426858"/>
            <a:ext cx="1918741" cy="617333"/>
          </a:xfrm>
          <a:prstGeom prst="borderCallout2">
            <a:avLst>
              <a:gd name="adj1" fmla="val 674"/>
              <a:gd name="adj2" fmla="val 97072"/>
              <a:gd name="adj3" fmla="val -128893"/>
              <a:gd name="adj4" fmla="val 96397"/>
              <a:gd name="adj5" fmla="val -137504"/>
              <a:gd name="adj6" fmla="val 91467"/>
            </a:avLst>
          </a:prstGeom>
          <a:solidFill>
            <a:sysClr val="window" lastClr="FFFFFF"/>
          </a:solidFill>
          <a:ln w="317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378" eaLnBrk="1" fontAlgn="auto" hangingPunct="1">
              <a:spcBef>
                <a:spcPts val="0"/>
              </a:spcBef>
              <a:spcAft>
                <a:spcPts val="0"/>
              </a:spcAft>
            </a:pPr>
            <a:r>
              <a:rPr lang="en-US" sz="1200" kern="0" dirty="0">
                <a:solidFill>
                  <a:sysClr val="windowText" lastClr="000000"/>
                </a:solidFill>
                <a:latin typeface="HelveticaNeueLT Std"/>
              </a:rPr>
              <a:t>Total variation as a proportion of the OECD average</a:t>
            </a:r>
          </a:p>
        </p:txBody>
      </p:sp>
      <p:cxnSp>
        <p:nvCxnSpPr>
          <p:cNvPr id="9" name="Gerader Verbinder 8"/>
          <p:cNvCxnSpPr/>
          <p:nvPr/>
        </p:nvCxnSpPr>
        <p:spPr>
          <a:xfrm>
            <a:off x="457201" y="2930578"/>
            <a:ext cx="8416977" cy="7495"/>
          </a:xfrm>
          <a:prstGeom prst="line">
            <a:avLst/>
          </a:prstGeom>
          <a:ln w="15875"/>
        </p:spPr>
        <p:style>
          <a:lnRef idx="1">
            <a:schemeClr val="dk1"/>
          </a:lnRef>
          <a:fillRef idx="0">
            <a:schemeClr val="dk1"/>
          </a:fillRef>
          <a:effectRef idx="0">
            <a:schemeClr val="dk1"/>
          </a:effectRef>
          <a:fontRef idx="minor">
            <a:schemeClr val="tx1"/>
          </a:fontRef>
        </p:style>
      </p:cxnSp>
      <p:cxnSp>
        <p:nvCxnSpPr>
          <p:cNvPr id="10" name="Gerader Verbinder 9"/>
          <p:cNvCxnSpPr/>
          <p:nvPr/>
        </p:nvCxnSpPr>
        <p:spPr>
          <a:xfrm>
            <a:off x="450497" y="1791937"/>
            <a:ext cx="8416977" cy="7495"/>
          </a:xfrm>
          <a:prstGeom prst="line">
            <a:avLst/>
          </a:prstGeom>
          <a:ln w="15875"/>
        </p:spPr>
        <p:style>
          <a:lnRef idx="1">
            <a:schemeClr val="dk1"/>
          </a:lnRef>
          <a:fillRef idx="0">
            <a:schemeClr val="dk1"/>
          </a:fillRef>
          <a:effectRef idx="0">
            <a:schemeClr val="dk1"/>
          </a:effectRef>
          <a:fontRef idx="minor">
            <a:schemeClr val="tx1"/>
          </a:fontRef>
        </p:style>
      </p:cxnSp>
      <p:sp>
        <p:nvSpPr>
          <p:cNvPr id="11" name="TextBox 1">
            <a:extLst/>
          </p:cNvPr>
          <p:cNvSpPr txBox="1"/>
          <p:nvPr/>
        </p:nvSpPr>
        <p:spPr>
          <a:xfrm>
            <a:off x="2950513" y="3035945"/>
            <a:ext cx="1672287" cy="304708"/>
          </a:xfrm>
          <a:prstGeom prst="rect">
            <a:avLst/>
          </a:prstGeom>
          <a:solidFill>
            <a:schemeClr val="bg1"/>
          </a:solidFill>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78" eaLnBrk="1" fontAlgn="auto" hangingPunct="1">
              <a:spcBef>
                <a:spcPts val="0"/>
              </a:spcBef>
              <a:spcAft>
                <a:spcPts val="0"/>
              </a:spcAft>
            </a:pPr>
            <a:r>
              <a:rPr lang="en-GB" sz="1200" kern="0" dirty="0">
                <a:solidFill>
                  <a:schemeClr val="bg1">
                    <a:lumMod val="50000"/>
                  </a:schemeClr>
                </a:solidFill>
                <a:latin typeface="HelveticaNeueLT Std"/>
              </a:rPr>
              <a:t>OECD average 69%</a:t>
            </a:r>
          </a:p>
        </p:txBody>
      </p:sp>
      <p:sp>
        <p:nvSpPr>
          <p:cNvPr id="13" name="TextBox 1">
            <a:extLst/>
          </p:cNvPr>
          <p:cNvSpPr txBox="1"/>
          <p:nvPr/>
        </p:nvSpPr>
        <p:spPr>
          <a:xfrm>
            <a:off x="7067603" y="1464512"/>
            <a:ext cx="1742394" cy="304708"/>
          </a:xfrm>
          <a:prstGeom prst="rect">
            <a:avLst/>
          </a:prstGeom>
          <a:solidFill>
            <a:schemeClr val="bg1"/>
          </a:solidFill>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78" eaLnBrk="1" fontAlgn="auto" hangingPunct="1">
              <a:spcBef>
                <a:spcPts val="0"/>
              </a:spcBef>
              <a:spcAft>
                <a:spcPts val="0"/>
              </a:spcAft>
            </a:pPr>
            <a:r>
              <a:rPr lang="en-GB" sz="1200" kern="0" dirty="0">
                <a:solidFill>
                  <a:schemeClr val="bg1">
                    <a:lumMod val="50000"/>
                  </a:schemeClr>
                </a:solidFill>
                <a:latin typeface="HelveticaNeueLT Std"/>
              </a:rPr>
              <a:t>OECD average 30%</a:t>
            </a:r>
          </a:p>
        </p:txBody>
      </p:sp>
      <p:sp>
        <p:nvSpPr>
          <p:cNvPr id="2" name="TextBox 1"/>
          <p:cNvSpPr txBox="1"/>
          <p:nvPr/>
        </p:nvSpPr>
        <p:spPr>
          <a:xfrm>
            <a:off x="90733" y="968241"/>
            <a:ext cx="359764" cy="276999"/>
          </a:xfrm>
          <a:prstGeom prst="rect">
            <a:avLst/>
          </a:prstGeom>
          <a:noFill/>
        </p:spPr>
        <p:txBody>
          <a:bodyPr wrap="square" rtlCol="0">
            <a:spAutoFit/>
          </a:bodyPr>
          <a:lstStyle/>
          <a:p>
            <a:r>
              <a:rPr lang="en-GB" sz="1200" dirty="0">
                <a:solidFill>
                  <a:schemeClr val="bg1">
                    <a:lumMod val="85000"/>
                  </a:schemeClr>
                </a:solidFill>
              </a:rPr>
              <a:t>%</a:t>
            </a:r>
          </a:p>
        </p:txBody>
      </p:sp>
      <p:pic>
        <p:nvPicPr>
          <p:cNvPr id="14" name="Picture 3">
            <a:extLst>
              <a:ext uri="{FF2B5EF4-FFF2-40B4-BE49-F238E27FC236}">
                <a16:creationId xmlns:a16="http://schemas.microsoft.com/office/drawing/2014/main" xmlns="" id="{A6087A32-A379-4F9D-9151-442BF20C6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079" y="3282155"/>
            <a:ext cx="332185" cy="18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802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7" dur="500"/>
                                        <p:tgtEl>
                                          <p:spTgt spid="7">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up)">
                                      <p:cBhvr>
                                        <p:cTn id="12" dur="5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08C407-7C77-4605-8F81-58C92EB55B15}"/>
              </a:ext>
            </a:extLst>
          </p:cNvPr>
          <p:cNvSpPr>
            <a:spLocks noGrp="1"/>
          </p:cNvSpPr>
          <p:nvPr>
            <p:ph type="title"/>
          </p:nvPr>
        </p:nvSpPr>
        <p:spPr/>
        <p:txBody>
          <a:bodyPr/>
          <a:lstStyle/>
          <a:p>
            <a:r>
              <a:rPr lang="en-GB" dirty="0"/>
              <a:t>Defining and measuring equity</a:t>
            </a:r>
            <a:endParaRPr lang="en-US" dirty="0"/>
          </a:p>
        </p:txBody>
      </p:sp>
      <p:graphicFrame>
        <p:nvGraphicFramePr>
          <p:cNvPr id="6" name="Content Placeholder 5">
            <a:extLst>
              <a:ext uri="{FF2B5EF4-FFF2-40B4-BE49-F238E27FC236}">
                <a16:creationId xmlns:a16="http://schemas.microsoft.com/office/drawing/2014/main" xmlns="" id="{5E2C2B33-A6A2-4613-971A-A10BB8F3F8EA}"/>
              </a:ext>
            </a:extLst>
          </p:cNvPr>
          <p:cNvGraphicFramePr>
            <a:graphicFrameLocks noGrp="1"/>
          </p:cNvGraphicFramePr>
          <p:nvPr>
            <p:ph idx="1"/>
            <p:extLst/>
          </p:nvPr>
        </p:nvGraphicFramePr>
        <p:xfrm>
          <a:off x="457200" y="1309687"/>
          <a:ext cx="8229600" cy="3627436"/>
        </p:xfrm>
        <a:graphic>
          <a:graphicData uri="http://schemas.openxmlformats.org/drawingml/2006/table">
            <a:tbl>
              <a:tblPr firstRow="1" bandRow="1">
                <a:tableStyleId>{5C22544A-7EE6-4342-B048-85BDC9FD1C3A}</a:tableStyleId>
              </a:tblPr>
              <a:tblGrid>
                <a:gridCol w="1266092">
                  <a:extLst>
                    <a:ext uri="{9D8B030D-6E8A-4147-A177-3AD203B41FA5}">
                      <a16:colId xmlns:a16="http://schemas.microsoft.com/office/drawing/2014/main" xmlns="" val="3820591041"/>
                    </a:ext>
                  </a:extLst>
                </a:gridCol>
                <a:gridCol w="3315956">
                  <a:extLst>
                    <a:ext uri="{9D8B030D-6E8A-4147-A177-3AD203B41FA5}">
                      <a16:colId xmlns:a16="http://schemas.microsoft.com/office/drawing/2014/main" xmlns="" val="3078855975"/>
                    </a:ext>
                  </a:extLst>
                </a:gridCol>
                <a:gridCol w="3647552">
                  <a:extLst>
                    <a:ext uri="{9D8B030D-6E8A-4147-A177-3AD203B41FA5}">
                      <a16:colId xmlns:a16="http://schemas.microsoft.com/office/drawing/2014/main" xmlns="" val="2163612449"/>
                    </a:ext>
                  </a:extLst>
                </a:gridCol>
              </a:tblGrid>
              <a:tr h="611554">
                <a:tc>
                  <a:txBody>
                    <a:bodyPr/>
                    <a:lstStyle/>
                    <a:p>
                      <a:endParaRPr lang="en-US" sz="2000" dirty="0"/>
                    </a:p>
                  </a:txBody>
                  <a:tcPr/>
                </a:tc>
                <a:tc>
                  <a:txBody>
                    <a:bodyPr/>
                    <a:lstStyle/>
                    <a:p>
                      <a:r>
                        <a:rPr lang="de-DE" sz="2000" dirty="0">
                          <a:solidFill>
                            <a:srgbClr val="FFFF00"/>
                          </a:solidFill>
                        </a:rPr>
                        <a:t>Equality</a:t>
                      </a:r>
                      <a:endParaRPr lang="en-US" sz="2000" dirty="0">
                        <a:solidFill>
                          <a:srgbClr val="FFFF00"/>
                        </a:solidFill>
                      </a:endParaRPr>
                    </a:p>
                  </a:txBody>
                  <a:tcPr/>
                </a:tc>
                <a:tc>
                  <a:txBody>
                    <a:bodyPr/>
                    <a:lstStyle/>
                    <a:p>
                      <a:r>
                        <a:rPr lang="de-DE" sz="2000" dirty="0">
                          <a:solidFill>
                            <a:schemeClr val="accent3">
                              <a:lumMod val="60000"/>
                              <a:lumOff val="40000"/>
                            </a:schemeClr>
                          </a:solidFill>
                        </a:rPr>
                        <a:t>Equity</a:t>
                      </a:r>
                      <a:endParaRPr lang="en-US" sz="2000" dirty="0">
                        <a:solidFill>
                          <a:schemeClr val="accent3">
                            <a:lumMod val="60000"/>
                            <a:lumOff val="40000"/>
                          </a:schemeClr>
                        </a:solidFill>
                      </a:endParaRPr>
                    </a:p>
                  </a:txBody>
                  <a:tcPr/>
                </a:tc>
                <a:extLst>
                  <a:ext uri="{0D108BD9-81ED-4DB2-BD59-A6C34878D82A}">
                    <a16:rowId xmlns:a16="http://schemas.microsoft.com/office/drawing/2014/main" xmlns="" val="2539106485"/>
                  </a:ext>
                </a:extLst>
              </a:tr>
              <a:tr h="1507941">
                <a:tc>
                  <a:txBody>
                    <a:bodyPr/>
                    <a:lstStyle/>
                    <a:p>
                      <a:r>
                        <a:rPr lang="de-DE" sz="2000" dirty="0">
                          <a:solidFill>
                            <a:schemeClr val="bg1">
                              <a:lumMod val="75000"/>
                            </a:schemeClr>
                          </a:solidFill>
                        </a:rPr>
                        <a:t>Inputs</a:t>
                      </a:r>
                      <a:endParaRPr lang="en-US" sz="2000" dirty="0">
                        <a:solidFill>
                          <a:schemeClr val="bg1">
                            <a:lumMod val="75000"/>
                          </a:schemeClr>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de-DE" sz="2000" dirty="0">
                          <a:solidFill>
                            <a:schemeClr val="bg1">
                              <a:lumMod val="75000"/>
                            </a:schemeClr>
                          </a:solidFill>
                        </a:rPr>
                        <a:t>Variation in financial and human resources</a:t>
                      </a:r>
                    </a:p>
                  </a:txBody>
                  <a:tcPr/>
                </a:tc>
                <a:tc>
                  <a:txBody>
                    <a:bodyPr/>
                    <a:lstStyle/>
                    <a:p>
                      <a:r>
                        <a:rPr lang="de-DE" sz="2000" dirty="0">
                          <a:solidFill>
                            <a:schemeClr val="bg1">
                              <a:lumMod val="75000"/>
                            </a:schemeClr>
                          </a:solidFill>
                        </a:rPr>
                        <a:t>Strength of relationship between resources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3961060518"/>
                  </a:ext>
                </a:extLst>
              </a:tr>
              <a:tr h="1507941">
                <a:tc>
                  <a:txBody>
                    <a:bodyPr/>
                    <a:lstStyle/>
                    <a:p>
                      <a:r>
                        <a:rPr lang="de-DE" sz="2000" dirty="0">
                          <a:solidFill>
                            <a:srgbClr val="7030A0"/>
                          </a:solidFill>
                        </a:rPr>
                        <a:t>Outcomes</a:t>
                      </a:r>
                      <a:endParaRPr lang="en-US" sz="2000" dirty="0">
                        <a:solidFill>
                          <a:srgbClr val="7030A0"/>
                        </a:solidFill>
                      </a:endParaRPr>
                    </a:p>
                  </a:txBody>
                  <a:tcPr/>
                </a:tc>
                <a:tc>
                  <a:txBody>
                    <a:bodyPr/>
                    <a:lstStyle/>
                    <a:p>
                      <a:r>
                        <a:rPr lang="de-DE" sz="2000" dirty="0"/>
                        <a:t>Variation in student and school performance</a:t>
                      </a:r>
                      <a:endParaRPr lang="en-US" sz="2000" dirty="0"/>
                    </a:p>
                  </a:txBody>
                  <a:tcPr/>
                </a:tc>
                <a:tc>
                  <a:txBody>
                    <a:bodyPr/>
                    <a:lstStyle/>
                    <a:p>
                      <a:r>
                        <a:rPr lang="de-DE" sz="2000" dirty="0">
                          <a:solidFill>
                            <a:schemeClr val="bg1">
                              <a:lumMod val="75000"/>
                            </a:schemeClr>
                          </a:solidFill>
                        </a:rPr>
                        <a:t>Strength of relationship between student performance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1398068055"/>
                  </a:ext>
                </a:extLst>
              </a:tr>
            </a:tbl>
          </a:graphicData>
        </a:graphic>
      </p:graphicFrame>
    </p:spTree>
    <p:extLst>
      <p:ext uri="{BB962C8B-B14F-4D97-AF65-F5344CB8AC3E}">
        <p14:creationId xmlns:p14="http://schemas.microsoft.com/office/powerpoint/2010/main" val="10607430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a:xfrm>
            <a:off x="179512" y="977569"/>
            <a:ext cx="8856984" cy="4177855"/>
          </a:xfrm>
        </p:spPr>
      </p:sp>
      <p:sp>
        <p:nvSpPr>
          <p:cNvPr id="3" name="Title 2"/>
          <p:cNvSpPr>
            <a:spLocks noGrp="1"/>
          </p:cNvSpPr>
          <p:nvPr>
            <p:ph type="title"/>
          </p:nvPr>
        </p:nvSpPr>
        <p:spPr/>
        <p:txBody>
          <a:bodyPr/>
          <a:lstStyle/>
          <a:p>
            <a:r>
              <a:rPr lang="en-US" dirty="0"/>
              <a:t>Countries with lower educational attainment have higher earning disparities…</a:t>
            </a:r>
            <a:endParaRPr lang="en-GB" dirty="0"/>
          </a:p>
        </p:txBody>
      </p:sp>
      <p:sp>
        <p:nvSpPr>
          <p:cNvPr id="4" name="Content Placeholder 3"/>
          <p:cNvSpPr>
            <a:spLocks noGrp="1"/>
          </p:cNvSpPr>
          <p:nvPr>
            <p:ph sz="quarter" idx="17"/>
          </p:nvPr>
        </p:nvSpPr>
        <p:spPr/>
        <p:txBody>
          <a:bodyPr>
            <a:normAutofit fontScale="70000" lnSpcReduction="20000"/>
          </a:bodyPr>
          <a:lstStyle/>
          <a:p>
            <a:r>
              <a:rPr lang="en-GB" dirty="0"/>
              <a:t>Figure A4.2</a:t>
            </a:r>
          </a:p>
        </p:txBody>
      </p:sp>
      <p:sp>
        <p:nvSpPr>
          <p:cNvPr id="5" name="Content Placeholder 4"/>
          <p:cNvSpPr>
            <a:spLocks noGrp="1"/>
          </p:cNvSpPr>
          <p:nvPr>
            <p:ph sz="quarter" idx="18"/>
          </p:nvPr>
        </p:nvSpPr>
        <p:spPr>
          <a:xfrm>
            <a:off x="6639" y="627534"/>
            <a:ext cx="9073008" cy="270272"/>
          </a:xfrm>
        </p:spPr>
        <p:txBody>
          <a:bodyPr>
            <a:noAutofit/>
          </a:bodyPr>
          <a:lstStyle/>
          <a:p>
            <a:r>
              <a:rPr lang="en-US" sz="1400" dirty="0"/>
              <a:t>Percentage of adults (25-64 year-old workers) earning more than the median, </a:t>
            </a:r>
          </a:p>
          <a:p>
            <a:r>
              <a:rPr lang="en-US" sz="1400" dirty="0"/>
              <a:t>by educational attainment (2016)</a:t>
            </a:r>
            <a:endParaRPr lang="en-GB" sz="1400" dirty="0"/>
          </a:p>
        </p:txBody>
      </p:sp>
      <p:graphicFrame>
        <p:nvGraphicFramePr>
          <p:cNvPr id="6" name="Chart 5"/>
          <p:cNvGraphicFramePr>
            <a:graphicFrameLocks/>
          </p:cNvGraphicFramePr>
          <p:nvPr>
            <p:extLst/>
          </p:nvPr>
        </p:nvGraphicFramePr>
        <p:xfrm>
          <a:off x="323528" y="1113832"/>
          <a:ext cx="8496944" cy="379842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870000" y="1707654"/>
            <a:ext cx="198000" cy="1980000"/>
          </a:xfrm>
          <a:prstGeom prst="rect">
            <a:avLst/>
          </a:prstGeom>
          <a:solidFill>
            <a:schemeClr val="bg1">
              <a:lumMod val="8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맑은 고딕"/>
              <a:ea typeface="+mn-ea"/>
              <a:cs typeface="+mn-cs"/>
            </a:endParaRPr>
          </a:p>
        </p:txBody>
      </p:sp>
      <p:pic>
        <p:nvPicPr>
          <p:cNvPr id="8" name="Picture 7">
            <a:extLst>
              <a:ext uri="{FF2B5EF4-FFF2-40B4-BE49-F238E27FC236}">
                <a16:creationId xmlns:a16="http://schemas.microsoft.com/office/drawing/2014/main" xmlns="" id="{DF491635-F008-4E41-9690-8CC04D5FDC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6" y="-422156"/>
            <a:ext cx="426876" cy="426876"/>
          </a:xfrm>
          <a:prstGeom prst="rect">
            <a:avLst/>
          </a:prstGeom>
        </p:spPr>
      </p:pic>
      <p:pic>
        <p:nvPicPr>
          <p:cNvPr id="9" name="Picture 8">
            <a:extLst>
              <a:ext uri="{FF2B5EF4-FFF2-40B4-BE49-F238E27FC236}">
                <a16:creationId xmlns:a16="http://schemas.microsoft.com/office/drawing/2014/main" xmlns="" id="{5D261BFD-FBE9-400A-9610-C9D8E4FC7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867" y="3420991"/>
            <a:ext cx="446508" cy="25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122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6">
                                            <p:graphicEl>
                                              <a:chart seriesIdx="-4" categoryIdx="1" bldStep="category"/>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
                                            <p:graphicEl>
                                              <a:chart seriesIdx="-4" categoryIdx="2" bldStep="category"/>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
                                            <p:graphicEl>
                                              <a:chart seriesIdx="-4" categoryIdx="3" bldStep="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
                                            <p:graphicEl>
                                              <a:chart seriesIdx="-4" categoryIdx="4" bldStep="category"/>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
                                            <p:graphicEl>
                                              <a:chart seriesIdx="-4" categoryIdx="5" bldStep="category"/>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
                                            <p:graphicEl>
                                              <a:chart seriesIdx="-4" categoryIdx="6" bldStep="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
                                            <p:graphicEl>
                                              <a:chart seriesIdx="-4" categoryIdx="7" bldStep="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
                                            <p:graphicEl>
                                              <a:chart seriesIdx="-4" categoryIdx="8" bldStep="category"/>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
                                            <p:graphicEl>
                                              <a:chart seriesIdx="-4" categoryIdx="9" bldStep="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
                                            <p:graphicEl>
                                              <a:chart seriesIdx="-4" categoryIdx="10"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
                                            <p:graphicEl>
                                              <a:chart seriesIdx="-4" categoryIdx="11" bldStep="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graphicEl>
                                              <a:chart seriesIdx="-4" categoryIdx="12" bldStep="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graphicEl>
                                              <a:chart seriesIdx="-4" categoryIdx="13" bldStep="category"/>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graphicEl>
                                              <a:chart seriesIdx="-4" categoryIdx="14" bldStep="category"/>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graphicEl>
                                              <a:chart seriesIdx="-4" categoryIdx="15" bldStep="category"/>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6">
                                            <p:graphicEl>
                                              <a:chart seriesIdx="-4" categoryIdx="16" bldStep="category"/>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6">
                                            <p:graphicEl>
                                              <a:chart seriesIdx="-4" categoryIdx="17" bldStep="category"/>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6">
                                            <p:graphicEl>
                                              <a:chart seriesIdx="-4" categoryIdx="18" bldStep="category"/>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6">
                                            <p:graphicEl>
                                              <a:chart seriesIdx="-4" categoryIdx="19" bldStep="category"/>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6">
                                            <p:graphicEl>
                                              <a:chart seriesIdx="-4" categoryIdx="20" bldStep="category"/>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6">
                                            <p:graphicEl>
                                              <a:chart seriesIdx="-4" categoryIdx="21" bldStep="category"/>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499"/>
                                          </p:stCondLst>
                                        </p:cTn>
                                        <p:tgtEl>
                                          <p:spTgt spid="6">
                                            <p:graphicEl>
                                              <a:chart seriesIdx="-4" categoryIdx="22" bldStep="category"/>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499"/>
                                          </p:stCondLst>
                                        </p:cTn>
                                        <p:tgtEl>
                                          <p:spTgt spid="6">
                                            <p:graphicEl>
                                              <a:chart seriesIdx="-4" categoryIdx="23" bldStep="category"/>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499"/>
                                          </p:stCondLst>
                                        </p:cTn>
                                        <p:tgtEl>
                                          <p:spTgt spid="6">
                                            <p:graphicEl>
                                              <a:chart seriesIdx="-4" categoryIdx="24" bldStep="category"/>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499"/>
                                          </p:stCondLst>
                                        </p:cTn>
                                        <p:tgtEl>
                                          <p:spTgt spid="6">
                                            <p:graphicEl>
                                              <a:chart seriesIdx="-4" categoryIdx="25" bldStep="category"/>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499"/>
                                          </p:stCondLst>
                                        </p:cTn>
                                        <p:tgtEl>
                                          <p:spTgt spid="6">
                                            <p:graphicEl>
                                              <a:chart seriesIdx="-4" categoryIdx="26" bldStep="category"/>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499"/>
                                          </p:stCondLst>
                                        </p:cTn>
                                        <p:tgtEl>
                                          <p:spTgt spid="6">
                                            <p:graphicEl>
                                              <a:chart seriesIdx="-4" categoryIdx="27" bldStep="category"/>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499"/>
                                          </p:stCondLst>
                                        </p:cTn>
                                        <p:tgtEl>
                                          <p:spTgt spid="6">
                                            <p:graphicEl>
                                              <a:chart seriesIdx="-4" categoryIdx="28" bldStep="category"/>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499"/>
                                          </p:stCondLst>
                                        </p:cTn>
                                        <p:tgtEl>
                                          <p:spTgt spid="6">
                                            <p:graphicEl>
                                              <a:chart seriesIdx="-4" categoryIdx="29" bldStep="category"/>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499"/>
                                          </p:stCondLst>
                                        </p:cTn>
                                        <p:tgtEl>
                                          <p:spTgt spid="6">
                                            <p:graphicEl>
                                              <a:chart seriesIdx="-4" categoryIdx="30" bldStep="category"/>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499"/>
                                          </p:stCondLst>
                                        </p:cTn>
                                        <p:tgtEl>
                                          <p:spTgt spid="6">
                                            <p:graphicEl>
                                              <a:chart seriesIdx="-4" categoryIdx="31" bldStep="category"/>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499"/>
                                          </p:stCondLst>
                                        </p:cTn>
                                        <p:tgtEl>
                                          <p:spTgt spid="6">
                                            <p:graphicEl>
                                              <a:chart seriesIdx="-4" categoryIdx="32" bldStep="category"/>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499"/>
                                          </p:stCondLst>
                                        </p:cTn>
                                        <p:tgtEl>
                                          <p:spTgt spid="6">
                                            <p:graphicEl>
                                              <a:chart seriesIdx="-4" categoryIdx="33" bldStep="category"/>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499"/>
                                          </p:stCondLst>
                                        </p:cTn>
                                        <p:tgtEl>
                                          <p:spTgt spid="6">
                                            <p:graphicEl>
                                              <a:chart seriesIdx="-4" categoryIdx="34" bldStep="category"/>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499"/>
                                          </p:stCondLst>
                                        </p:cTn>
                                        <p:tgtEl>
                                          <p:spTgt spid="6">
                                            <p:graphicEl>
                                              <a:chart seriesIdx="-4" categoryIdx="35" bldStep="category"/>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499"/>
                                          </p:stCondLst>
                                        </p:cTn>
                                        <p:tgtEl>
                                          <p:spTgt spid="6">
                                            <p:graphicEl>
                                              <a:chart seriesIdx="-4" categoryIdx="36" bldStep="category"/>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499"/>
                                          </p:stCondLst>
                                        </p:cTn>
                                        <p:tgtEl>
                                          <p:spTgt spid="6">
                                            <p:graphicEl>
                                              <a:chart seriesIdx="-4" categoryIdx="37" bldStep="category"/>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499"/>
                                          </p:stCondLst>
                                        </p:cTn>
                                        <p:tgtEl>
                                          <p:spTgt spid="6">
                                            <p:graphicEl>
                                              <a:chart seriesIdx="-4" categoryIdx="38" bldStep="category"/>
                                            </p:graphicEl>
                                          </p:spTgt>
                                        </p:tgtEl>
                                        <p:attrNameLst>
                                          <p:attrName>style.visibility</p:attrName>
                                        </p:attrNameLst>
                                      </p:cBhvr>
                                      <p:to>
                                        <p:strVal val="visible"/>
                                      </p:to>
                                    </p:set>
                                  </p:childTnLst>
                                </p:cTn>
                              </p:par>
                              <p:par>
                                <p:cTn id="81" presetID="1" presetClass="entr" presetSubtype="0" fill="hold" grpId="0" nodeType="withEffect">
                                  <p:stCondLst>
                                    <p:cond delay="100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08C407-7C77-4605-8F81-58C92EB55B15}"/>
              </a:ext>
            </a:extLst>
          </p:cNvPr>
          <p:cNvSpPr>
            <a:spLocks noGrp="1"/>
          </p:cNvSpPr>
          <p:nvPr>
            <p:ph type="title"/>
          </p:nvPr>
        </p:nvSpPr>
        <p:spPr/>
        <p:txBody>
          <a:bodyPr/>
          <a:lstStyle/>
          <a:p>
            <a:r>
              <a:rPr lang="en-GB" dirty="0"/>
              <a:t>Defining and measuring equity</a:t>
            </a:r>
            <a:endParaRPr lang="en-US" dirty="0"/>
          </a:p>
        </p:txBody>
      </p:sp>
      <p:graphicFrame>
        <p:nvGraphicFramePr>
          <p:cNvPr id="6" name="Content Placeholder 5">
            <a:extLst>
              <a:ext uri="{FF2B5EF4-FFF2-40B4-BE49-F238E27FC236}">
                <a16:creationId xmlns:a16="http://schemas.microsoft.com/office/drawing/2014/main" xmlns="" id="{5E2C2B33-A6A2-4613-971A-A10BB8F3F8EA}"/>
              </a:ext>
            </a:extLst>
          </p:cNvPr>
          <p:cNvGraphicFramePr>
            <a:graphicFrameLocks noGrp="1"/>
          </p:cNvGraphicFramePr>
          <p:nvPr>
            <p:ph idx="1"/>
            <p:extLst>
              <p:ext uri="{D42A27DB-BD31-4B8C-83A1-F6EECF244321}">
                <p14:modId xmlns:p14="http://schemas.microsoft.com/office/powerpoint/2010/main" val="1721696960"/>
              </p:ext>
            </p:extLst>
          </p:nvPr>
        </p:nvGraphicFramePr>
        <p:xfrm>
          <a:off x="457200" y="1309687"/>
          <a:ext cx="8229600" cy="3627436"/>
        </p:xfrm>
        <a:graphic>
          <a:graphicData uri="http://schemas.openxmlformats.org/drawingml/2006/table">
            <a:tbl>
              <a:tblPr firstRow="1" bandRow="1">
                <a:tableStyleId>{5C22544A-7EE6-4342-B048-85BDC9FD1C3A}</a:tableStyleId>
              </a:tblPr>
              <a:tblGrid>
                <a:gridCol w="1266092">
                  <a:extLst>
                    <a:ext uri="{9D8B030D-6E8A-4147-A177-3AD203B41FA5}">
                      <a16:colId xmlns:a16="http://schemas.microsoft.com/office/drawing/2014/main" xmlns="" val="3820591041"/>
                    </a:ext>
                  </a:extLst>
                </a:gridCol>
                <a:gridCol w="3315956">
                  <a:extLst>
                    <a:ext uri="{9D8B030D-6E8A-4147-A177-3AD203B41FA5}">
                      <a16:colId xmlns:a16="http://schemas.microsoft.com/office/drawing/2014/main" xmlns="" val="3078855975"/>
                    </a:ext>
                  </a:extLst>
                </a:gridCol>
                <a:gridCol w="3647552">
                  <a:extLst>
                    <a:ext uri="{9D8B030D-6E8A-4147-A177-3AD203B41FA5}">
                      <a16:colId xmlns:a16="http://schemas.microsoft.com/office/drawing/2014/main" xmlns="" val="2163612449"/>
                    </a:ext>
                  </a:extLst>
                </a:gridCol>
              </a:tblGrid>
              <a:tr h="611554">
                <a:tc>
                  <a:txBody>
                    <a:bodyPr/>
                    <a:lstStyle/>
                    <a:p>
                      <a:endParaRPr lang="en-US" sz="2000" dirty="0"/>
                    </a:p>
                  </a:txBody>
                  <a:tcPr/>
                </a:tc>
                <a:tc>
                  <a:txBody>
                    <a:bodyPr/>
                    <a:lstStyle/>
                    <a:p>
                      <a:r>
                        <a:rPr lang="de-DE" sz="2000" dirty="0">
                          <a:solidFill>
                            <a:srgbClr val="FFFF00"/>
                          </a:solidFill>
                        </a:rPr>
                        <a:t>Equality</a:t>
                      </a:r>
                      <a:endParaRPr lang="en-US" sz="2000" dirty="0">
                        <a:solidFill>
                          <a:srgbClr val="FFFF00"/>
                        </a:solidFill>
                      </a:endParaRPr>
                    </a:p>
                  </a:txBody>
                  <a:tcPr/>
                </a:tc>
                <a:tc>
                  <a:txBody>
                    <a:bodyPr/>
                    <a:lstStyle/>
                    <a:p>
                      <a:r>
                        <a:rPr lang="de-DE" sz="2000" dirty="0">
                          <a:solidFill>
                            <a:schemeClr val="accent3">
                              <a:lumMod val="60000"/>
                              <a:lumOff val="40000"/>
                            </a:schemeClr>
                          </a:solidFill>
                        </a:rPr>
                        <a:t>Equity</a:t>
                      </a:r>
                      <a:endParaRPr lang="en-US" sz="2000" dirty="0">
                        <a:solidFill>
                          <a:schemeClr val="accent3">
                            <a:lumMod val="60000"/>
                            <a:lumOff val="40000"/>
                          </a:schemeClr>
                        </a:solidFill>
                      </a:endParaRPr>
                    </a:p>
                  </a:txBody>
                  <a:tcPr/>
                </a:tc>
                <a:extLst>
                  <a:ext uri="{0D108BD9-81ED-4DB2-BD59-A6C34878D82A}">
                    <a16:rowId xmlns:a16="http://schemas.microsoft.com/office/drawing/2014/main" xmlns="" val="2539106485"/>
                  </a:ext>
                </a:extLst>
              </a:tr>
              <a:tr h="1507941">
                <a:tc>
                  <a:txBody>
                    <a:bodyPr/>
                    <a:lstStyle/>
                    <a:p>
                      <a:r>
                        <a:rPr lang="de-DE" sz="2000" dirty="0">
                          <a:solidFill>
                            <a:srgbClr val="C00000"/>
                          </a:solidFill>
                        </a:rPr>
                        <a:t>Inputs</a:t>
                      </a:r>
                      <a:endParaRPr lang="en-US" sz="2000" dirty="0">
                        <a:solidFill>
                          <a:srgbClr val="C0000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de-DE" sz="2000" dirty="0"/>
                        <a:t>Variation in financial and human resources</a:t>
                      </a:r>
                    </a:p>
                  </a:txBody>
                  <a:tcPr/>
                </a:tc>
                <a:tc>
                  <a:txBody>
                    <a:bodyPr/>
                    <a:lstStyle/>
                    <a:p>
                      <a:r>
                        <a:rPr lang="de-DE" sz="2000" dirty="0"/>
                        <a:t>Strength of relationship between resources and the social background of students and schools</a:t>
                      </a:r>
                      <a:endParaRPr lang="en-US" sz="2000" dirty="0"/>
                    </a:p>
                  </a:txBody>
                  <a:tcPr/>
                </a:tc>
                <a:extLst>
                  <a:ext uri="{0D108BD9-81ED-4DB2-BD59-A6C34878D82A}">
                    <a16:rowId xmlns:a16="http://schemas.microsoft.com/office/drawing/2014/main" xmlns="" val="3961060518"/>
                  </a:ext>
                </a:extLst>
              </a:tr>
              <a:tr h="1507941">
                <a:tc>
                  <a:txBody>
                    <a:bodyPr/>
                    <a:lstStyle/>
                    <a:p>
                      <a:r>
                        <a:rPr lang="de-DE" sz="2000" dirty="0">
                          <a:solidFill>
                            <a:schemeClr val="bg1">
                              <a:lumMod val="75000"/>
                            </a:schemeClr>
                          </a:solidFill>
                        </a:rPr>
                        <a:t>Outcomes</a:t>
                      </a:r>
                      <a:endParaRPr lang="en-US" sz="2000" dirty="0">
                        <a:solidFill>
                          <a:schemeClr val="bg1">
                            <a:lumMod val="75000"/>
                          </a:schemeClr>
                        </a:solidFill>
                      </a:endParaRPr>
                    </a:p>
                  </a:txBody>
                  <a:tcPr/>
                </a:tc>
                <a:tc>
                  <a:txBody>
                    <a:bodyPr/>
                    <a:lstStyle/>
                    <a:p>
                      <a:r>
                        <a:rPr lang="de-DE" sz="2000" dirty="0">
                          <a:solidFill>
                            <a:schemeClr val="bg1">
                              <a:lumMod val="75000"/>
                            </a:schemeClr>
                          </a:solidFill>
                        </a:rPr>
                        <a:t>Variation in student and school performance</a:t>
                      </a:r>
                      <a:endParaRPr lang="en-US" sz="2000" dirty="0">
                        <a:solidFill>
                          <a:schemeClr val="bg1">
                            <a:lumMod val="75000"/>
                          </a:schemeClr>
                        </a:solidFill>
                      </a:endParaRPr>
                    </a:p>
                  </a:txBody>
                  <a:tcPr/>
                </a:tc>
                <a:tc>
                  <a:txBody>
                    <a:bodyPr/>
                    <a:lstStyle/>
                    <a:p>
                      <a:r>
                        <a:rPr lang="de-DE" sz="2000" dirty="0">
                          <a:solidFill>
                            <a:schemeClr val="bg1">
                              <a:lumMod val="75000"/>
                            </a:schemeClr>
                          </a:solidFill>
                        </a:rPr>
                        <a:t>Strength of relationship between student performance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1398068055"/>
                  </a:ext>
                </a:extLst>
              </a:tr>
            </a:tbl>
          </a:graphicData>
        </a:graphic>
      </p:graphicFrame>
    </p:spTree>
    <p:extLst>
      <p:ext uri="{BB962C8B-B14F-4D97-AF65-F5344CB8AC3E}">
        <p14:creationId xmlns:p14="http://schemas.microsoft.com/office/powerpoint/2010/main" val="1691129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7634" y="1167594"/>
            <a:ext cx="6588732" cy="3780420"/>
          </a:xfrm>
        </p:spPr>
        <p:txBody>
          <a:bodyPr>
            <a:normAutofit/>
          </a:bodyPr>
          <a:lstStyle/>
          <a:p>
            <a:pPr marL="386100" indent="-342900">
              <a:buAutoNum type="arabicParenR"/>
            </a:pPr>
            <a:r>
              <a:rPr lang="en-GB" sz="1800" b="1" dirty="0">
                <a:solidFill>
                  <a:srgbClr val="A7D971"/>
                </a:solidFill>
                <a:latin typeface="Calibri" panose="020F0502020204030204" pitchFamily="34" charset="0"/>
              </a:rPr>
              <a:t>Education has been a priority in recent years</a:t>
            </a:r>
          </a:p>
          <a:p>
            <a:pPr marL="386100" indent="-342900">
              <a:buAutoNum type="arabicParenR"/>
            </a:pPr>
            <a:endParaRPr lang="en-GB" sz="1800" b="1" dirty="0">
              <a:solidFill>
                <a:schemeClr val="bg2">
                  <a:lumMod val="10000"/>
                </a:schemeClr>
              </a:solidFill>
              <a:latin typeface="Calibri" panose="020F0502020204030204" pitchFamily="34" charset="0"/>
            </a:endParaRPr>
          </a:p>
          <a:p>
            <a:pPr lvl="1"/>
            <a:r>
              <a:rPr lang="en-GB" sz="1500" dirty="0">
                <a:solidFill>
                  <a:schemeClr val="bg2">
                    <a:lumMod val="10000"/>
                  </a:schemeClr>
                </a:solidFill>
                <a:latin typeface="Calibri" panose="020F0502020204030204" pitchFamily="34" charset="0"/>
              </a:rPr>
              <a:t>Key pillar of National Development Plan for 2014-18</a:t>
            </a:r>
          </a:p>
          <a:p>
            <a:pPr lvl="1"/>
            <a:r>
              <a:rPr lang="en-GB" sz="1500" dirty="0">
                <a:solidFill>
                  <a:schemeClr val="bg2">
                    <a:lumMod val="10000"/>
                  </a:schemeClr>
                </a:solidFill>
                <a:latin typeface="Calibri" panose="020F0502020204030204" pitchFamily="34" charset="0"/>
              </a:rPr>
              <a:t>Recognition in Peace Agreement: Special Rural Education Plan</a:t>
            </a:r>
          </a:p>
          <a:p>
            <a:pPr lvl="1"/>
            <a:r>
              <a:rPr lang="en-GB" sz="1500" dirty="0">
                <a:solidFill>
                  <a:schemeClr val="bg2">
                    <a:lumMod val="10000"/>
                  </a:schemeClr>
                </a:solidFill>
                <a:latin typeface="Calibri" panose="020F0502020204030204" pitchFamily="34" charset="0"/>
              </a:rPr>
              <a:t>Ambition </a:t>
            </a:r>
            <a:r>
              <a:rPr lang="es-ES" sz="1500" dirty="0">
                <a:solidFill>
                  <a:schemeClr val="bg2">
                    <a:lumMod val="10000"/>
                  </a:schemeClr>
                </a:solidFill>
                <a:latin typeface="Calibri" panose="020F0502020204030204" pitchFamily="34" charset="0"/>
              </a:rPr>
              <a:t>to </a:t>
            </a:r>
            <a:r>
              <a:rPr lang="en-US" sz="1500" dirty="0">
                <a:solidFill>
                  <a:schemeClr val="bg2">
                    <a:lumMod val="10000"/>
                  </a:schemeClr>
                </a:solidFill>
                <a:latin typeface="Calibri" panose="020F0502020204030204" pitchFamily="34" charset="0"/>
              </a:rPr>
              <a:t>increase access to early childhood education</a:t>
            </a:r>
          </a:p>
          <a:p>
            <a:pPr lvl="1"/>
            <a:r>
              <a:rPr lang="en-US" sz="1500" dirty="0">
                <a:solidFill>
                  <a:schemeClr val="bg2">
                    <a:lumMod val="10000"/>
                  </a:schemeClr>
                </a:solidFill>
                <a:latin typeface="Calibri" panose="020F0502020204030204" pitchFamily="34" charset="0"/>
              </a:rPr>
              <a:t>Policy to increase upper secondary education</a:t>
            </a:r>
          </a:p>
          <a:p>
            <a:pPr lvl="1"/>
            <a:r>
              <a:rPr lang="en-US" sz="1500" dirty="0">
                <a:solidFill>
                  <a:schemeClr val="bg2">
                    <a:lumMod val="10000"/>
                  </a:schemeClr>
                </a:solidFill>
                <a:latin typeface="Calibri" panose="020F0502020204030204" pitchFamily="34" charset="0"/>
              </a:rPr>
              <a:t>Steps to improve teaching quality</a:t>
            </a:r>
          </a:p>
          <a:p>
            <a:pPr lvl="1"/>
            <a:r>
              <a:rPr lang="en-GB" sz="1500" dirty="0">
                <a:solidFill>
                  <a:schemeClr val="bg2">
                    <a:lumMod val="10000"/>
                  </a:schemeClr>
                </a:solidFill>
                <a:latin typeface="Calibri" panose="020F0502020204030204" pitchFamily="34" charset="0"/>
              </a:rPr>
              <a:t>Programme</a:t>
            </a:r>
            <a:r>
              <a:rPr lang="en-US" sz="1500" dirty="0">
                <a:solidFill>
                  <a:schemeClr val="bg2">
                    <a:lumMod val="10000"/>
                  </a:schemeClr>
                </a:solidFill>
                <a:latin typeface="Calibri" panose="020F0502020204030204" pitchFamily="34" charset="0"/>
              </a:rPr>
              <a:t> to extend full-day schooling and improve educational infrastructure</a:t>
            </a:r>
          </a:p>
          <a:p>
            <a:pPr lvl="1"/>
            <a:r>
              <a:rPr lang="en-US" sz="1500" dirty="0">
                <a:solidFill>
                  <a:schemeClr val="bg2">
                    <a:lumMod val="10000"/>
                  </a:schemeClr>
                </a:solidFill>
                <a:latin typeface="Calibri" panose="020F0502020204030204" pitchFamily="34" charset="0"/>
              </a:rPr>
              <a:t>Policy to promote the inclusion of children with special needs</a:t>
            </a:r>
          </a:p>
          <a:p>
            <a:pPr lvl="1"/>
            <a:r>
              <a:rPr lang="en-US" sz="1500" dirty="0">
                <a:solidFill>
                  <a:schemeClr val="bg2">
                    <a:lumMod val="10000"/>
                  </a:schemeClr>
                </a:solidFill>
                <a:latin typeface="Calibri" panose="020F0502020204030204" pitchFamily="34" charset="0"/>
              </a:rPr>
              <a:t>Policy to ensure the education of youth in the criminal justice system</a:t>
            </a:r>
          </a:p>
        </p:txBody>
      </p:sp>
      <p:sp>
        <p:nvSpPr>
          <p:cNvPr id="3" name="Slide Number Placeholder 2"/>
          <p:cNvSpPr>
            <a:spLocks noGrp="1"/>
          </p:cNvSpPr>
          <p:nvPr>
            <p:ph type="sldNum" sz="quarter" idx="4"/>
          </p:nvPr>
        </p:nvSpPr>
        <p:spPr/>
        <p:txBody>
          <a:bodyPr/>
          <a:lstStyle/>
          <a:p>
            <a:fld id="{4AC0FD44-5033-4665-A722-DCA946A6112F}" type="slidenum">
              <a:rPr lang="en-GB" smtClean="0">
                <a:solidFill>
                  <a:prstClr val="white"/>
                </a:solidFill>
              </a:rPr>
              <a:pPr/>
              <a:t>21</a:t>
            </a:fld>
            <a:endParaRPr lang="en-GB">
              <a:solidFill>
                <a:prstClr val="white"/>
              </a:solidFill>
            </a:endParaRPr>
          </a:p>
        </p:txBody>
      </p:sp>
      <p:sp>
        <p:nvSpPr>
          <p:cNvPr id="14338" name="Rectangle 2"/>
          <p:cNvSpPr>
            <a:spLocks noGrp="1" noChangeArrowheads="1"/>
          </p:cNvSpPr>
          <p:nvPr>
            <p:ph type="title"/>
          </p:nvPr>
        </p:nvSpPr>
        <p:spPr>
          <a:xfrm>
            <a:off x="1979712" y="87475"/>
            <a:ext cx="5886785" cy="845344"/>
          </a:xfrm>
        </p:spPr>
        <p:txBody>
          <a:bodyPr/>
          <a:lstStyle/>
          <a:p>
            <a:pPr lvl="0"/>
            <a:r>
              <a:rPr lang="en-GB" sz="1800" b="1" dirty="0">
                <a:solidFill>
                  <a:srgbClr val="0070C0"/>
                </a:solidFill>
              </a:rPr>
              <a:t>OECD School Resources Review: Colombia</a:t>
            </a:r>
            <a:br>
              <a:rPr lang="en-GB" sz="1800" b="1" dirty="0">
                <a:solidFill>
                  <a:srgbClr val="0070C0"/>
                </a:solidFill>
              </a:rPr>
            </a:br>
            <a:r>
              <a:rPr lang="en-GB" sz="1800" b="1" dirty="0">
                <a:solidFill>
                  <a:srgbClr val="92D050"/>
                </a:solidFill>
              </a:rPr>
              <a:t>Strengths </a:t>
            </a:r>
            <a:r>
              <a:rPr lang="en-GB" sz="1800" b="1" dirty="0">
                <a:solidFill>
                  <a:srgbClr val="C00000"/>
                </a:solidFill>
              </a:rPr>
              <a:t>and Challenges</a:t>
            </a:r>
            <a:endParaRPr lang="en-US" altLang="en-US" sz="1800" b="1" dirty="0">
              <a:solidFill>
                <a:srgbClr val="C00000"/>
              </a:solidFill>
            </a:endParaRPr>
          </a:p>
        </p:txBody>
      </p:sp>
    </p:spTree>
    <p:extLst>
      <p:ext uri="{BB962C8B-B14F-4D97-AF65-F5344CB8AC3E}">
        <p14:creationId xmlns:p14="http://schemas.microsoft.com/office/powerpoint/2010/main" val="2084664408"/>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AC0FD44-5033-4665-A722-DCA946A6112F}" type="slidenum">
              <a:rPr lang="en-GB" smtClean="0">
                <a:solidFill>
                  <a:prstClr val="white"/>
                </a:solidFill>
              </a:rPr>
              <a:pPr/>
              <a:t>22</a:t>
            </a:fld>
            <a:endParaRPr lang="en-GB">
              <a:solidFill>
                <a:prstClr val="white"/>
              </a:solidFill>
            </a:endParaRPr>
          </a:p>
        </p:txBody>
      </p:sp>
      <p:sp>
        <p:nvSpPr>
          <p:cNvPr id="14338" name="Rectangle 2"/>
          <p:cNvSpPr>
            <a:spLocks noGrp="1" noChangeArrowheads="1"/>
          </p:cNvSpPr>
          <p:nvPr>
            <p:ph type="title"/>
          </p:nvPr>
        </p:nvSpPr>
        <p:spPr>
          <a:xfrm>
            <a:off x="1979712" y="87475"/>
            <a:ext cx="5886785" cy="845344"/>
          </a:xfrm>
        </p:spPr>
        <p:txBody>
          <a:bodyPr/>
          <a:lstStyle/>
          <a:p>
            <a:pPr lvl="0"/>
            <a:r>
              <a:rPr lang="en-GB" sz="1800" b="1" dirty="0">
                <a:solidFill>
                  <a:srgbClr val="0070C0"/>
                </a:solidFill>
              </a:rPr>
              <a:t>OECD School Resources Review: Colombia</a:t>
            </a:r>
            <a:br>
              <a:rPr lang="en-GB" sz="1800" b="1" dirty="0">
                <a:solidFill>
                  <a:srgbClr val="0070C0"/>
                </a:solidFill>
              </a:rPr>
            </a:br>
            <a:r>
              <a:rPr lang="en-GB" sz="1800" b="1" dirty="0">
                <a:solidFill>
                  <a:srgbClr val="92D050"/>
                </a:solidFill>
              </a:rPr>
              <a:t>Strengths </a:t>
            </a:r>
            <a:r>
              <a:rPr lang="en-GB" sz="1800" b="1" dirty="0">
                <a:solidFill>
                  <a:srgbClr val="C00000"/>
                </a:solidFill>
              </a:rPr>
              <a:t>and Challenges</a:t>
            </a:r>
            <a:endParaRPr lang="en-US" altLang="en-US" sz="1800" b="1" dirty="0">
              <a:solidFill>
                <a:srgbClr val="C00000"/>
              </a:solidFill>
            </a:endParaRPr>
          </a:p>
        </p:txBody>
      </p:sp>
      <p:sp>
        <p:nvSpPr>
          <p:cNvPr id="8" name="Content Placeholder 7"/>
          <p:cNvSpPr txBox="1">
            <a:spLocks noGrp="1"/>
          </p:cNvSpPr>
          <p:nvPr>
            <p:ph idx="1"/>
          </p:nvPr>
        </p:nvSpPr>
        <p:spPr>
          <a:xfrm>
            <a:off x="1331641" y="1167594"/>
            <a:ext cx="6588919" cy="2733056"/>
          </a:xfrm>
          <a:prstGeom prst="rect">
            <a:avLst/>
          </a:prstGeom>
          <a:noFill/>
        </p:spPr>
        <p:txBody>
          <a:bodyPr wrap="square" rtlCol="0">
            <a:spAutoFit/>
          </a:bodyPr>
          <a:lstStyle/>
          <a:p>
            <a:pPr marL="0" indent="0">
              <a:buNone/>
            </a:pPr>
            <a:r>
              <a:rPr lang="en-US" sz="1800" b="1" dirty="0">
                <a:solidFill>
                  <a:srgbClr val="C00000"/>
                </a:solidFill>
                <a:latin typeface="Calibri" panose="020F0502020204030204" pitchFamily="34" charset="0"/>
              </a:rPr>
              <a:t>But goals are not sufficiently backed by public funding</a:t>
            </a:r>
          </a:p>
          <a:p>
            <a:pPr marL="0" indent="0">
              <a:buNone/>
            </a:pPr>
            <a:endParaRPr lang="en-US" sz="1800" b="1" dirty="0">
              <a:solidFill>
                <a:srgbClr val="C00000"/>
              </a:solidFill>
              <a:latin typeface="Calibri" panose="020F0502020204030204" pitchFamily="34" charset="0"/>
            </a:endParaRPr>
          </a:p>
          <a:p>
            <a:pPr lvl="1"/>
            <a:r>
              <a:rPr lang="en-US" sz="1500" dirty="0">
                <a:latin typeface="Calibri" panose="020F0502020204030204" pitchFamily="34" charset="0"/>
              </a:rPr>
              <a:t>Slowing economic growth (end of commodity </a:t>
            </a:r>
            <a:r>
              <a:rPr lang="en-US" sz="1500" dirty="0" err="1">
                <a:latin typeface="Calibri" panose="020F0502020204030204" pitchFamily="34" charset="0"/>
              </a:rPr>
              <a:t>supercycle</a:t>
            </a:r>
            <a:r>
              <a:rPr lang="en-US" sz="1500" dirty="0">
                <a:latin typeface="Calibri" panose="020F0502020204030204" pitchFamily="34" charset="0"/>
              </a:rPr>
              <a:t>) and fiscal rule to limit structural deficit to 1% of GDP by 2022</a:t>
            </a:r>
          </a:p>
          <a:p>
            <a:pPr lvl="1"/>
            <a:r>
              <a:rPr lang="en-US" sz="1500" dirty="0">
                <a:latin typeface="Calibri" panose="020F0502020204030204" pitchFamily="34" charset="0"/>
              </a:rPr>
              <a:t>Slight increase in public resources in real terms, but reduction with respect to total public spending and relative to the size of the economy</a:t>
            </a:r>
          </a:p>
          <a:p>
            <a:pPr lvl="1"/>
            <a:r>
              <a:rPr lang="en-US" sz="1500" dirty="0">
                <a:latin typeface="Calibri" panose="020F0502020204030204" pitchFamily="34" charset="0"/>
              </a:rPr>
              <a:t>Reduction of resources in the General System of Transfers (SGP) for education as a result of changes to the annual adjustment since 2017</a:t>
            </a:r>
          </a:p>
          <a:p>
            <a:pPr lvl="1"/>
            <a:r>
              <a:rPr lang="en-US" sz="1500" dirty="0">
                <a:latin typeface="Calibri" panose="020F0502020204030204" pitchFamily="34" charset="0"/>
              </a:rPr>
              <a:t>Competition for funds between school/pre-school and tertiary education, with a prioritization for tertiary level</a:t>
            </a:r>
            <a:endParaRPr lang="en-US" sz="1800" dirty="0">
              <a:latin typeface="Calibri" panose="020F0502020204030204" pitchFamily="34" charset="0"/>
            </a:endParaRPr>
          </a:p>
        </p:txBody>
      </p:sp>
    </p:spTree>
    <p:extLst>
      <p:ext uri="{BB962C8B-B14F-4D97-AF65-F5344CB8AC3E}">
        <p14:creationId xmlns:p14="http://schemas.microsoft.com/office/powerpoint/2010/main" val="4217398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1" y="206375"/>
            <a:ext cx="7097486" cy="857250"/>
          </a:xfrm>
        </p:spPr>
        <p:txBody>
          <a:bodyPr/>
          <a:lstStyle/>
          <a:p>
            <a:r>
              <a:rPr lang="en-US" dirty="0"/>
              <a:t>Spending per student from the age of 6 to 15 and science performance </a:t>
            </a:r>
            <a:endParaRPr lang="de-DE" dirty="0"/>
          </a:p>
        </p:txBody>
      </p:sp>
      <p:sp>
        <p:nvSpPr>
          <p:cNvPr id="7" name="TextBox 5"/>
          <p:cNvSpPr txBox="1">
            <a:spLocks noChangeArrowheads="1"/>
          </p:cNvSpPr>
          <p:nvPr/>
        </p:nvSpPr>
        <p:spPr bwMode="auto">
          <a:xfrm>
            <a:off x="7267575" y="206376"/>
            <a:ext cx="15065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457189">
              <a:defRPr/>
            </a:pPr>
            <a:r>
              <a:rPr lang="it-IT" altLang="en-US" sz="1400" b="1" dirty="0">
                <a:solidFill>
                  <a:srgbClr val="E4B921"/>
                </a:solidFill>
                <a:latin typeface="HelveticaNeueLT Std" pitchFamily="6" charset="0"/>
              </a:rPr>
              <a:t>Figure II.6.2</a:t>
            </a:r>
            <a:endParaRPr lang="en-US" altLang="en-US" sz="1400" b="1" dirty="0">
              <a:solidFill>
                <a:srgbClr val="E4B921"/>
              </a:solidFill>
              <a:latin typeface="HelveticaNeueLT Std" pitchFamily="6" charset="0"/>
            </a:endParaRPr>
          </a:p>
        </p:txBody>
      </p:sp>
      <p:graphicFrame>
        <p:nvGraphicFramePr>
          <p:cNvPr id="5" name="Diagramm 4"/>
          <p:cNvGraphicFramePr/>
          <p:nvPr>
            <p:extLst/>
          </p:nvPr>
        </p:nvGraphicFramePr>
        <p:xfrm>
          <a:off x="528919" y="1190172"/>
          <a:ext cx="8245195" cy="395332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Gerader Verbinder 5"/>
          <p:cNvCxnSpPr/>
          <p:nvPr/>
        </p:nvCxnSpPr>
        <p:spPr>
          <a:xfrm>
            <a:off x="3780519" y="1476376"/>
            <a:ext cx="505732" cy="879475"/>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xmlns="" id="{5406FB95-AB60-426E-98C2-1F2D55050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7694" y="3327834"/>
            <a:ext cx="380958" cy="380958"/>
          </a:xfrm>
          <a:prstGeom prst="rect">
            <a:avLst/>
          </a:prstGeom>
        </p:spPr>
      </p:pic>
      <p:sp>
        <p:nvSpPr>
          <p:cNvPr id="2" name="Speech Bubble: Rectangle with Corners Rounded 1">
            <a:extLst>
              <a:ext uri="{FF2B5EF4-FFF2-40B4-BE49-F238E27FC236}">
                <a16:creationId xmlns:a16="http://schemas.microsoft.com/office/drawing/2014/main" xmlns="" id="{DA2CAE1A-4077-47E4-BCC6-17C57B1A0362}"/>
              </a:ext>
            </a:extLst>
          </p:cNvPr>
          <p:cNvSpPr/>
          <p:nvPr/>
        </p:nvSpPr>
        <p:spPr>
          <a:xfrm>
            <a:off x="2411760" y="3082063"/>
            <a:ext cx="4266474" cy="1134126"/>
          </a:xfrm>
          <a:prstGeom prst="wedgeRoundRectCallout">
            <a:avLst>
              <a:gd name="adj1" fmla="val -54739"/>
              <a:gd name="adj2" fmla="val -978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Effect of ensuring that every Colombian 15-year-old is in school and achieves at least the basic Level 2 on PISA</a:t>
            </a:r>
          </a:p>
          <a:p>
            <a:pPr algn="ctr"/>
            <a:r>
              <a:rPr lang="en-GB" dirty="0"/>
              <a:t>6.2bn $ over the working life</a:t>
            </a:r>
            <a:br>
              <a:rPr lang="en-GB" dirty="0"/>
            </a:br>
            <a:r>
              <a:rPr lang="en-GB" dirty="0"/>
              <a:t>910% of current GDP</a:t>
            </a:r>
            <a:endParaRPr lang="en-US" dirty="0"/>
          </a:p>
        </p:txBody>
      </p:sp>
    </p:spTree>
    <p:extLst>
      <p:ext uri="{BB962C8B-B14F-4D97-AF65-F5344CB8AC3E}">
        <p14:creationId xmlns:p14="http://schemas.microsoft.com/office/powerpoint/2010/main" val="22895664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AC0FD44-5033-4665-A722-DCA946A6112F}" type="slidenum">
              <a:rPr lang="en-GB" smtClean="0">
                <a:solidFill>
                  <a:prstClr val="white"/>
                </a:solidFill>
              </a:rPr>
              <a:pPr/>
              <a:t>24</a:t>
            </a:fld>
            <a:endParaRPr lang="en-GB">
              <a:solidFill>
                <a:prstClr val="white"/>
              </a:solidFill>
            </a:endParaRPr>
          </a:p>
        </p:txBody>
      </p:sp>
      <p:sp>
        <p:nvSpPr>
          <p:cNvPr id="14338" name="Rectangle 2"/>
          <p:cNvSpPr>
            <a:spLocks noGrp="1" noChangeArrowheads="1"/>
          </p:cNvSpPr>
          <p:nvPr>
            <p:ph type="title"/>
          </p:nvPr>
        </p:nvSpPr>
        <p:spPr>
          <a:xfrm>
            <a:off x="1979712" y="87475"/>
            <a:ext cx="5886785" cy="845344"/>
          </a:xfrm>
        </p:spPr>
        <p:txBody>
          <a:bodyPr/>
          <a:lstStyle/>
          <a:p>
            <a:pPr lvl="0"/>
            <a:r>
              <a:rPr lang="en-GB" sz="1800" b="1" dirty="0">
                <a:solidFill>
                  <a:srgbClr val="0070C0"/>
                </a:solidFill>
              </a:rPr>
              <a:t>OECD School Resources Review: Colombia</a:t>
            </a:r>
            <a:br>
              <a:rPr lang="en-GB" sz="1800" b="1" dirty="0">
                <a:solidFill>
                  <a:srgbClr val="0070C0"/>
                </a:solidFill>
              </a:rPr>
            </a:br>
            <a:r>
              <a:rPr lang="en-GB" sz="1800" b="1" dirty="0">
                <a:solidFill>
                  <a:srgbClr val="92D050"/>
                </a:solidFill>
              </a:rPr>
              <a:t>Strengths </a:t>
            </a:r>
            <a:r>
              <a:rPr lang="en-GB" sz="1800" b="1" dirty="0">
                <a:solidFill>
                  <a:srgbClr val="C00000"/>
                </a:solidFill>
              </a:rPr>
              <a:t>and Challenges</a:t>
            </a:r>
            <a:endParaRPr lang="en-US" altLang="en-US" sz="1800" b="1" dirty="0">
              <a:solidFill>
                <a:srgbClr val="C00000"/>
              </a:solidFill>
            </a:endParaRPr>
          </a:p>
        </p:txBody>
      </p:sp>
      <p:graphicFrame>
        <p:nvGraphicFramePr>
          <p:cNvPr id="7" name="Chart 6">
            <a:extLst>
              <a:ext uri="{FF2B5EF4-FFF2-40B4-BE49-F238E27FC236}">
                <a16:creationId xmlns:a16="http://schemas.microsoft.com/office/drawing/2014/main" xmlns="" id="{00000000-0008-0000-0000-000002000000}"/>
              </a:ext>
            </a:extLst>
          </p:cNvPr>
          <p:cNvGraphicFramePr>
            <a:graphicFrameLocks/>
          </p:cNvGraphicFramePr>
          <p:nvPr>
            <p:extLst/>
          </p:nvPr>
        </p:nvGraphicFramePr>
        <p:xfrm>
          <a:off x="1061610" y="1448059"/>
          <a:ext cx="6858762" cy="310899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087724" y="1113588"/>
            <a:ext cx="4914546" cy="415498"/>
          </a:xfrm>
          <a:prstGeom prst="rect">
            <a:avLst/>
          </a:prstGeom>
        </p:spPr>
        <p:txBody>
          <a:bodyPr wrap="square">
            <a:spAutoFit/>
          </a:bodyPr>
          <a:lstStyle/>
          <a:p>
            <a:pPr algn="ctr"/>
            <a:r>
              <a:rPr lang="en-US" sz="1050" b="1" dirty="0"/>
              <a:t>Trend in public and private spending on education as a share of GDP in Colombia</a:t>
            </a:r>
            <a:endParaRPr lang="en-GB" sz="1050" b="1" dirty="0"/>
          </a:p>
        </p:txBody>
      </p:sp>
      <p:sp>
        <p:nvSpPr>
          <p:cNvPr id="5" name="TextBox 4"/>
          <p:cNvSpPr txBox="1"/>
          <p:nvPr/>
        </p:nvSpPr>
        <p:spPr>
          <a:xfrm>
            <a:off x="2087724" y="4558866"/>
            <a:ext cx="4914546" cy="196208"/>
          </a:xfrm>
          <a:prstGeom prst="rect">
            <a:avLst/>
          </a:prstGeom>
          <a:noFill/>
        </p:spPr>
        <p:txBody>
          <a:bodyPr wrap="square" rtlCol="0">
            <a:spAutoFit/>
          </a:bodyPr>
          <a:lstStyle/>
          <a:p>
            <a:r>
              <a:rPr lang="en-GB" sz="675" i="1" dirty="0"/>
              <a:t>Source</a:t>
            </a:r>
            <a:r>
              <a:rPr lang="en-GB" sz="675" dirty="0"/>
              <a:t>: Adjusted from Sánchez (2018), Country Background Report, MEN</a:t>
            </a:r>
          </a:p>
        </p:txBody>
      </p:sp>
    </p:spTree>
    <p:extLst>
      <p:ext uri="{BB962C8B-B14F-4D97-AF65-F5344CB8AC3E}">
        <p14:creationId xmlns:p14="http://schemas.microsoft.com/office/powerpoint/2010/main" val="1392621572"/>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AC0FD44-5033-4665-A722-DCA946A6112F}" type="slidenum">
              <a:rPr lang="en-GB" smtClean="0">
                <a:solidFill>
                  <a:prstClr val="white"/>
                </a:solidFill>
              </a:rPr>
              <a:pPr/>
              <a:t>25</a:t>
            </a:fld>
            <a:endParaRPr lang="en-GB">
              <a:solidFill>
                <a:prstClr val="white"/>
              </a:solidFill>
            </a:endParaRPr>
          </a:p>
        </p:txBody>
      </p:sp>
      <p:sp>
        <p:nvSpPr>
          <p:cNvPr id="14338" name="Rectangle 2"/>
          <p:cNvSpPr>
            <a:spLocks noGrp="1" noChangeArrowheads="1"/>
          </p:cNvSpPr>
          <p:nvPr>
            <p:ph type="title"/>
          </p:nvPr>
        </p:nvSpPr>
        <p:spPr>
          <a:xfrm>
            <a:off x="1979712" y="87475"/>
            <a:ext cx="5886785" cy="845344"/>
          </a:xfrm>
        </p:spPr>
        <p:txBody>
          <a:bodyPr/>
          <a:lstStyle/>
          <a:p>
            <a:pPr lvl="0"/>
            <a:r>
              <a:rPr lang="en-GB" sz="1800" b="1" dirty="0">
                <a:solidFill>
                  <a:srgbClr val="0070C0"/>
                </a:solidFill>
              </a:rPr>
              <a:t>OECD School Resources Review: Colombia</a:t>
            </a:r>
            <a:br>
              <a:rPr lang="en-GB" sz="1800" b="1" dirty="0">
                <a:solidFill>
                  <a:srgbClr val="0070C0"/>
                </a:solidFill>
              </a:rPr>
            </a:br>
            <a:r>
              <a:rPr lang="en-GB" sz="1800" b="1" dirty="0">
                <a:solidFill>
                  <a:srgbClr val="92D050"/>
                </a:solidFill>
              </a:rPr>
              <a:t>Strengths and Challenges</a:t>
            </a:r>
            <a:endParaRPr lang="en-US" altLang="en-US" sz="1800" b="1" dirty="0">
              <a:solidFill>
                <a:schemeClr val="tx1">
                  <a:lumMod val="95000"/>
                  <a:lumOff val="5000"/>
                </a:schemeClr>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223628" y="1301875"/>
            <a:ext cx="6642869" cy="3698558"/>
          </a:xfrm>
          <a:prstGeom prst="rect">
            <a:avLst/>
          </a:prstGeom>
        </p:spPr>
      </p:pic>
      <p:sp>
        <p:nvSpPr>
          <p:cNvPr id="4" name="TextBox 3"/>
          <p:cNvSpPr txBox="1"/>
          <p:nvPr/>
        </p:nvSpPr>
        <p:spPr>
          <a:xfrm>
            <a:off x="2627784" y="1059583"/>
            <a:ext cx="3780420" cy="369332"/>
          </a:xfrm>
          <a:prstGeom prst="rect">
            <a:avLst/>
          </a:prstGeom>
          <a:noFill/>
        </p:spPr>
        <p:txBody>
          <a:bodyPr wrap="square" rtlCol="0">
            <a:spAutoFit/>
          </a:bodyPr>
          <a:lstStyle/>
          <a:p>
            <a:pPr algn="ctr"/>
            <a:r>
              <a:rPr lang="en-US" sz="900" b="1" dirty="0"/>
              <a:t>Total expenditure per student in public education, 2017</a:t>
            </a:r>
          </a:p>
          <a:p>
            <a:pPr algn="ctr"/>
            <a:r>
              <a:rPr lang="en-US" sz="900" dirty="0"/>
              <a:t>By socio-economic level of the certified territorial entity</a:t>
            </a:r>
            <a:endParaRPr lang="en-GB" sz="900" dirty="0"/>
          </a:p>
        </p:txBody>
      </p:sp>
      <p:sp>
        <p:nvSpPr>
          <p:cNvPr id="6" name="TextBox 5"/>
          <p:cNvSpPr txBox="1"/>
          <p:nvPr/>
        </p:nvSpPr>
        <p:spPr>
          <a:xfrm>
            <a:off x="2573778" y="4840002"/>
            <a:ext cx="4212468" cy="300082"/>
          </a:xfrm>
          <a:prstGeom prst="rect">
            <a:avLst/>
          </a:prstGeom>
          <a:noFill/>
        </p:spPr>
        <p:txBody>
          <a:bodyPr wrap="square" rtlCol="0">
            <a:spAutoFit/>
          </a:bodyPr>
          <a:lstStyle/>
          <a:p>
            <a:r>
              <a:rPr lang="en-GB" sz="675" i="1" dirty="0"/>
              <a:t>Source</a:t>
            </a:r>
            <a:r>
              <a:rPr lang="en-GB" sz="675" dirty="0"/>
              <a:t>: Data provided by the Ministry of National Education (MEN), based on the Single Territorial Format (</a:t>
            </a:r>
            <a:r>
              <a:rPr lang="en-GB" sz="675" i="1" dirty="0" err="1"/>
              <a:t>Formato</a:t>
            </a:r>
            <a:r>
              <a:rPr lang="en-GB" sz="675" i="1" dirty="0"/>
              <a:t> </a:t>
            </a:r>
            <a:r>
              <a:rPr lang="en-GB" sz="675" i="1" dirty="0" err="1"/>
              <a:t>Único</a:t>
            </a:r>
            <a:r>
              <a:rPr lang="en-GB" sz="675" i="1" dirty="0"/>
              <a:t> Territorial</a:t>
            </a:r>
            <a:r>
              <a:rPr lang="en-GB" sz="675" dirty="0"/>
              <a:t>, FUT) for 2017</a:t>
            </a:r>
          </a:p>
        </p:txBody>
      </p:sp>
      <p:sp>
        <p:nvSpPr>
          <p:cNvPr id="2" name="Oval 1"/>
          <p:cNvSpPr/>
          <p:nvPr/>
        </p:nvSpPr>
        <p:spPr>
          <a:xfrm>
            <a:off x="5706126" y="2457231"/>
            <a:ext cx="378042" cy="384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843808" y="2349219"/>
            <a:ext cx="378042" cy="384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171057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6760" y="1596500"/>
            <a:ext cx="8107680" cy="58282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189">
              <a:defRPr/>
            </a:pPr>
            <a:endParaRPr lang="en-GB">
              <a:solidFill>
                <a:prstClr val="white"/>
              </a:solidFill>
              <a:latin typeface="Calibri"/>
            </a:endParaRPr>
          </a:p>
        </p:txBody>
      </p:sp>
      <p:sp>
        <p:nvSpPr>
          <p:cNvPr id="2" name="Rectangle 1"/>
          <p:cNvSpPr/>
          <p:nvPr/>
        </p:nvSpPr>
        <p:spPr>
          <a:xfrm>
            <a:off x="746760" y="2179320"/>
            <a:ext cx="8107680" cy="1432560"/>
          </a:xfrm>
          <a:prstGeom prst="rect">
            <a:avLst/>
          </a:prstGeom>
          <a:gradFill>
            <a:gsLst>
              <a:gs pos="0">
                <a:schemeClr val="accent2">
                  <a:tint val="100000"/>
                  <a:shade val="100000"/>
                  <a:satMod val="130000"/>
                  <a:alpha val="57000"/>
                </a:schemeClr>
              </a:gs>
              <a:gs pos="100000">
                <a:schemeClr val="accent2">
                  <a:tint val="50000"/>
                  <a:shade val="100000"/>
                  <a:satMod val="350000"/>
                  <a:alpha val="46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defTabSz="457189">
              <a:defRPr/>
            </a:pPr>
            <a:endParaRPr lang="en-GB">
              <a:solidFill>
                <a:prstClr val="white"/>
              </a:solidFill>
              <a:latin typeface="Calibri"/>
            </a:endParaRPr>
          </a:p>
        </p:txBody>
      </p:sp>
      <p:sp>
        <p:nvSpPr>
          <p:cNvPr id="3" name="Titel 2"/>
          <p:cNvSpPr>
            <a:spLocks noGrp="1"/>
          </p:cNvSpPr>
          <p:nvPr>
            <p:ph type="title"/>
          </p:nvPr>
        </p:nvSpPr>
        <p:spPr>
          <a:xfrm>
            <a:off x="457200" y="206375"/>
            <a:ext cx="7022892" cy="857250"/>
          </a:xfrm>
        </p:spPr>
        <p:txBody>
          <a:bodyPr/>
          <a:lstStyle/>
          <a:p>
            <a:r>
              <a:rPr lang="en-US" dirty="0"/>
              <a:t>Differences in educational resources</a:t>
            </a:r>
            <a:br>
              <a:rPr lang="en-US" dirty="0"/>
            </a:br>
            <a:r>
              <a:rPr lang="en-US" sz="1600" dirty="0">
                <a:solidFill>
                  <a:schemeClr val="accent5">
                    <a:lumMod val="50000"/>
                  </a:schemeClr>
                </a:solidFill>
              </a:rPr>
              <a:t>between advantaged and disadvantaged schools</a:t>
            </a:r>
            <a:endParaRPr lang="de-DE" sz="1600" dirty="0">
              <a:solidFill>
                <a:schemeClr val="accent5">
                  <a:lumMod val="50000"/>
                </a:schemeClr>
              </a:solidFill>
            </a:endParaRPr>
          </a:p>
        </p:txBody>
      </p:sp>
      <p:sp>
        <p:nvSpPr>
          <p:cNvPr id="4" name="TextBox 5"/>
          <p:cNvSpPr txBox="1">
            <a:spLocks noChangeArrowheads="1"/>
          </p:cNvSpPr>
          <p:nvPr/>
        </p:nvSpPr>
        <p:spPr bwMode="auto">
          <a:xfrm>
            <a:off x="7267575" y="206377"/>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14355" fontAlgn="auto">
              <a:spcBef>
                <a:spcPts val="0"/>
              </a:spcBef>
              <a:spcAft>
                <a:spcPts val="0"/>
              </a:spcAft>
              <a:defRPr/>
            </a:pPr>
            <a:r>
              <a:rPr lang="it-IT" altLang="en-US" sz="1400" b="1" kern="0" dirty="0">
                <a:solidFill>
                  <a:prstClr val="white">
                    <a:lumMod val="85000"/>
                  </a:prstClr>
                </a:solidFill>
                <a:latin typeface="HelveticaNeueLT Std" pitchFamily="6" charset="0"/>
              </a:rPr>
              <a:t>Figure I.6.14</a:t>
            </a:r>
            <a:endParaRPr lang="en-US" altLang="en-US" sz="1400" b="1" kern="0" dirty="0">
              <a:solidFill>
                <a:prstClr val="white">
                  <a:lumMod val="85000"/>
                </a:prstClr>
              </a:solidFill>
              <a:latin typeface="HelveticaNeueLT Std" pitchFamily="6" charset="0"/>
            </a:endParaRPr>
          </a:p>
        </p:txBody>
      </p:sp>
      <p:graphicFrame>
        <p:nvGraphicFramePr>
          <p:cNvPr id="7" name="Diagramm 6"/>
          <p:cNvGraphicFramePr/>
          <p:nvPr>
            <p:extLst/>
          </p:nvPr>
        </p:nvGraphicFramePr>
        <p:xfrm>
          <a:off x="82446" y="1244185"/>
          <a:ext cx="8934138" cy="380000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xmlns="" id="{DA810881-8A12-48AD-9798-52812E062F9A}"/>
              </a:ext>
            </a:extLst>
          </p:cNvPr>
          <p:cNvSpPr txBox="1"/>
          <p:nvPr/>
        </p:nvSpPr>
        <p:spPr>
          <a:xfrm>
            <a:off x="746760" y="1588698"/>
            <a:ext cx="3057544" cy="409919"/>
          </a:xfrm>
          <a:prstGeom prst="rect">
            <a:avLst/>
          </a:prstGeom>
          <a:solidFill>
            <a:schemeClr val="bg1"/>
          </a:solidFill>
          <a:ln>
            <a:solidFill>
              <a:schemeClr val="tx1">
                <a:lumMod val="75000"/>
                <a:lumOff val="2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55" fontAlgn="auto">
              <a:spcBef>
                <a:spcPts val="0"/>
              </a:spcBef>
              <a:spcAft>
                <a:spcPts val="0"/>
              </a:spcAft>
              <a:defRPr/>
            </a:pPr>
            <a:r>
              <a:rPr lang="en-US" sz="1200" kern="0" dirty="0">
                <a:solidFill>
                  <a:srgbClr val="008000"/>
                </a:solidFill>
                <a:latin typeface="HelveticaNeueLT Std"/>
              </a:rPr>
              <a:t>Disadvantaged schools </a:t>
            </a:r>
            <a:r>
              <a:rPr lang="en-US" sz="1200" b="1" kern="0" dirty="0">
                <a:solidFill>
                  <a:srgbClr val="008000"/>
                </a:solidFill>
                <a:latin typeface="HelveticaNeueLT Std"/>
              </a:rPr>
              <a:t>have more resources</a:t>
            </a:r>
            <a:r>
              <a:rPr lang="en-US" sz="1200" kern="0" dirty="0">
                <a:solidFill>
                  <a:srgbClr val="008000"/>
                </a:solidFill>
                <a:latin typeface="HelveticaNeueLT Std"/>
              </a:rPr>
              <a:t> than advantaged schools</a:t>
            </a:r>
            <a:endParaRPr lang="en-GB" sz="1200" kern="0" dirty="0">
              <a:solidFill>
                <a:srgbClr val="008000"/>
              </a:solidFill>
              <a:latin typeface="HelveticaNeueLT Std"/>
            </a:endParaRPr>
          </a:p>
        </p:txBody>
      </p:sp>
      <p:sp>
        <p:nvSpPr>
          <p:cNvPr id="6" name="TextBox 1">
            <a:extLst>
              <a:ext uri="{FF2B5EF4-FFF2-40B4-BE49-F238E27FC236}">
                <a16:creationId xmlns:a16="http://schemas.microsoft.com/office/drawing/2014/main" xmlns="" id="{79241E95-BA18-4DFD-BC15-7561D4B047C4}"/>
              </a:ext>
            </a:extLst>
          </p:cNvPr>
          <p:cNvSpPr txBox="1"/>
          <p:nvPr/>
        </p:nvSpPr>
        <p:spPr>
          <a:xfrm>
            <a:off x="752699" y="3215619"/>
            <a:ext cx="3057544" cy="403596"/>
          </a:xfrm>
          <a:prstGeom prst="rect">
            <a:avLst/>
          </a:prstGeom>
          <a:solidFill>
            <a:schemeClr val="bg1"/>
          </a:solidFill>
          <a:ln>
            <a:solidFill>
              <a:schemeClr val="tx1">
                <a:lumMod val="75000"/>
                <a:lumOff val="2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55" fontAlgn="auto">
              <a:spcBef>
                <a:spcPts val="0"/>
              </a:spcBef>
              <a:spcAft>
                <a:spcPts val="0"/>
              </a:spcAft>
              <a:defRPr/>
            </a:pPr>
            <a:r>
              <a:rPr lang="en-GB" sz="1200" kern="0" dirty="0">
                <a:solidFill>
                  <a:srgbClr val="C00000"/>
                </a:solidFill>
                <a:latin typeface="HelveticaNeueLT Std"/>
              </a:rPr>
              <a:t>Disadvantaged schools have </a:t>
            </a:r>
            <a:r>
              <a:rPr lang="en-GB" sz="1200" b="1" kern="0" dirty="0">
                <a:solidFill>
                  <a:srgbClr val="C00000"/>
                </a:solidFill>
                <a:latin typeface="HelveticaNeueLT Std"/>
              </a:rPr>
              <a:t>fewer resources </a:t>
            </a:r>
            <a:r>
              <a:rPr lang="en-GB" sz="1200" kern="0" dirty="0">
                <a:solidFill>
                  <a:srgbClr val="C00000"/>
                </a:solidFill>
                <a:latin typeface="HelveticaNeueLT Std"/>
              </a:rPr>
              <a:t>than</a:t>
            </a:r>
            <a:r>
              <a:rPr lang="en-GB" sz="1200" b="1" kern="0" dirty="0">
                <a:solidFill>
                  <a:srgbClr val="C00000"/>
                </a:solidFill>
                <a:latin typeface="HelveticaNeueLT Std"/>
              </a:rPr>
              <a:t> </a:t>
            </a:r>
            <a:r>
              <a:rPr lang="en-GB" sz="1200" kern="0" dirty="0">
                <a:solidFill>
                  <a:srgbClr val="C00000"/>
                </a:solidFill>
                <a:latin typeface="HelveticaNeueLT Std"/>
              </a:rPr>
              <a:t>advantaged schools</a:t>
            </a:r>
          </a:p>
        </p:txBody>
      </p:sp>
      <p:pic>
        <p:nvPicPr>
          <p:cNvPr id="10" name="Picture 9">
            <a:extLst>
              <a:ext uri="{FF2B5EF4-FFF2-40B4-BE49-F238E27FC236}">
                <a16:creationId xmlns:a16="http://schemas.microsoft.com/office/drawing/2014/main" xmlns="" id="{4BD5A1AD-F3B2-4747-9E80-0BC3F4D71A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652" y="4083918"/>
            <a:ext cx="380958" cy="380958"/>
          </a:xfrm>
          <a:prstGeom prst="rect">
            <a:avLst/>
          </a:prstGeom>
        </p:spPr>
      </p:pic>
    </p:spTree>
    <p:extLst>
      <p:ext uri="{BB962C8B-B14F-4D97-AF65-F5344CB8AC3E}">
        <p14:creationId xmlns:p14="http://schemas.microsoft.com/office/powerpoint/2010/main" val="13267359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1" y="206375"/>
            <a:ext cx="8483600" cy="857250"/>
          </a:xfrm>
        </p:spPr>
        <p:txBody>
          <a:bodyPr/>
          <a:lstStyle/>
          <a:p>
            <a:r>
              <a:rPr lang="en-US" b="1" dirty="0"/>
              <a:t>Student-teacher ratios and class size</a:t>
            </a:r>
            <a:endParaRPr lang="de-DE" b="1" dirty="0"/>
          </a:p>
        </p:txBody>
      </p:sp>
      <p:sp>
        <p:nvSpPr>
          <p:cNvPr id="7" name="TextBox 5"/>
          <p:cNvSpPr txBox="1">
            <a:spLocks noChangeArrowheads="1"/>
          </p:cNvSpPr>
          <p:nvPr/>
        </p:nvSpPr>
        <p:spPr bwMode="auto">
          <a:xfrm>
            <a:off x="7267575" y="206376"/>
            <a:ext cx="15065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457189">
              <a:defRPr/>
            </a:pPr>
            <a:r>
              <a:rPr lang="it-IT" altLang="en-US" sz="1400" b="1" dirty="0">
                <a:solidFill>
                  <a:prstClr val="white">
                    <a:lumMod val="85000"/>
                  </a:prstClr>
                </a:solidFill>
                <a:latin typeface="HelveticaNeueLT Std" pitchFamily="6" charset="0"/>
              </a:rPr>
              <a:t>Figure II.6.14</a:t>
            </a:r>
            <a:endParaRPr lang="en-US" altLang="en-US" sz="1400" b="1" dirty="0">
              <a:solidFill>
                <a:prstClr val="white">
                  <a:lumMod val="85000"/>
                </a:prstClr>
              </a:solidFill>
              <a:latin typeface="HelveticaNeueLT Std" pitchFamily="6" charset="0"/>
            </a:endParaRPr>
          </a:p>
        </p:txBody>
      </p:sp>
      <p:graphicFrame>
        <p:nvGraphicFramePr>
          <p:cNvPr id="5" name="Diagramm 4"/>
          <p:cNvGraphicFramePr/>
          <p:nvPr>
            <p:extLst/>
          </p:nvPr>
        </p:nvGraphicFramePr>
        <p:xfrm>
          <a:off x="528919" y="1190172"/>
          <a:ext cx="8245195" cy="395332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143000" y="3663950"/>
            <a:ext cx="2152650" cy="1117600"/>
          </a:xfrm>
          <a:prstGeom prst="rect">
            <a:avLst/>
          </a:prstGeom>
          <a:solidFill>
            <a:schemeClr val="accent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GB">
              <a:solidFill>
                <a:prstClr val="white"/>
              </a:solidFill>
              <a:latin typeface="Calibri"/>
            </a:endParaRPr>
          </a:p>
        </p:txBody>
      </p:sp>
      <p:sp>
        <p:nvSpPr>
          <p:cNvPr id="12" name="TextBox 1">
            <a:extLst/>
          </p:cNvPr>
          <p:cNvSpPr txBox="1"/>
          <p:nvPr/>
        </p:nvSpPr>
        <p:spPr>
          <a:xfrm>
            <a:off x="1216026" y="1366911"/>
            <a:ext cx="1702435" cy="499110"/>
          </a:xfrm>
          <a:prstGeom prst="rect">
            <a:avLst/>
          </a:prstGeom>
          <a:solidFill>
            <a:schemeClr val="bg1"/>
          </a:solidFill>
          <a:ln>
            <a:solidFill>
              <a:schemeClr val="tx1">
                <a:lumMod val="75000"/>
                <a:lumOff val="2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1000" dirty="0">
                <a:solidFill>
                  <a:prstClr val="black"/>
                </a:solidFill>
                <a:latin typeface="HelveticaNeueLT Std"/>
              </a:rPr>
              <a:t>High student-teacher ratios and small class sizes</a:t>
            </a:r>
          </a:p>
        </p:txBody>
      </p:sp>
      <p:sp>
        <p:nvSpPr>
          <p:cNvPr id="13" name="Rectangle 12"/>
          <p:cNvSpPr/>
          <p:nvPr/>
        </p:nvSpPr>
        <p:spPr>
          <a:xfrm>
            <a:off x="3299463" y="1322715"/>
            <a:ext cx="4603000" cy="2344904"/>
          </a:xfrm>
          <a:prstGeom prst="rect">
            <a:avLst/>
          </a:prstGeom>
          <a:solidFill>
            <a:schemeClr val="accent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GB">
              <a:solidFill>
                <a:prstClr val="white"/>
              </a:solidFill>
              <a:latin typeface="Calibri"/>
            </a:endParaRPr>
          </a:p>
        </p:txBody>
      </p:sp>
      <p:sp>
        <p:nvSpPr>
          <p:cNvPr id="14" name="TextBox 1">
            <a:extLst/>
          </p:cNvPr>
          <p:cNvSpPr txBox="1"/>
          <p:nvPr/>
        </p:nvSpPr>
        <p:spPr>
          <a:xfrm>
            <a:off x="6004561" y="4297681"/>
            <a:ext cx="1758435" cy="433070"/>
          </a:xfrm>
          <a:prstGeom prst="rect">
            <a:avLst/>
          </a:prstGeom>
          <a:solidFill>
            <a:schemeClr val="bg1"/>
          </a:solidFill>
          <a:ln>
            <a:solidFill>
              <a:schemeClr val="tx1">
                <a:lumMod val="75000"/>
                <a:lumOff val="2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1000" dirty="0">
                <a:solidFill>
                  <a:prstClr val="black"/>
                </a:solidFill>
                <a:latin typeface="HelveticaNeueLT Std"/>
              </a:rPr>
              <a:t>Low student-teacher ratios and large class sizes</a:t>
            </a:r>
          </a:p>
        </p:txBody>
      </p:sp>
      <p:cxnSp>
        <p:nvCxnSpPr>
          <p:cNvPr id="10" name="Straight Connector 9"/>
          <p:cNvCxnSpPr/>
          <p:nvPr/>
        </p:nvCxnSpPr>
        <p:spPr>
          <a:xfrm>
            <a:off x="1143000" y="3663950"/>
            <a:ext cx="675565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295650" y="1319047"/>
            <a:ext cx="0" cy="346250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143000" y="3213573"/>
            <a:ext cx="735330" cy="461665"/>
          </a:xfrm>
          <a:prstGeom prst="rect">
            <a:avLst/>
          </a:prstGeom>
          <a:noFill/>
        </p:spPr>
        <p:txBody>
          <a:bodyPr wrap="square" rtlCol="0">
            <a:spAutoFit/>
          </a:bodyPr>
          <a:lstStyle/>
          <a:p>
            <a:pPr algn="ctr" defTabSz="457189">
              <a:defRPr/>
            </a:pPr>
            <a:r>
              <a:rPr lang="en-GB" sz="1200" dirty="0">
                <a:solidFill>
                  <a:prstClr val="white">
                    <a:lumMod val="65000"/>
                  </a:prstClr>
                </a:solidFill>
              </a:rPr>
              <a:t>OECD </a:t>
            </a:r>
          </a:p>
          <a:p>
            <a:pPr algn="ctr" defTabSz="457189">
              <a:defRPr/>
            </a:pPr>
            <a:r>
              <a:rPr lang="en-GB" sz="1200" dirty="0">
                <a:solidFill>
                  <a:prstClr val="white">
                    <a:lumMod val="65000"/>
                  </a:prstClr>
                </a:solidFill>
              </a:rPr>
              <a:t>average</a:t>
            </a:r>
          </a:p>
        </p:txBody>
      </p:sp>
      <p:sp>
        <p:nvSpPr>
          <p:cNvPr id="19" name="TextBox 18"/>
          <p:cNvSpPr txBox="1"/>
          <p:nvPr/>
        </p:nvSpPr>
        <p:spPr>
          <a:xfrm rot="16200000">
            <a:off x="2550728" y="1727522"/>
            <a:ext cx="1250950" cy="276999"/>
          </a:xfrm>
          <a:prstGeom prst="rect">
            <a:avLst/>
          </a:prstGeom>
          <a:noFill/>
        </p:spPr>
        <p:txBody>
          <a:bodyPr wrap="square" rtlCol="0">
            <a:spAutoFit/>
          </a:bodyPr>
          <a:lstStyle/>
          <a:p>
            <a:pPr defTabSz="457189">
              <a:defRPr/>
            </a:pPr>
            <a:r>
              <a:rPr lang="en-GB" sz="1200" dirty="0">
                <a:solidFill>
                  <a:prstClr val="white">
                    <a:lumMod val="65000"/>
                  </a:prstClr>
                </a:solidFill>
              </a:rPr>
              <a:t>OECD average</a:t>
            </a:r>
          </a:p>
        </p:txBody>
      </p:sp>
      <p:pic>
        <p:nvPicPr>
          <p:cNvPr id="16" name="Picture 15"/>
          <p:cNvPicPr>
            <a:picLocks noChangeAspect="1"/>
          </p:cNvPicPr>
          <p:nvPr/>
        </p:nvPicPr>
        <p:blipFill>
          <a:blip r:embed="rId3"/>
          <a:stretch>
            <a:fillRect/>
          </a:stretch>
        </p:blipFill>
        <p:spPr>
          <a:xfrm>
            <a:off x="3091755" y="3009678"/>
            <a:ext cx="407790" cy="407790"/>
          </a:xfrm>
          <a:prstGeom prst="rect">
            <a:avLst/>
          </a:prstGeom>
        </p:spPr>
      </p:pic>
      <p:pic>
        <p:nvPicPr>
          <p:cNvPr id="4" name="Picture 3"/>
          <p:cNvPicPr>
            <a:picLocks noChangeAspect="1"/>
          </p:cNvPicPr>
          <p:nvPr/>
        </p:nvPicPr>
        <p:blipFill>
          <a:blip r:embed="rId4"/>
          <a:stretch>
            <a:fillRect/>
          </a:stretch>
        </p:blipFill>
        <p:spPr>
          <a:xfrm>
            <a:off x="6871335" y="3278998"/>
            <a:ext cx="396240" cy="396240"/>
          </a:xfrm>
          <a:prstGeom prst="rect">
            <a:avLst/>
          </a:prstGeom>
        </p:spPr>
      </p:pic>
      <p:pic>
        <p:nvPicPr>
          <p:cNvPr id="17" name="Picture 16">
            <a:extLst>
              <a:ext uri="{FF2B5EF4-FFF2-40B4-BE49-F238E27FC236}">
                <a16:creationId xmlns:a16="http://schemas.microsoft.com/office/drawing/2014/main" xmlns="" id="{A048911F-D641-48A4-8B0E-1DFD7320D9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5908" y="1261506"/>
            <a:ext cx="540060" cy="540060"/>
          </a:xfrm>
          <a:prstGeom prst="rect">
            <a:avLst/>
          </a:prstGeom>
        </p:spPr>
      </p:pic>
    </p:spTree>
    <p:extLst>
      <p:ext uri="{BB962C8B-B14F-4D97-AF65-F5344CB8AC3E}">
        <p14:creationId xmlns:p14="http://schemas.microsoft.com/office/powerpoint/2010/main" val="21093550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1261268"/>
          <a:ext cx="8822028" cy="38822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sz="2800" dirty="0"/>
              <a:t>Attendance at pre-primary school </a:t>
            </a:r>
            <a:r>
              <a:rPr lang="en-GB" dirty="0"/>
              <a:t/>
            </a:r>
            <a:br>
              <a:rPr lang="en-GB" dirty="0"/>
            </a:br>
            <a:r>
              <a:rPr lang="en-GB" sz="1600" dirty="0">
                <a:solidFill>
                  <a:schemeClr val="accent5">
                    <a:lumMod val="50000"/>
                  </a:schemeClr>
                </a:solidFill>
              </a:rPr>
              <a:t>by schools’ socio-economic profile</a:t>
            </a:r>
            <a:endParaRPr lang="en-GB" dirty="0">
              <a:solidFill>
                <a:schemeClr val="accent5">
                  <a:lumMod val="50000"/>
                </a:schemeClr>
              </a:solidFill>
            </a:endParaRPr>
          </a:p>
        </p:txBody>
      </p:sp>
      <p:sp>
        <p:nvSpPr>
          <p:cNvPr id="9"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it-IT" altLang="en-US" sz="1400" b="1" i="0" u="none" strike="noStrike" kern="1200" cap="none" spc="0" normalizeH="0" baseline="0" noProof="0" dirty="0" err="1">
                <a:ln>
                  <a:noFill/>
                </a:ln>
                <a:solidFill>
                  <a:prstClr val="white">
                    <a:lumMod val="85000"/>
                  </a:prstClr>
                </a:solidFill>
                <a:effectLst/>
                <a:uLnTx/>
                <a:uFillTx/>
                <a:latin typeface="HelveticaNeueLT Std" pitchFamily="6" charset="0"/>
                <a:ea typeface="MS PGothic" panose="020B0600070205080204" pitchFamily="34" charset="-128"/>
                <a:cs typeface="+mn-cs"/>
              </a:rPr>
              <a:t>Table</a:t>
            </a:r>
            <a:r>
              <a:rPr kumimoji="0" lang="it-IT" altLang="en-US" sz="1400" b="1" i="0" u="none" strike="noStrike" kern="1200" cap="none" spc="0" normalizeH="0" baseline="0" noProof="0" dirty="0">
                <a:ln>
                  <a:noFill/>
                </a:ln>
                <a:solidFill>
                  <a:prstClr val="white">
                    <a:lumMod val="85000"/>
                  </a:prstClr>
                </a:solidFill>
                <a:effectLst/>
                <a:uLnTx/>
                <a:uFillTx/>
                <a:latin typeface="HelveticaNeueLT Std" pitchFamily="6" charset="0"/>
                <a:ea typeface="MS PGothic" panose="020B0600070205080204" pitchFamily="34" charset="-128"/>
                <a:cs typeface="+mn-cs"/>
              </a:rPr>
              <a:t> II.6.51</a:t>
            </a:r>
            <a:endParaRPr kumimoji="0" lang="en-US" altLang="en-US" sz="1400" b="1" i="0" u="none" strike="noStrike" kern="1200" cap="none" spc="0" normalizeH="0" baseline="0" noProof="0" dirty="0">
              <a:ln>
                <a:noFill/>
              </a:ln>
              <a:solidFill>
                <a:prstClr val="white">
                  <a:lumMod val="85000"/>
                </a:prstClr>
              </a:solidFill>
              <a:effectLst/>
              <a:uLnTx/>
              <a:uFillTx/>
              <a:latin typeface="HelveticaNeueLT Std" pitchFamily="6" charset="0"/>
              <a:ea typeface="MS PGothic" panose="020B0600070205080204" pitchFamily="34" charset="-128"/>
              <a:cs typeface="+mn-cs"/>
            </a:endParaRPr>
          </a:p>
        </p:txBody>
      </p:sp>
      <p:cxnSp>
        <p:nvCxnSpPr>
          <p:cNvPr id="5" name="Straight Connector 4"/>
          <p:cNvCxnSpPr/>
          <p:nvPr/>
        </p:nvCxnSpPr>
        <p:spPr>
          <a:xfrm>
            <a:off x="927100" y="2628900"/>
            <a:ext cx="7632700" cy="63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213600" y="2390854"/>
            <a:ext cx="1339850" cy="276999"/>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S PGothic" panose="020B0600070205080204" pitchFamily="34" charset="-128"/>
                <a:cs typeface="+mn-cs"/>
              </a:rPr>
              <a:t>OECD average</a:t>
            </a:r>
          </a:p>
        </p:txBody>
      </p:sp>
      <p:pic>
        <p:nvPicPr>
          <p:cNvPr id="10" name="Picture 9">
            <a:extLst>
              <a:ext uri="{FF2B5EF4-FFF2-40B4-BE49-F238E27FC236}">
                <a16:creationId xmlns:a16="http://schemas.microsoft.com/office/drawing/2014/main" xmlns="" id="{832886C6-AE46-4E1D-8977-E84ABF0784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2908" y="3717481"/>
            <a:ext cx="420873" cy="420873"/>
          </a:xfrm>
          <a:prstGeom prst="rect">
            <a:avLst/>
          </a:prstGeom>
        </p:spPr>
      </p:pic>
    </p:spTree>
    <p:extLst>
      <p:ext uri="{BB962C8B-B14F-4D97-AF65-F5344CB8AC3E}">
        <p14:creationId xmlns:p14="http://schemas.microsoft.com/office/powerpoint/2010/main" val="1265313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08C407-7C77-4605-8F81-58C92EB55B15}"/>
              </a:ext>
            </a:extLst>
          </p:cNvPr>
          <p:cNvSpPr>
            <a:spLocks noGrp="1"/>
          </p:cNvSpPr>
          <p:nvPr>
            <p:ph type="title"/>
          </p:nvPr>
        </p:nvSpPr>
        <p:spPr/>
        <p:txBody>
          <a:bodyPr/>
          <a:lstStyle/>
          <a:p>
            <a:r>
              <a:rPr lang="en-GB" dirty="0"/>
              <a:t>Defining and measuring equity</a:t>
            </a:r>
            <a:endParaRPr lang="en-US" dirty="0"/>
          </a:p>
        </p:txBody>
      </p:sp>
      <p:graphicFrame>
        <p:nvGraphicFramePr>
          <p:cNvPr id="6" name="Content Placeholder 5">
            <a:extLst>
              <a:ext uri="{FF2B5EF4-FFF2-40B4-BE49-F238E27FC236}">
                <a16:creationId xmlns:a16="http://schemas.microsoft.com/office/drawing/2014/main" xmlns="" id="{5E2C2B33-A6A2-4613-971A-A10BB8F3F8EA}"/>
              </a:ext>
            </a:extLst>
          </p:cNvPr>
          <p:cNvGraphicFramePr>
            <a:graphicFrameLocks noGrp="1"/>
          </p:cNvGraphicFramePr>
          <p:nvPr>
            <p:ph idx="1"/>
            <p:extLst/>
          </p:nvPr>
        </p:nvGraphicFramePr>
        <p:xfrm>
          <a:off x="457200" y="1309687"/>
          <a:ext cx="8229600" cy="3627436"/>
        </p:xfrm>
        <a:graphic>
          <a:graphicData uri="http://schemas.openxmlformats.org/drawingml/2006/table">
            <a:tbl>
              <a:tblPr firstRow="1" bandRow="1">
                <a:tableStyleId>{5C22544A-7EE6-4342-B048-85BDC9FD1C3A}</a:tableStyleId>
              </a:tblPr>
              <a:tblGrid>
                <a:gridCol w="1266092">
                  <a:extLst>
                    <a:ext uri="{9D8B030D-6E8A-4147-A177-3AD203B41FA5}">
                      <a16:colId xmlns:a16="http://schemas.microsoft.com/office/drawing/2014/main" xmlns="" val="3820591041"/>
                    </a:ext>
                  </a:extLst>
                </a:gridCol>
                <a:gridCol w="3315956">
                  <a:extLst>
                    <a:ext uri="{9D8B030D-6E8A-4147-A177-3AD203B41FA5}">
                      <a16:colId xmlns:a16="http://schemas.microsoft.com/office/drawing/2014/main" xmlns="" val="3078855975"/>
                    </a:ext>
                  </a:extLst>
                </a:gridCol>
                <a:gridCol w="3647552">
                  <a:extLst>
                    <a:ext uri="{9D8B030D-6E8A-4147-A177-3AD203B41FA5}">
                      <a16:colId xmlns:a16="http://schemas.microsoft.com/office/drawing/2014/main" xmlns="" val="2163612449"/>
                    </a:ext>
                  </a:extLst>
                </a:gridCol>
              </a:tblGrid>
              <a:tr h="611554">
                <a:tc>
                  <a:txBody>
                    <a:bodyPr/>
                    <a:lstStyle/>
                    <a:p>
                      <a:endParaRPr lang="en-US" sz="2000" dirty="0"/>
                    </a:p>
                  </a:txBody>
                  <a:tcPr/>
                </a:tc>
                <a:tc>
                  <a:txBody>
                    <a:bodyPr/>
                    <a:lstStyle/>
                    <a:p>
                      <a:r>
                        <a:rPr lang="de-DE" sz="2000" dirty="0">
                          <a:solidFill>
                            <a:srgbClr val="FFFF00"/>
                          </a:solidFill>
                        </a:rPr>
                        <a:t>Equality</a:t>
                      </a:r>
                      <a:endParaRPr lang="en-US" sz="2000" dirty="0">
                        <a:solidFill>
                          <a:srgbClr val="FFFF00"/>
                        </a:solidFill>
                      </a:endParaRPr>
                    </a:p>
                  </a:txBody>
                  <a:tcPr/>
                </a:tc>
                <a:tc>
                  <a:txBody>
                    <a:bodyPr/>
                    <a:lstStyle/>
                    <a:p>
                      <a:r>
                        <a:rPr lang="de-DE" sz="2000" dirty="0">
                          <a:solidFill>
                            <a:schemeClr val="accent3">
                              <a:lumMod val="60000"/>
                              <a:lumOff val="40000"/>
                            </a:schemeClr>
                          </a:solidFill>
                        </a:rPr>
                        <a:t>Equity</a:t>
                      </a:r>
                      <a:endParaRPr lang="en-US" sz="2000" dirty="0">
                        <a:solidFill>
                          <a:schemeClr val="accent3">
                            <a:lumMod val="60000"/>
                            <a:lumOff val="40000"/>
                          </a:schemeClr>
                        </a:solidFill>
                      </a:endParaRPr>
                    </a:p>
                  </a:txBody>
                  <a:tcPr/>
                </a:tc>
                <a:extLst>
                  <a:ext uri="{0D108BD9-81ED-4DB2-BD59-A6C34878D82A}">
                    <a16:rowId xmlns:a16="http://schemas.microsoft.com/office/drawing/2014/main" xmlns="" val="2539106485"/>
                  </a:ext>
                </a:extLst>
              </a:tr>
              <a:tr h="1507941">
                <a:tc>
                  <a:txBody>
                    <a:bodyPr/>
                    <a:lstStyle/>
                    <a:p>
                      <a:r>
                        <a:rPr lang="de-DE" sz="2000" dirty="0">
                          <a:solidFill>
                            <a:srgbClr val="C00000"/>
                          </a:solidFill>
                        </a:rPr>
                        <a:t>Inputs</a:t>
                      </a:r>
                      <a:endParaRPr lang="en-US" sz="2000" dirty="0">
                        <a:solidFill>
                          <a:srgbClr val="C0000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de-DE" sz="2000" dirty="0"/>
                        <a:t>Variation in financial and human resources</a:t>
                      </a:r>
                    </a:p>
                  </a:txBody>
                  <a:tcPr/>
                </a:tc>
                <a:tc>
                  <a:txBody>
                    <a:bodyPr/>
                    <a:lstStyle/>
                    <a:p>
                      <a:r>
                        <a:rPr lang="de-DE" sz="2000" dirty="0"/>
                        <a:t>Strength of relationship between resources and the social background of students and schools</a:t>
                      </a:r>
                      <a:endParaRPr lang="en-US" sz="2000" dirty="0"/>
                    </a:p>
                  </a:txBody>
                  <a:tcPr/>
                </a:tc>
                <a:extLst>
                  <a:ext uri="{0D108BD9-81ED-4DB2-BD59-A6C34878D82A}">
                    <a16:rowId xmlns:a16="http://schemas.microsoft.com/office/drawing/2014/main" xmlns="" val="3961060518"/>
                  </a:ext>
                </a:extLst>
              </a:tr>
              <a:tr h="1507941">
                <a:tc>
                  <a:txBody>
                    <a:bodyPr/>
                    <a:lstStyle/>
                    <a:p>
                      <a:r>
                        <a:rPr lang="de-DE" sz="2000" dirty="0">
                          <a:solidFill>
                            <a:schemeClr val="bg1">
                              <a:lumMod val="75000"/>
                            </a:schemeClr>
                          </a:solidFill>
                        </a:rPr>
                        <a:t>Outcomes</a:t>
                      </a:r>
                      <a:endParaRPr lang="en-US" sz="2000" dirty="0">
                        <a:solidFill>
                          <a:schemeClr val="bg1">
                            <a:lumMod val="75000"/>
                          </a:schemeClr>
                        </a:solidFill>
                      </a:endParaRPr>
                    </a:p>
                  </a:txBody>
                  <a:tcPr/>
                </a:tc>
                <a:tc>
                  <a:txBody>
                    <a:bodyPr/>
                    <a:lstStyle/>
                    <a:p>
                      <a:r>
                        <a:rPr lang="de-DE" sz="2000" dirty="0">
                          <a:solidFill>
                            <a:schemeClr val="bg1">
                              <a:lumMod val="75000"/>
                            </a:schemeClr>
                          </a:solidFill>
                        </a:rPr>
                        <a:t>Variation in student and school performance</a:t>
                      </a:r>
                      <a:endParaRPr lang="en-US" sz="2000" dirty="0">
                        <a:solidFill>
                          <a:schemeClr val="bg1">
                            <a:lumMod val="75000"/>
                          </a:schemeClr>
                        </a:solidFill>
                      </a:endParaRPr>
                    </a:p>
                  </a:txBody>
                  <a:tcPr/>
                </a:tc>
                <a:tc>
                  <a:txBody>
                    <a:bodyPr/>
                    <a:lstStyle/>
                    <a:p>
                      <a:r>
                        <a:rPr lang="de-DE" sz="2000" dirty="0">
                          <a:solidFill>
                            <a:schemeClr val="bg1">
                              <a:lumMod val="75000"/>
                            </a:schemeClr>
                          </a:solidFill>
                        </a:rPr>
                        <a:t>Strength of relationship between student performance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1398068055"/>
                  </a:ext>
                </a:extLst>
              </a:tr>
            </a:tbl>
          </a:graphicData>
        </a:graphic>
      </p:graphicFrame>
    </p:spTree>
    <p:extLst>
      <p:ext uri="{BB962C8B-B14F-4D97-AF65-F5344CB8AC3E}">
        <p14:creationId xmlns:p14="http://schemas.microsoft.com/office/powerpoint/2010/main" val="33176108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p:txBody>
          <a:bodyPr/>
          <a:lstStyle/>
          <a:p>
            <a:r>
              <a:rPr lang="en-US" dirty="0"/>
              <a:t>Spending on education institutions ranges from 3.1% of GDP in Russia to 6.4% in Norway </a:t>
            </a:r>
            <a:endParaRPr lang="en-GB" dirty="0"/>
          </a:p>
        </p:txBody>
      </p:sp>
      <p:sp>
        <p:nvSpPr>
          <p:cNvPr id="4" name="Content Placeholder 3"/>
          <p:cNvSpPr>
            <a:spLocks noGrp="1"/>
          </p:cNvSpPr>
          <p:nvPr>
            <p:ph sz="quarter" idx="17"/>
          </p:nvPr>
        </p:nvSpPr>
        <p:spPr/>
        <p:txBody>
          <a:bodyPr>
            <a:normAutofit fontScale="62500" lnSpcReduction="20000"/>
          </a:bodyPr>
          <a:lstStyle/>
          <a:p>
            <a:r>
              <a:rPr lang="en-GB" dirty="0"/>
              <a:t>Figure C2.1.</a:t>
            </a:r>
          </a:p>
        </p:txBody>
      </p:sp>
      <p:sp>
        <p:nvSpPr>
          <p:cNvPr id="5" name="Content Placeholder 4"/>
          <p:cNvSpPr>
            <a:spLocks noGrp="1"/>
          </p:cNvSpPr>
          <p:nvPr>
            <p:ph sz="quarter" idx="18"/>
          </p:nvPr>
        </p:nvSpPr>
        <p:spPr/>
        <p:txBody>
          <a:bodyPr>
            <a:noAutofit/>
          </a:bodyPr>
          <a:lstStyle/>
          <a:p>
            <a:r>
              <a:rPr lang="en-US" sz="1400" dirty="0"/>
              <a:t>Total expenditure on educational institutions as a percentage of GDP (2015)</a:t>
            </a:r>
            <a:endParaRPr lang="en-GB" sz="1400" dirty="0"/>
          </a:p>
        </p:txBody>
      </p:sp>
      <p:graphicFrame>
        <p:nvGraphicFramePr>
          <p:cNvPr id="6" name="Chart 5"/>
          <p:cNvGraphicFramePr>
            <a:graphicFrameLocks/>
          </p:cNvGraphicFramePr>
          <p:nvPr>
            <p:extLst/>
          </p:nvPr>
        </p:nvGraphicFramePr>
        <p:xfrm>
          <a:off x="251520" y="1163586"/>
          <a:ext cx="8784975" cy="397991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752000" y="1548000"/>
            <a:ext cx="183600" cy="2098800"/>
          </a:xfrm>
          <a:prstGeom prst="rect">
            <a:avLst/>
          </a:prstGeom>
          <a:solidFill>
            <a:schemeClr val="bg1">
              <a:lumMod val="8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xmlns="" id="{D2C5D96E-262E-4E7B-947A-4A89231B4B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6" y="-422156"/>
            <a:ext cx="426876" cy="426876"/>
          </a:xfrm>
          <a:prstGeom prst="rect">
            <a:avLst/>
          </a:prstGeom>
        </p:spPr>
      </p:pic>
      <p:pic>
        <p:nvPicPr>
          <p:cNvPr id="10" name="Picture 9">
            <a:extLst>
              <a:ext uri="{FF2B5EF4-FFF2-40B4-BE49-F238E27FC236}">
                <a16:creationId xmlns:a16="http://schemas.microsoft.com/office/drawing/2014/main" xmlns="" id="{4EA14B34-912F-41B6-9586-260A2BF46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144" y="3382064"/>
            <a:ext cx="446508" cy="25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130922"/>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08C407-7C77-4605-8F81-58C92EB55B15}"/>
              </a:ext>
            </a:extLst>
          </p:cNvPr>
          <p:cNvSpPr>
            <a:spLocks noGrp="1"/>
          </p:cNvSpPr>
          <p:nvPr>
            <p:ph type="title"/>
          </p:nvPr>
        </p:nvSpPr>
        <p:spPr/>
        <p:txBody>
          <a:bodyPr/>
          <a:lstStyle/>
          <a:p>
            <a:r>
              <a:rPr lang="en-GB" dirty="0"/>
              <a:t>Defining and measuring equity</a:t>
            </a:r>
            <a:endParaRPr lang="en-US" dirty="0"/>
          </a:p>
        </p:txBody>
      </p:sp>
      <p:graphicFrame>
        <p:nvGraphicFramePr>
          <p:cNvPr id="6" name="Content Placeholder 5">
            <a:extLst>
              <a:ext uri="{FF2B5EF4-FFF2-40B4-BE49-F238E27FC236}">
                <a16:creationId xmlns:a16="http://schemas.microsoft.com/office/drawing/2014/main" xmlns="" id="{5E2C2B33-A6A2-4613-971A-A10BB8F3F8EA}"/>
              </a:ext>
            </a:extLst>
          </p:cNvPr>
          <p:cNvGraphicFramePr>
            <a:graphicFrameLocks noGrp="1"/>
          </p:cNvGraphicFramePr>
          <p:nvPr>
            <p:ph idx="1"/>
            <p:extLst>
              <p:ext uri="{D42A27DB-BD31-4B8C-83A1-F6EECF244321}">
                <p14:modId xmlns:p14="http://schemas.microsoft.com/office/powerpoint/2010/main" val="2650563480"/>
              </p:ext>
            </p:extLst>
          </p:nvPr>
        </p:nvGraphicFramePr>
        <p:xfrm>
          <a:off x="457200" y="1309687"/>
          <a:ext cx="8229600" cy="3627436"/>
        </p:xfrm>
        <a:graphic>
          <a:graphicData uri="http://schemas.openxmlformats.org/drawingml/2006/table">
            <a:tbl>
              <a:tblPr firstRow="1" bandRow="1">
                <a:tableStyleId>{5C22544A-7EE6-4342-B048-85BDC9FD1C3A}</a:tableStyleId>
              </a:tblPr>
              <a:tblGrid>
                <a:gridCol w="1266092">
                  <a:extLst>
                    <a:ext uri="{9D8B030D-6E8A-4147-A177-3AD203B41FA5}">
                      <a16:colId xmlns:a16="http://schemas.microsoft.com/office/drawing/2014/main" xmlns="" val="3820591041"/>
                    </a:ext>
                  </a:extLst>
                </a:gridCol>
                <a:gridCol w="3315956">
                  <a:extLst>
                    <a:ext uri="{9D8B030D-6E8A-4147-A177-3AD203B41FA5}">
                      <a16:colId xmlns:a16="http://schemas.microsoft.com/office/drawing/2014/main" xmlns="" val="3078855975"/>
                    </a:ext>
                  </a:extLst>
                </a:gridCol>
                <a:gridCol w="3647552">
                  <a:extLst>
                    <a:ext uri="{9D8B030D-6E8A-4147-A177-3AD203B41FA5}">
                      <a16:colId xmlns:a16="http://schemas.microsoft.com/office/drawing/2014/main" xmlns="" val="2163612449"/>
                    </a:ext>
                  </a:extLst>
                </a:gridCol>
              </a:tblGrid>
              <a:tr h="611554">
                <a:tc>
                  <a:txBody>
                    <a:bodyPr/>
                    <a:lstStyle/>
                    <a:p>
                      <a:endParaRPr lang="en-US" sz="2000" dirty="0"/>
                    </a:p>
                  </a:txBody>
                  <a:tcPr/>
                </a:tc>
                <a:tc>
                  <a:txBody>
                    <a:bodyPr/>
                    <a:lstStyle/>
                    <a:p>
                      <a:r>
                        <a:rPr lang="de-DE" sz="2000" dirty="0">
                          <a:solidFill>
                            <a:srgbClr val="FFFF00"/>
                          </a:solidFill>
                        </a:rPr>
                        <a:t>Equality</a:t>
                      </a:r>
                      <a:endParaRPr lang="en-US" sz="2000" dirty="0">
                        <a:solidFill>
                          <a:srgbClr val="FFFF00"/>
                        </a:solidFill>
                      </a:endParaRPr>
                    </a:p>
                  </a:txBody>
                  <a:tcPr/>
                </a:tc>
                <a:tc>
                  <a:txBody>
                    <a:bodyPr/>
                    <a:lstStyle/>
                    <a:p>
                      <a:r>
                        <a:rPr lang="de-DE" sz="2000" dirty="0">
                          <a:solidFill>
                            <a:schemeClr val="accent3">
                              <a:lumMod val="60000"/>
                              <a:lumOff val="40000"/>
                            </a:schemeClr>
                          </a:solidFill>
                        </a:rPr>
                        <a:t>Equity</a:t>
                      </a:r>
                      <a:endParaRPr lang="en-US" sz="2000" dirty="0">
                        <a:solidFill>
                          <a:schemeClr val="accent3">
                            <a:lumMod val="60000"/>
                            <a:lumOff val="40000"/>
                          </a:schemeClr>
                        </a:solidFill>
                      </a:endParaRPr>
                    </a:p>
                  </a:txBody>
                  <a:tcPr/>
                </a:tc>
                <a:extLst>
                  <a:ext uri="{0D108BD9-81ED-4DB2-BD59-A6C34878D82A}">
                    <a16:rowId xmlns:a16="http://schemas.microsoft.com/office/drawing/2014/main" xmlns="" val="2539106485"/>
                  </a:ext>
                </a:extLst>
              </a:tr>
              <a:tr h="1507941">
                <a:tc>
                  <a:txBody>
                    <a:bodyPr/>
                    <a:lstStyle/>
                    <a:p>
                      <a:r>
                        <a:rPr lang="de-DE" sz="2000" dirty="0">
                          <a:solidFill>
                            <a:srgbClr val="C00000"/>
                          </a:solidFill>
                        </a:rPr>
                        <a:t>Inputs</a:t>
                      </a:r>
                      <a:endParaRPr lang="en-US" sz="2000" dirty="0">
                        <a:solidFill>
                          <a:srgbClr val="C0000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de-DE" sz="2000" dirty="0">
                          <a:solidFill>
                            <a:schemeClr val="bg1">
                              <a:lumMod val="75000"/>
                            </a:schemeClr>
                          </a:solidFill>
                        </a:rPr>
                        <a:t>Variation in financial and human resources</a:t>
                      </a:r>
                    </a:p>
                    <a:p>
                      <a:pPr marL="0" marR="0" lvl="0" indent="0" algn="l" defTabSz="457189" rtl="0" eaLnBrk="1" fontAlgn="auto" latinLnBrk="0" hangingPunct="1">
                        <a:lnSpc>
                          <a:spcPct val="100000"/>
                        </a:lnSpc>
                        <a:spcBef>
                          <a:spcPts val="0"/>
                        </a:spcBef>
                        <a:spcAft>
                          <a:spcPts val="0"/>
                        </a:spcAft>
                        <a:buClrTx/>
                        <a:buSzTx/>
                        <a:buFontTx/>
                        <a:buNone/>
                        <a:tabLst/>
                        <a:defRPr/>
                      </a:pPr>
                      <a:r>
                        <a:rPr lang="de-DE" sz="2000" b="0" dirty="0"/>
                        <a:t>Governance</a:t>
                      </a:r>
                    </a:p>
                  </a:txBody>
                  <a:tcPr/>
                </a:tc>
                <a:tc>
                  <a:txBody>
                    <a:bodyPr/>
                    <a:lstStyle/>
                    <a:p>
                      <a:r>
                        <a:rPr lang="de-DE" sz="2000" dirty="0"/>
                        <a:t>Strength of relationship between resources and the social background of students and schools</a:t>
                      </a:r>
                      <a:endParaRPr lang="en-US" sz="2000" dirty="0"/>
                    </a:p>
                  </a:txBody>
                  <a:tcPr/>
                </a:tc>
                <a:extLst>
                  <a:ext uri="{0D108BD9-81ED-4DB2-BD59-A6C34878D82A}">
                    <a16:rowId xmlns:a16="http://schemas.microsoft.com/office/drawing/2014/main" xmlns="" val="3961060518"/>
                  </a:ext>
                </a:extLst>
              </a:tr>
              <a:tr h="1507941">
                <a:tc>
                  <a:txBody>
                    <a:bodyPr/>
                    <a:lstStyle/>
                    <a:p>
                      <a:r>
                        <a:rPr lang="de-DE" sz="2000" dirty="0">
                          <a:solidFill>
                            <a:schemeClr val="bg1">
                              <a:lumMod val="75000"/>
                            </a:schemeClr>
                          </a:solidFill>
                        </a:rPr>
                        <a:t>Outcomes</a:t>
                      </a:r>
                      <a:endParaRPr lang="en-US" sz="2000" dirty="0">
                        <a:solidFill>
                          <a:schemeClr val="bg1">
                            <a:lumMod val="75000"/>
                          </a:schemeClr>
                        </a:solidFill>
                      </a:endParaRPr>
                    </a:p>
                  </a:txBody>
                  <a:tcPr/>
                </a:tc>
                <a:tc>
                  <a:txBody>
                    <a:bodyPr/>
                    <a:lstStyle/>
                    <a:p>
                      <a:r>
                        <a:rPr lang="de-DE" sz="2000" dirty="0">
                          <a:solidFill>
                            <a:schemeClr val="bg1">
                              <a:lumMod val="75000"/>
                            </a:schemeClr>
                          </a:solidFill>
                        </a:rPr>
                        <a:t>Variation in student and school performance</a:t>
                      </a:r>
                      <a:endParaRPr lang="en-US" sz="2000" dirty="0">
                        <a:solidFill>
                          <a:schemeClr val="bg1">
                            <a:lumMod val="75000"/>
                          </a:schemeClr>
                        </a:solidFill>
                      </a:endParaRPr>
                    </a:p>
                  </a:txBody>
                  <a:tcPr/>
                </a:tc>
                <a:tc>
                  <a:txBody>
                    <a:bodyPr/>
                    <a:lstStyle/>
                    <a:p>
                      <a:r>
                        <a:rPr lang="de-DE" sz="2000" dirty="0">
                          <a:solidFill>
                            <a:schemeClr val="bg1">
                              <a:lumMod val="75000"/>
                            </a:schemeClr>
                          </a:solidFill>
                        </a:rPr>
                        <a:t>Strength of relationship between student performance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1398068055"/>
                  </a:ext>
                </a:extLst>
              </a:tr>
            </a:tbl>
          </a:graphicData>
        </a:graphic>
      </p:graphicFrame>
    </p:spTree>
    <p:extLst>
      <p:ext uri="{BB962C8B-B14F-4D97-AF65-F5344CB8AC3E}">
        <p14:creationId xmlns:p14="http://schemas.microsoft.com/office/powerpoint/2010/main" val="25079482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nvPr>
        </p:nvGraphicFramePr>
        <p:xfrm>
          <a:off x="68005" y="1203231"/>
          <a:ext cx="9009089" cy="385104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el 2"/>
          <p:cNvSpPr>
            <a:spLocks noGrp="1"/>
          </p:cNvSpPr>
          <p:nvPr>
            <p:ph type="title"/>
          </p:nvPr>
        </p:nvSpPr>
        <p:spPr>
          <a:xfrm>
            <a:off x="457201" y="206375"/>
            <a:ext cx="8131628" cy="857250"/>
          </a:xfrm>
        </p:spPr>
        <p:txBody>
          <a:bodyPr/>
          <a:lstStyle/>
          <a:p>
            <a:r>
              <a:rPr lang="en-US" sz="2400" dirty="0"/>
              <a:t>Science performance in public and private schools</a:t>
            </a:r>
            <a:endParaRPr lang="de-DE" sz="2400" dirty="0"/>
          </a:p>
        </p:txBody>
      </p:sp>
      <p:sp>
        <p:nvSpPr>
          <p:cNvPr id="4" name="TextBox 5"/>
          <p:cNvSpPr txBox="1">
            <a:spLocks noChangeArrowheads="1"/>
          </p:cNvSpPr>
          <p:nvPr/>
        </p:nvSpPr>
        <p:spPr bwMode="auto">
          <a:xfrm>
            <a:off x="7267575" y="206376"/>
            <a:ext cx="15065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14378" eaLnBrk="1" fontAlgn="auto" hangingPunct="1">
              <a:spcBef>
                <a:spcPts val="0"/>
              </a:spcBef>
              <a:spcAft>
                <a:spcPts val="0"/>
              </a:spcAft>
            </a:pPr>
            <a:r>
              <a:rPr lang="it-IT" altLang="en-US" sz="1400" b="1" kern="0" dirty="0">
                <a:solidFill>
                  <a:schemeClr val="bg1">
                    <a:lumMod val="85000"/>
                  </a:schemeClr>
                </a:solidFill>
                <a:latin typeface="HelveticaNeueLT Std" pitchFamily="6" charset="0"/>
              </a:rPr>
              <a:t>Figure II.4.14 </a:t>
            </a:r>
            <a:endParaRPr lang="en-US" altLang="en-US" sz="1400" b="1" kern="0" dirty="0">
              <a:solidFill>
                <a:schemeClr val="bg1">
                  <a:lumMod val="85000"/>
                </a:schemeClr>
              </a:solidFill>
              <a:latin typeface="HelveticaNeueLT Std" pitchFamily="6" charset="0"/>
            </a:endParaRPr>
          </a:p>
        </p:txBody>
      </p:sp>
      <p:sp>
        <p:nvSpPr>
          <p:cNvPr id="13" name="Ellipse 12"/>
          <p:cNvSpPr/>
          <p:nvPr/>
        </p:nvSpPr>
        <p:spPr>
          <a:xfrm>
            <a:off x="1420943" y="1361283"/>
            <a:ext cx="72000" cy="78514"/>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378" eaLnBrk="1" fontAlgn="auto" hangingPunct="1">
              <a:spcBef>
                <a:spcPts val="0"/>
              </a:spcBef>
              <a:spcAft>
                <a:spcPts val="0"/>
              </a:spcAft>
            </a:pPr>
            <a:endParaRPr lang="de-DE" kern="0">
              <a:solidFill>
                <a:sysClr val="windowText" lastClr="000000"/>
              </a:solidFill>
            </a:endParaRPr>
          </a:p>
        </p:txBody>
      </p:sp>
      <p:sp>
        <p:nvSpPr>
          <p:cNvPr id="18" name="TextBox 1">
            <a:extLst/>
          </p:cNvPr>
          <p:cNvSpPr txBox="1"/>
          <p:nvPr/>
        </p:nvSpPr>
        <p:spPr>
          <a:xfrm>
            <a:off x="4564913" y="3492000"/>
            <a:ext cx="3199993" cy="229810"/>
          </a:xfrm>
          <a:prstGeom prst="rect">
            <a:avLst/>
          </a:prstGeom>
          <a:solidFill>
            <a:schemeClr val="bg1"/>
          </a:solidFill>
          <a:ln>
            <a:solidFill>
              <a:schemeClr val="tx1">
                <a:lumMod val="75000"/>
                <a:lumOff val="2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78" eaLnBrk="1" fontAlgn="auto" hangingPunct="1">
              <a:spcBef>
                <a:spcPts val="0"/>
              </a:spcBef>
              <a:spcAft>
                <a:spcPts val="0"/>
              </a:spcAft>
            </a:pPr>
            <a:r>
              <a:rPr lang="de-DE" sz="1200" kern="0" dirty="0" err="1">
                <a:solidFill>
                  <a:schemeClr val="bg1">
                    <a:lumMod val="65000"/>
                  </a:schemeClr>
                </a:solidFill>
                <a:latin typeface="HelveticaNeueLT Std"/>
              </a:rPr>
              <a:t>Students</a:t>
            </a:r>
            <a:r>
              <a:rPr lang="de-DE" sz="1200" kern="0" dirty="0">
                <a:solidFill>
                  <a:schemeClr val="bg1">
                    <a:lumMod val="65000"/>
                  </a:schemeClr>
                </a:solidFill>
                <a:latin typeface="HelveticaNeueLT Std"/>
              </a:rPr>
              <a:t> in </a:t>
            </a:r>
            <a:r>
              <a:rPr lang="de-DE" sz="1200" b="1" kern="0" dirty="0">
                <a:solidFill>
                  <a:schemeClr val="bg1">
                    <a:lumMod val="65000"/>
                  </a:schemeClr>
                </a:solidFill>
                <a:latin typeface="HelveticaNeueLT Std"/>
              </a:rPr>
              <a:t>private </a:t>
            </a:r>
            <a:r>
              <a:rPr lang="de-DE" sz="1200" kern="0" dirty="0" err="1">
                <a:solidFill>
                  <a:schemeClr val="bg1">
                    <a:lumMod val="65000"/>
                  </a:schemeClr>
                </a:solidFill>
                <a:latin typeface="HelveticaNeueLT Std"/>
              </a:rPr>
              <a:t>schools</a:t>
            </a:r>
            <a:r>
              <a:rPr lang="de-DE" sz="1200" kern="0" dirty="0">
                <a:solidFill>
                  <a:schemeClr val="bg1">
                    <a:lumMod val="65000"/>
                  </a:schemeClr>
                </a:solidFill>
                <a:latin typeface="HelveticaNeueLT Std"/>
              </a:rPr>
              <a:t> </a:t>
            </a:r>
            <a:r>
              <a:rPr lang="de-DE" sz="1200" kern="0" dirty="0" err="1">
                <a:solidFill>
                  <a:schemeClr val="bg1">
                    <a:lumMod val="65000"/>
                  </a:schemeClr>
                </a:solidFill>
                <a:latin typeface="HelveticaNeueLT Std"/>
              </a:rPr>
              <a:t>perform</a:t>
            </a:r>
            <a:r>
              <a:rPr lang="de-DE" sz="1200" kern="0" dirty="0">
                <a:solidFill>
                  <a:schemeClr val="bg1">
                    <a:lumMod val="65000"/>
                  </a:schemeClr>
                </a:solidFill>
                <a:latin typeface="HelveticaNeueLT Std"/>
              </a:rPr>
              <a:t> </a:t>
            </a:r>
            <a:r>
              <a:rPr lang="en-GB" sz="1200" kern="0" dirty="0">
                <a:solidFill>
                  <a:schemeClr val="bg1">
                    <a:lumMod val="65000"/>
                  </a:schemeClr>
                </a:solidFill>
                <a:latin typeface="HelveticaNeueLT Std"/>
              </a:rPr>
              <a:t>better</a:t>
            </a:r>
          </a:p>
        </p:txBody>
      </p:sp>
      <p:sp>
        <p:nvSpPr>
          <p:cNvPr id="8" name="TextBox 1">
            <a:extLst/>
          </p:cNvPr>
          <p:cNvSpPr txBox="1"/>
          <p:nvPr/>
        </p:nvSpPr>
        <p:spPr>
          <a:xfrm>
            <a:off x="4463831" y="1745744"/>
            <a:ext cx="3526743" cy="230647"/>
          </a:xfrm>
          <a:prstGeom prst="rect">
            <a:avLst/>
          </a:prstGeom>
          <a:solidFill>
            <a:schemeClr val="bg1"/>
          </a:solidFill>
          <a:ln>
            <a:solidFill>
              <a:schemeClr val="tx1">
                <a:lumMod val="75000"/>
                <a:lumOff val="2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78" eaLnBrk="1" fontAlgn="auto" hangingPunct="1">
              <a:spcBef>
                <a:spcPts val="0"/>
              </a:spcBef>
              <a:spcAft>
                <a:spcPts val="0"/>
              </a:spcAft>
            </a:pPr>
            <a:r>
              <a:rPr lang="en-GB" sz="1200" kern="0" dirty="0">
                <a:solidFill>
                  <a:schemeClr val="bg1">
                    <a:lumMod val="65000"/>
                  </a:schemeClr>
                </a:solidFill>
                <a:latin typeface="HelveticaNeueLT Std"/>
              </a:rPr>
              <a:t>Students in </a:t>
            </a:r>
            <a:r>
              <a:rPr lang="en-GB" sz="1200" b="1" kern="0" dirty="0">
                <a:solidFill>
                  <a:schemeClr val="bg1">
                    <a:lumMod val="65000"/>
                  </a:schemeClr>
                </a:solidFill>
                <a:latin typeface="HelveticaNeueLT Std"/>
              </a:rPr>
              <a:t>public </a:t>
            </a:r>
            <a:r>
              <a:rPr lang="en-GB" sz="1200" kern="0" dirty="0">
                <a:solidFill>
                  <a:schemeClr val="bg1">
                    <a:lumMod val="65000"/>
                  </a:schemeClr>
                </a:solidFill>
                <a:latin typeface="HelveticaNeueLT Std"/>
              </a:rPr>
              <a:t>schools perform better</a:t>
            </a:r>
          </a:p>
        </p:txBody>
      </p:sp>
      <p:sp>
        <p:nvSpPr>
          <p:cNvPr id="9" name="Ellipse 12"/>
          <p:cNvSpPr/>
          <p:nvPr/>
        </p:nvSpPr>
        <p:spPr>
          <a:xfrm>
            <a:off x="4754382" y="1357310"/>
            <a:ext cx="89941" cy="78514"/>
          </a:xfrm>
          <a:prstGeom prst="diamond">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378" eaLnBrk="1" fontAlgn="auto" hangingPunct="1">
              <a:spcBef>
                <a:spcPts val="0"/>
              </a:spcBef>
              <a:spcAft>
                <a:spcPts val="0"/>
              </a:spcAft>
            </a:pPr>
            <a:endParaRPr lang="de-DE" kern="0">
              <a:solidFill>
                <a:sysClr val="windowText" lastClr="000000"/>
              </a:solidFill>
            </a:endParaRPr>
          </a:p>
        </p:txBody>
      </p:sp>
      <p:pic>
        <p:nvPicPr>
          <p:cNvPr id="11" name="Picture 3">
            <a:extLst>
              <a:ext uri="{FF2B5EF4-FFF2-40B4-BE49-F238E27FC236}">
                <a16:creationId xmlns:a16="http://schemas.microsoft.com/office/drawing/2014/main" xmlns="" id="{52142E2A-EEBA-4E16-B6D5-3DEB7C8D1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452" y="3492000"/>
            <a:ext cx="442913" cy="25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717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xmlns:p14="http://schemas.microsoft.com/office/powerpoint/2010/mai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199" y="206375"/>
            <a:ext cx="7192537" cy="857250"/>
          </a:xfrm>
        </p:spPr>
        <p:txBody>
          <a:bodyPr/>
          <a:lstStyle/>
          <a:p>
            <a:r>
              <a:rPr lang="en-US" sz="2400" dirty="0"/>
              <a:t>Low expenses as a reason for choosing school, </a:t>
            </a:r>
            <a:br>
              <a:rPr lang="en-US" sz="2400" dirty="0"/>
            </a:br>
            <a:r>
              <a:rPr lang="en-US" sz="2400" dirty="0"/>
              <a:t>by schools’ socio-economic status</a:t>
            </a:r>
            <a:endParaRPr lang="de-DE" sz="2400"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II.4.17 </a:t>
            </a:r>
            <a:endParaRPr lang="en-US" altLang="en-US" sz="1400" b="1" dirty="0">
              <a:solidFill>
                <a:srgbClr val="E4B921"/>
              </a:solidFill>
              <a:latin typeface="HelveticaNeueLT Std" pitchFamily="6" charset="0"/>
            </a:endParaRPr>
          </a:p>
        </p:txBody>
      </p:sp>
      <p:graphicFrame>
        <p:nvGraphicFramePr>
          <p:cNvPr id="14" name="Diagramm 13"/>
          <p:cNvGraphicFramePr/>
          <p:nvPr>
            <p:extLst>
              <p:ext uri="{D42A27DB-BD31-4B8C-83A1-F6EECF244321}">
                <p14:modId xmlns:p14="http://schemas.microsoft.com/office/powerpoint/2010/main" val="1353088479"/>
              </p:ext>
            </p:extLst>
          </p:nvPr>
        </p:nvGraphicFramePr>
        <p:xfrm>
          <a:off x="211015" y="1251200"/>
          <a:ext cx="8473439" cy="38043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
            <a:extLst/>
          </p:cNvPr>
          <p:cNvSpPr txBox="1"/>
          <p:nvPr/>
        </p:nvSpPr>
        <p:spPr>
          <a:xfrm>
            <a:off x="1415923" y="2029519"/>
            <a:ext cx="2159127" cy="440632"/>
          </a:xfrm>
          <a:prstGeom prst="rect">
            <a:avLst/>
          </a:prstGeom>
          <a:solidFill>
            <a:schemeClr val="bg1"/>
          </a:solidFill>
          <a:ln>
            <a:solidFill>
              <a:schemeClr val="tx1">
                <a:lumMod val="75000"/>
                <a:lumOff val="25000"/>
              </a:schemeClr>
            </a:solidFill>
          </a:ln>
        </p:spPr>
        <p:txBody>
          <a:bodyPr wrap="square" lIns="36000" tIns="36000" rIns="36000" b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latin typeface="HelveticaNeueLT Std"/>
              </a:rPr>
              <a:t>Low expenses are more important for parents whose children attend </a:t>
            </a:r>
            <a:r>
              <a:rPr lang="en-US" sz="1000" b="1" dirty="0">
                <a:latin typeface="HelveticaNeueLT Std"/>
              </a:rPr>
              <a:t>advantaged</a:t>
            </a:r>
            <a:r>
              <a:rPr lang="en-US" sz="1000" dirty="0">
                <a:latin typeface="HelveticaNeueLT Std"/>
              </a:rPr>
              <a:t> schools</a:t>
            </a:r>
            <a:endParaRPr lang="en-GB" sz="1000" b="1" dirty="0">
              <a:latin typeface="HelveticaNeueLT Std"/>
            </a:endParaRPr>
          </a:p>
        </p:txBody>
      </p:sp>
      <p:sp>
        <p:nvSpPr>
          <p:cNvPr id="17" name="Ellipse 12"/>
          <p:cNvSpPr/>
          <p:nvPr/>
        </p:nvSpPr>
        <p:spPr>
          <a:xfrm>
            <a:off x="1831148" y="1493117"/>
            <a:ext cx="72000" cy="72000"/>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TextBox 1">
            <a:extLst/>
          </p:cNvPr>
          <p:cNvSpPr txBox="1"/>
          <p:nvPr/>
        </p:nvSpPr>
        <p:spPr>
          <a:xfrm>
            <a:off x="4540123" y="3343969"/>
            <a:ext cx="2159127" cy="440632"/>
          </a:xfrm>
          <a:prstGeom prst="rect">
            <a:avLst/>
          </a:prstGeom>
          <a:solidFill>
            <a:schemeClr val="bg1"/>
          </a:solidFill>
          <a:ln>
            <a:solidFill>
              <a:schemeClr val="tx1">
                <a:lumMod val="75000"/>
                <a:lumOff val="25000"/>
              </a:schemeClr>
            </a:solidFill>
          </a:ln>
        </p:spPr>
        <p:txBody>
          <a:bodyPr wrap="square" lIns="36000" tIns="36000" rIns="36000" b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latin typeface="HelveticaNeueLT Std"/>
              </a:rPr>
              <a:t>Low expenses are more important for parents whose children attend </a:t>
            </a:r>
            <a:r>
              <a:rPr lang="en-US" sz="1000" b="1" dirty="0">
                <a:latin typeface="HelveticaNeueLT Std"/>
              </a:rPr>
              <a:t>disadvantaged</a:t>
            </a:r>
            <a:r>
              <a:rPr lang="en-US" sz="1000" dirty="0">
                <a:latin typeface="HelveticaNeueLT Std"/>
              </a:rPr>
              <a:t> schools</a:t>
            </a:r>
            <a:endParaRPr lang="en-GB" sz="1000" b="1" dirty="0">
              <a:latin typeface="HelveticaNeueLT Std"/>
            </a:endParaRPr>
          </a:p>
        </p:txBody>
      </p:sp>
    </p:spTree>
    <p:extLst>
      <p:ext uri="{BB962C8B-B14F-4D97-AF65-F5344CB8AC3E}">
        <p14:creationId xmlns:p14="http://schemas.microsoft.com/office/powerpoint/2010/main" val="2298352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683615404"/>
              </p:ext>
            </p:extLst>
          </p:nvPr>
        </p:nvGraphicFramePr>
        <p:xfrm>
          <a:off x="134912" y="1255269"/>
          <a:ext cx="8605814" cy="385104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el 2"/>
          <p:cNvSpPr>
            <a:spLocks noGrp="1"/>
          </p:cNvSpPr>
          <p:nvPr>
            <p:ph type="title"/>
          </p:nvPr>
        </p:nvSpPr>
        <p:spPr>
          <a:xfrm>
            <a:off x="457200" y="206375"/>
            <a:ext cx="7307705" cy="857250"/>
          </a:xfrm>
        </p:spPr>
        <p:txBody>
          <a:bodyPr/>
          <a:lstStyle/>
          <a:p>
            <a:r>
              <a:rPr lang="en-US" sz="2400" dirty="0"/>
              <a:t>Schools’ low expenses as a reason for choosing school and students’ science performance</a:t>
            </a:r>
            <a:endParaRPr lang="de-DE" sz="2400"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II.4.17 </a:t>
            </a:r>
            <a:endParaRPr lang="en-US" altLang="en-US" sz="1400" b="1" dirty="0">
              <a:solidFill>
                <a:srgbClr val="E4B921"/>
              </a:solidFill>
              <a:latin typeface="HelveticaNeueLT Std" pitchFamily="6" charset="0"/>
            </a:endParaRPr>
          </a:p>
        </p:txBody>
      </p:sp>
      <p:sp>
        <p:nvSpPr>
          <p:cNvPr id="13" name="Ellipse 12"/>
          <p:cNvSpPr/>
          <p:nvPr/>
        </p:nvSpPr>
        <p:spPr>
          <a:xfrm>
            <a:off x="1682971" y="1344138"/>
            <a:ext cx="89941" cy="78514"/>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8" name="TextBox 1">
            <a:extLst/>
          </p:cNvPr>
          <p:cNvSpPr txBox="1"/>
          <p:nvPr/>
        </p:nvSpPr>
        <p:spPr>
          <a:xfrm>
            <a:off x="1516601" y="3365500"/>
            <a:ext cx="2325149" cy="467589"/>
          </a:xfrm>
          <a:prstGeom prst="rect">
            <a:avLst/>
          </a:prstGeom>
          <a:solidFill>
            <a:schemeClr val="bg1"/>
          </a:solidFill>
          <a:ln>
            <a:solidFill>
              <a:schemeClr val="tx1">
                <a:lumMod val="75000"/>
                <a:lumOff val="2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000" dirty="0" err="1">
                <a:latin typeface="HelveticaNeueLT Std"/>
              </a:rPr>
              <a:t>Students</a:t>
            </a:r>
            <a:r>
              <a:rPr lang="de-DE" sz="1000" dirty="0">
                <a:latin typeface="HelveticaNeueLT Std"/>
              </a:rPr>
              <a:t> </a:t>
            </a:r>
            <a:r>
              <a:rPr lang="de-DE" sz="1000" dirty="0" err="1">
                <a:latin typeface="HelveticaNeueLT Std"/>
              </a:rPr>
              <a:t>whose</a:t>
            </a:r>
            <a:r>
              <a:rPr lang="de-DE" sz="1000" dirty="0">
                <a:latin typeface="HelveticaNeueLT Std"/>
              </a:rPr>
              <a:t> </a:t>
            </a:r>
            <a:r>
              <a:rPr lang="de-DE" sz="1000" dirty="0" err="1">
                <a:latin typeface="HelveticaNeueLT Std"/>
              </a:rPr>
              <a:t>parents</a:t>
            </a:r>
            <a:r>
              <a:rPr lang="de-DE" sz="1000" dirty="0">
                <a:latin typeface="HelveticaNeueLT Std"/>
              </a:rPr>
              <a:t> </a:t>
            </a:r>
            <a:r>
              <a:rPr lang="en-GB" sz="1000" dirty="0">
                <a:latin typeface="HelveticaNeueLT Std"/>
              </a:rPr>
              <a:t>consider schools' low expenses "important" or "very important” perform </a:t>
            </a:r>
            <a:r>
              <a:rPr lang="en-GB" sz="1000" b="1" dirty="0">
                <a:latin typeface="HelveticaNeueLT Std"/>
              </a:rPr>
              <a:t>lower</a:t>
            </a:r>
          </a:p>
        </p:txBody>
      </p:sp>
      <p:sp>
        <p:nvSpPr>
          <p:cNvPr id="9" name="Ellipse 12"/>
          <p:cNvSpPr/>
          <p:nvPr/>
        </p:nvSpPr>
        <p:spPr>
          <a:xfrm>
            <a:off x="4682089" y="1352333"/>
            <a:ext cx="89941" cy="78514"/>
          </a:xfrm>
          <a:prstGeom prst="diamond">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TextBox 1">
            <a:extLst/>
          </p:cNvPr>
          <p:cNvSpPr txBox="1"/>
          <p:nvPr/>
        </p:nvSpPr>
        <p:spPr>
          <a:xfrm>
            <a:off x="4102100" y="1816098"/>
            <a:ext cx="3473450" cy="292102"/>
          </a:xfrm>
          <a:prstGeom prst="rect">
            <a:avLst/>
          </a:prstGeom>
          <a:solidFill>
            <a:schemeClr val="bg1"/>
          </a:solidFill>
          <a:ln>
            <a:solidFill>
              <a:schemeClr val="tx1">
                <a:lumMod val="75000"/>
                <a:lumOff val="2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000" dirty="0" err="1">
                <a:latin typeface="HelveticaNeueLT Std"/>
              </a:rPr>
              <a:t>Students</a:t>
            </a:r>
            <a:r>
              <a:rPr lang="de-DE" sz="1000" dirty="0">
                <a:latin typeface="HelveticaNeueLT Std"/>
              </a:rPr>
              <a:t> </a:t>
            </a:r>
            <a:r>
              <a:rPr lang="de-DE" sz="1000" dirty="0" err="1">
                <a:latin typeface="HelveticaNeueLT Std"/>
              </a:rPr>
              <a:t>whose</a:t>
            </a:r>
            <a:r>
              <a:rPr lang="de-DE" sz="1000" dirty="0">
                <a:latin typeface="HelveticaNeueLT Std"/>
              </a:rPr>
              <a:t> </a:t>
            </a:r>
            <a:r>
              <a:rPr lang="de-DE" sz="1000" dirty="0" err="1">
                <a:latin typeface="HelveticaNeueLT Std"/>
              </a:rPr>
              <a:t>parents</a:t>
            </a:r>
            <a:r>
              <a:rPr lang="de-DE" sz="1000" dirty="0">
                <a:latin typeface="HelveticaNeueLT Std"/>
              </a:rPr>
              <a:t> </a:t>
            </a:r>
            <a:r>
              <a:rPr lang="en-GB" sz="1000" dirty="0">
                <a:latin typeface="HelveticaNeueLT Std"/>
              </a:rPr>
              <a:t>consider schools' low expenses "important" or "very important” perform </a:t>
            </a:r>
            <a:r>
              <a:rPr lang="en-GB" sz="1000" b="1" dirty="0">
                <a:latin typeface="HelveticaNeueLT Std"/>
              </a:rPr>
              <a:t>higher</a:t>
            </a:r>
          </a:p>
        </p:txBody>
      </p:sp>
    </p:spTree>
    <p:extLst>
      <p:ext uri="{BB962C8B-B14F-4D97-AF65-F5344CB8AC3E}">
        <p14:creationId xmlns:p14="http://schemas.microsoft.com/office/powerpoint/2010/main" val="497430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08C407-7C77-4605-8F81-58C92EB55B15}"/>
              </a:ext>
            </a:extLst>
          </p:cNvPr>
          <p:cNvSpPr>
            <a:spLocks noGrp="1"/>
          </p:cNvSpPr>
          <p:nvPr>
            <p:ph type="title"/>
          </p:nvPr>
        </p:nvSpPr>
        <p:spPr/>
        <p:txBody>
          <a:bodyPr/>
          <a:lstStyle/>
          <a:p>
            <a:r>
              <a:rPr lang="en-GB" dirty="0"/>
              <a:t>Defining and measuring equity</a:t>
            </a:r>
            <a:endParaRPr lang="en-US" dirty="0"/>
          </a:p>
        </p:txBody>
      </p:sp>
      <p:graphicFrame>
        <p:nvGraphicFramePr>
          <p:cNvPr id="6" name="Content Placeholder 5">
            <a:extLst>
              <a:ext uri="{FF2B5EF4-FFF2-40B4-BE49-F238E27FC236}">
                <a16:creationId xmlns:a16="http://schemas.microsoft.com/office/drawing/2014/main" xmlns="" id="{5E2C2B33-A6A2-4613-971A-A10BB8F3F8EA}"/>
              </a:ext>
            </a:extLst>
          </p:cNvPr>
          <p:cNvGraphicFramePr>
            <a:graphicFrameLocks noGrp="1"/>
          </p:cNvGraphicFramePr>
          <p:nvPr>
            <p:ph idx="1"/>
            <p:extLst>
              <p:ext uri="{D42A27DB-BD31-4B8C-83A1-F6EECF244321}">
                <p14:modId xmlns:p14="http://schemas.microsoft.com/office/powerpoint/2010/main" val="4233858427"/>
              </p:ext>
            </p:extLst>
          </p:nvPr>
        </p:nvGraphicFramePr>
        <p:xfrm>
          <a:off x="457200" y="1309687"/>
          <a:ext cx="8229600" cy="3627436"/>
        </p:xfrm>
        <a:graphic>
          <a:graphicData uri="http://schemas.openxmlformats.org/drawingml/2006/table">
            <a:tbl>
              <a:tblPr firstRow="1" bandRow="1">
                <a:tableStyleId>{5C22544A-7EE6-4342-B048-85BDC9FD1C3A}</a:tableStyleId>
              </a:tblPr>
              <a:tblGrid>
                <a:gridCol w="1266092">
                  <a:extLst>
                    <a:ext uri="{9D8B030D-6E8A-4147-A177-3AD203B41FA5}">
                      <a16:colId xmlns:a16="http://schemas.microsoft.com/office/drawing/2014/main" xmlns="" val="3820591041"/>
                    </a:ext>
                  </a:extLst>
                </a:gridCol>
                <a:gridCol w="3315956">
                  <a:extLst>
                    <a:ext uri="{9D8B030D-6E8A-4147-A177-3AD203B41FA5}">
                      <a16:colId xmlns:a16="http://schemas.microsoft.com/office/drawing/2014/main" xmlns="" val="3078855975"/>
                    </a:ext>
                  </a:extLst>
                </a:gridCol>
                <a:gridCol w="3647552">
                  <a:extLst>
                    <a:ext uri="{9D8B030D-6E8A-4147-A177-3AD203B41FA5}">
                      <a16:colId xmlns:a16="http://schemas.microsoft.com/office/drawing/2014/main" xmlns="" val="2163612449"/>
                    </a:ext>
                  </a:extLst>
                </a:gridCol>
              </a:tblGrid>
              <a:tr h="611554">
                <a:tc>
                  <a:txBody>
                    <a:bodyPr/>
                    <a:lstStyle/>
                    <a:p>
                      <a:endParaRPr lang="en-US" sz="2000" dirty="0"/>
                    </a:p>
                  </a:txBody>
                  <a:tcPr/>
                </a:tc>
                <a:tc>
                  <a:txBody>
                    <a:bodyPr/>
                    <a:lstStyle/>
                    <a:p>
                      <a:r>
                        <a:rPr lang="de-DE" sz="2000" dirty="0">
                          <a:solidFill>
                            <a:srgbClr val="FFFF00"/>
                          </a:solidFill>
                        </a:rPr>
                        <a:t>Equality</a:t>
                      </a:r>
                      <a:endParaRPr lang="en-US" sz="2000" dirty="0">
                        <a:solidFill>
                          <a:srgbClr val="FFFF00"/>
                        </a:solidFill>
                      </a:endParaRPr>
                    </a:p>
                  </a:txBody>
                  <a:tcPr/>
                </a:tc>
                <a:tc>
                  <a:txBody>
                    <a:bodyPr/>
                    <a:lstStyle/>
                    <a:p>
                      <a:r>
                        <a:rPr lang="de-DE" sz="2000" dirty="0">
                          <a:solidFill>
                            <a:schemeClr val="accent3">
                              <a:lumMod val="60000"/>
                              <a:lumOff val="40000"/>
                            </a:schemeClr>
                          </a:solidFill>
                        </a:rPr>
                        <a:t>Equity</a:t>
                      </a:r>
                      <a:endParaRPr lang="en-US" sz="2000" dirty="0">
                        <a:solidFill>
                          <a:schemeClr val="accent3">
                            <a:lumMod val="60000"/>
                            <a:lumOff val="40000"/>
                          </a:schemeClr>
                        </a:solidFill>
                      </a:endParaRPr>
                    </a:p>
                  </a:txBody>
                  <a:tcPr/>
                </a:tc>
                <a:extLst>
                  <a:ext uri="{0D108BD9-81ED-4DB2-BD59-A6C34878D82A}">
                    <a16:rowId xmlns:a16="http://schemas.microsoft.com/office/drawing/2014/main" xmlns="" val="2539106485"/>
                  </a:ext>
                </a:extLst>
              </a:tr>
              <a:tr h="1507941">
                <a:tc>
                  <a:txBody>
                    <a:bodyPr/>
                    <a:lstStyle/>
                    <a:p>
                      <a:r>
                        <a:rPr lang="de-DE" sz="2000" dirty="0">
                          <a:solidFill>
                            <a:srgbClr val="C00000"/>
                          </a:solidFill>
                        </a:rPr>
                        <a:t>Inputs</a:t>
                      </a:r>
                      <a:endParaRPr lang="en-US" sz="2000" dirty="0">
                        <a:solidFill>
                          <a:srgbClr val="C0000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de-DE" sz="2000" dirty="0">
                          <a:solidFill>
                            <a:schemeClr val="bg1">
                              <a:lumMod val="75000"/>
                            </a:schemeClr>
                          </a:solidFill>
                        </a:rPr>
                        <a:t>Variation in financial and human resources</a:t>
                      </a:r>
                    </a:p>
                    <a:p>
                      <a:pPr marL="0" marR="0" lvl="0" indent="0" algn="l" defTabSz="457189" rtl="0" eaLnBrk="1" fontAlgn="auto" latinLnBrk="0" hangingPunct="1">
                        <a:lnSpc>
                          <a:spcPct val="100000"/>
                        </a:lnSpc>
                        <a:spcBef>
                          <a:spcPts val="0"/>
                        </a:spcBef>
                        <a:spcAft>
                          <a:spcPts val="0"/>
                        </a:spcAft>
                        <a:buClrTx/>
                        <a:buSzTx/>
                        <a:buFontTx/>
                        <a:buNone/>
                        <a:tabLst/>
                        <a:defRPr/>
                      </a:pPr>
                      <a:r>
                        <a:rPr lang="de-DE" sz="2000" b="0" dirty="0"/>
                        <a:t>Governance</a:t>
                      </a:r>
                    </a:p>
                  </a:txBody>
                  <a:tcPr/>
                </a:tc>
                <a:tc>
                  <a:txBody>
                    <a:bodyPr/>
                    <a:lstStyle/>
                    <a:p>
                      <a:r>
                        <a:rPr lang="de-DE" sz="2000" dirty="0"/>
                        <a:t>Strength of relationship between resources and the social background of students and schools</a:t>
                      </a:r>
                      <a:endParaRPr lang="en-US" sz="2000" dirty="0"/>
                    </a:p>
                  </a:txBody>
                  <a:tcPr/>
                </a:tc>
                <a:extLst>
                  <a:ext uri="{0D108BD9-81ED-4DB2-BD59-A6C34878D82A}">
                    <a16:rowId xmlns:a16="http://schemas.microsoft.com/office/drawing/2014/main" xmlns="" val="3961060518"/>
                  </a:ext>
                </a:extLst>
              </a:tr>
              <a:tr h="1507941">
                <a:tc>
                  <a:txBody>
                    <a:bodyPr/>
                    <a:lstStyle/>
                    <a:p>
                      <a:r>
                        <a:rPr lang="de-DE" sz="2000" dirty="0">
                          <a:solidFill>
                            <a:schemeClr val="bg1">
                              <a:lumMod val="75000"/>
                            </a:schemeClr>
                          </a:solidFill>
                        </a:rPr>
                        <a:t>Outcomes</a:t>
                      </a:r>
                      <a:endParaRPr lang="en-US" sz="2000" dirty="0">
                        <a:solidFill>
                          <a:schemeClr val="bg1">
                            <a:lumMod val="75000"/>
                          </a:schemeClr>
                        </a:solidFill>
                      </a:endParaRPr>
                    </a:p>
                  </a:txBody>
                  <a:tcPr/>
                </a:tc>
                <a:tc>
                  <a:txBody>
                    <a:bodyPr/>
                    <a:lstStyle/>
                    <a:p>
                      <a:r>
                        <a:rPr lang="de-DE" sz="2000" dirty="0">
                          <a:solidFill>
                            <a:schemeClr val="bg1">
                              <a:lumMod val="75000"/>
                            </a:schemeClr>
                          </a:solidFill>
                        </a:rPr>
                        <a:t>Variation in student and school performance</a:t>
                      </a:r>
                      <a:endParaRPr lang="en-US" sz="2000" dirty="0">
                        <a:solidFill>
                          <a:schemeClr val="bg1">
                            <a:lumMod val="75000"/>
                          </a:schemeClr>
                        </a:solidFill>
                      </a:endParaRPr>
                    </a:p>
                  </a:txBody>
                  <a:tcPr/>
                </a:tc>
                <a:tc>
                  <a:txBody>
                    <a:bodyPr/>
                    <a:lstStyle/>
                    <a:p>
                      <a:r>
                        <a:rPr lang="de-DE" sz="2000" dirty="0">
                          <a:solidFill>
                            <a:schemeClr val="bg1">
                              <a:lumMod val="75000"/>
                            </a:schemeClr>
                          </a:solidFill>
                        </a:rPr>
                        <a:t>Strength of relationship between student performance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1398068055"/>
                  </a:ext>
                </a:extLst>
              </a:tr>
            </a:tbl>
          </a:graphicData>
        </a:graphic>
      </p:graphicFrame>
    </p:spTree>
    <p:extLst>
      <p:ext uri="{BB962C8B-B14F-4D97-AF65-F5344CB8AC3E}">
        <p14:creationId xmlns:p14="http://schemas.microsoft.com/office/powerpoint/2010/main" val="32586710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08C407-7C77-4605-8F81-58C92EB55B15}"/>
              </a:ext>
            </a:extLst>
          </p:cNvPr>
          <p:cNvSpPr>
            <a:spLocks noGrp="1"/>
          </p:cNvSpPr>
          <p:nvPr>
            <p:ph type="title"/>
          </p:nvPr>
        </p:nvSpPr>
        <p:spPr/>
        <p:txBody>
          <a:bodyPr/>
          <a:lstStyle/>
          <a:p>
            <a:r>
              <a:rPr lang="en-GB" dirty="0"/>
              <a:t>Defining and measuring equity</a:t>
            </a:r>
            <a:endParaRPr lang="en-US" dirty="0"/>
          </a:p>
        </p:txBody>
      </p:sp>
      <p:graphicFrame>
        <p:nvGraphicFramePr>
          <p:cNvPr id="6" name="Content Placeholder 5">
            <a:extLst>
              <a:ext uri="{FF2B5EF4-FFF2-40B4-BE49-F238E27FC236}">
                <a16:creationId xmlns:a16="http://schemas.microsoft.com/office/drawing/2014/main" xmlns="" id="{5E2C2B33-A6A2-4613-971A-A10BB8F3F8EA}"/>
              </a:ext>
            </a:extLst>
          </p:cNvPr>
          <p:cNvGraphicFramePr>
            <a:graphicFrameLocks noGrp="1"/>
          </p:cNvGraphicFramePr>
          <p:nvPr>
            <p:ph idx="1"/>
            <p:extLst>
              <p:ext uri="{D42A27DB-BD31-4B8C-83A1-F6EECF244321}">
                <p14:modId xmlns:p14="http://schemas.microsoft.com/office/powerpoint/2010/main" val="1510747561"/>
              </p:ext>
            </p:extLst>
          </p:nvPr>
        </p:nvGraphicFramePr>
        <p:xfrm>
          <a:off x="457200" y="1309687"/>
          <a:ext cx="8229600" cy="3627436"/>
        </p:xfrm>
        <a:graphic>
          <a:graphicData uri="http://schemas.openxmlformats.org/drawingml/2006/table">
            <a:tbl>
              <a:tblPr firstRow="1" bandRow="1">
                <a:tableStyleId>{5C22544A-7EE6-4342-B048-85BDC9FD1C3A}</a:tableStyleId>
              </a:tblPr>
              <a:tblGrid>
                <a:gridCol w="1266092">
                  <a:extLst>
                    <a:ext uri="{9D8B030D-6E8A-4147-A177-3AD203B41FA5}">
                      <a16:colId xmlns:a16="http://schemas.microsoft.com/office/drawing/2014/main" xmlns="" val="3820591041"/>
                    </a:ext>
                  </a:extLst>
                </a:gridCol>
                <a:gridCol w="3315956">
                  <a:extLst>
                    <a:ext uri="{9D8B030D-6E8A-4147-A177-3AD203B41FA5}">
                      <a16:colId xmlns:a16="http://schemas.microsoft.com/office/drawing/2014/main" xmlns="" val="3078855975"/>
                    </a:ext>
                  </a:extLst>
                </a:gridCol>
                <a:gridCol w="3647552">
                  <a:extLst>
                    <a:ext uri="{9D8B030D-6E8A-4147-A177-3AD203B41FA5}">
                      <a16:colId xmlns:a16="http://schemas.microsoft.com/office/drawing/2014/main" xmlns="" val="2163612449"/>
                    </a:ext>
                  </a:extLst>
                </a:gridCol>
              </a:tblGrid>
              <a:tr h="611554">
                <a:tc>
                  <a:txBody>
                    <a:bodyPr/>
                    <a:lstStyle/>
                    <a:p>
                      <a:endParaRPr lang="en-US" sz="2000" dirty="0"/>
                    </a:p>
                  </a:txBody>
                  <a:tcPr/>
                </a:tc>
                <a:tc>
                  <a:txBody>
                    <a:bodyPr/>
                    <a:lstStyle/>
                    <a:p>
                      <a:r>
                        <a:rPr lang="de-DE" sz="2000" dirty="0">
                          <a:solidFill>
                            <a:srgbClr val="FFFF00"/>
                          </a:solidFill>
                        </a:rPr>
                        <a:t>Equality</a:t>
                      </a:r>
                      <a:endParaRPr lang="en-US" sz="2000" dirty="0">
                        <a:solidFill>
                          <a:srgbClr val="FFFF00"/>
                        </a:solidFill>
                      </a:endParaRPr>
                    </a:p>
                  </a:txBody>
                  <a:tcPr/>
                </a:tc>
                <a:tc>
                  <a:txBody>
                    <a:bodyPr/>
                    <a:lstStyle/>
                    <a:p>
                      <a:r>
                        <a:rPr lang="de-DE" sz="2000" dirty="0">
                          <a:solidFill>
                            <a:schemeClr val="accent3">
                              <a:lumMod val="60000"/>
                              <a:lumOff val="40000"/>
                            </a:schemeClr>
                          </a:solidFill>
                        </a:rPr>
                        <a:t>Equity</a:t>
                      </a:r>
                      <a:endParaRPr lang="en-US" sz="2000" dirty="0">
                        <a:solidFill>
                          <a:schemeClr val="accent3">
                            <a:lumMod val="60000"/>
                            <a:lumOff val="40000"/>
                          </a:schemeClr>
                        </a:solidFill>
                      </a:endParaRPr>
                    </a:p>
                  </a:txBody>
                  <a:tcPr/>
                </a:tc>
                <a:extLst>
                  <a:ext uri="{0D108BD9-81ED-4DB2-BD59-A6C34878D82A}">
                    <a16:rowId xmlns:a16="http://schemas.microsoft.com/office/drawing/2014/main" xmlns="" val="2539106485"/>
                  </a:ext>
                </a:extLst>
              </a:tr>
              <a:tr h="1507941">
                <a:tc>
                  <a:txBody>
                    <a:bodyPr/>
                    <a:lstStyle/>
                    <a:p>
                      <a:r>
                        <a:rPr lang="de-DE" sz="2000" dirty="0">
                          <a:solidFill>
                            <a:srgbClr val="C00000"/>
                          </a:solidFill>
                        </a:rPr>
                        <a:t>Inputs</a:t>
                      </a:r>
                      <a:endParaRPr lang="en-US" sz="2000" dirty="0">
                        <a:solidFill>
                          <a:srgbClr val="C0000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de-DE" sz="2000" dirty="0">
                          <a:solidFill>
                            <a:schemeClr val="bg1">
                              <a:lumMod val="75000"/>
                            </a:schemeClr>
                          </a:solidFill>
                        </a:rPr>
                        <a:t>Variation in financial and human resources</a:t>
                      </a:r>
                    </a:p>
                    <a:p>
                      <a:pPr marL="0" marR="0" lvl="0" indent="0" algn="l" defTabSz="457189" rtl="0" eaLnBrk="1" fontAlgn="auto" latinLnBrk="0" hangingPunct="1">
                        <a:lnSpc>
                          <a:spcPct val="100000"/>
                        </a:lnSpc>
                        <a:spcBef>
                          <a:spcPts val="0"/>
                        </a:spcBef>
                        <a:spcAft>
                          <a:spcPts val="0"/>
                        </a:spcAft>
                        <a:buClrTx/>
                        <a:buSzTx/>
                        <a:buFontTx/>
                        <a:buNone/>
                        <a:tabLst/>
                        <a:defRPr/>
                      </a:pPr>
                      <a:r>
                        <a:rPr lang="de-DE" sz="2000" b="0" dirty="0">
                          <a:solidFill>
                            <a:schemeClr val="bg1">
                              <a:lumMod val="75000"/>
                            </a:schemeClr>
                          </a:solidFill>
                        </a:rPr>
                        <a:t>Governance</a:t>
                      </a:r>
                    </a:p>
                    <a:p>
                      <a:pPr marL="0" marR="0" lvl="0" indent="0" algn="l" defTabSz="457189" rtl="0" eaLnBrk="1" fontAlgn="auto" latinLnBrk="0" hangingPunct="1">
                        <a:lnSpc>
                          <a:spcPct val="100000"/>
                        </a:lnSpc>
                        <a:spcBef>
                          <a:spcPts val="0"/>
                        </a:spcBef>
                        <a:spcAft>
                          <a:spcPts val="0"/>
                        </a:spcAft>
                        <a:buClrTx/>
                        <a:buSzTx/>
                        <a:buFontTx/>
                        <a:buNone/>
                        <a:tabLst/>
                        <a:defRPr/>
                      </a:pPr>
                      <a:r>
                        <a:rPr lang="de-DE" sz="2000" b="0" dirty="0"/>
                        <a:t>Policy and practice</a:t>
                      </a:r>
                    </a:p>
                  </a:txBody>
                  <a:tcPr/>
                </a:tc>
                <a:tc>
                  <a:txBody>
                    <a:bodyPr/>
                    <a:lstStyle/>
                    <a:p>
                      <a:r>
                        <a:rPr lang="de-DE" sz="2000" dirty="0"/>
                        <a:t>Strength of relationship between resources and the social background of students and schools</a:t>
                      </a:r>
                      <a:endParaRPr lang="en-US" sz="2000" dirty="0"/>
                    </a:p>
                  </a:txBody>
                  <a:tcPr/>
                </a:tc>
                <a:extLst>
                  <a:ext uri="{0D108BD9-81ED-4DB2-BD59-A6C34878D82A}">
                    <a16:rowId xmlns:a16="http://schemas.microsoft.com/office/drawing/2014/main" xmlns="" val="3961060518"/>
                  </a:ext>
                </a:extLst>
              </a:tr>
              <a:tr h="1507941">
                <a:tc>
                  <a:txBody>
                    <a:bodyPr/>
                    <a:lstStyle/>
                    <a:p>
                      <a:r>
                        <a:rPr lang="de-DE" sz="2000" dirty="0">
                          <a:solidFill>
                            <a:schemeClr val="bg1">
                              <a:lumMod val="75000"/>
                            </a:schemeClr>
                          </a:solidFill>
                        </a:rPr>
                        <a:t>Outcomes</a:t>
                      </a:r>
                      <a:endParaRPr lang="en-US" sz="2000" dirty="0">
                        <a:solidFill>
                          <a:schemeClr val="bg1">
                            <a:lumMod val="75000"/>
                          </a:schemeClr>
                        </a:solidFill>
                      </a:endParaRPr>
                    </a:p>
                  </a:txBody>
                  <a:tcPr/>
                </a:tc>
                <a:tc>
                  <a:txBody>
                    <a:bodyPr/>
                    <a:lstStyle/>
                    <a:p>
                      <a:r>
                        <a:rPr lang="de-DE" sz="2000" dirty="0">
                          <a:solidFill>
                            <a:schemeClr val="bg1">
                              <a:lumMod val="75000"/>
                            </a:schemeClr>
                          </a:solidFill>
                        </a:rPr>
                        <a:t>Variation in student and school performance</a:t>
                      </a:r>
                      <a:endParaRPr lang="en-US" sz="2000" dirty="0">
                        <a:solidFill>
                          <a:schemeClr val="bg1">
                            <a:lumMod val="75000"/>
                          </a:schemeClr>
                        </a:solidFill>
                      </a:endParaRPr>
                    </a:p>
                  </a:txBody>
                  <a:tcPr/>
                </a:tc>
                <a:tc>
                  <a:txBody>
                    <a:bodyPr/>
                    <a:lstStyle/>
                    <a:p>
                      <a:r>
                        <a:rPr lang="de-DE" sz="2000" dirty="0">
                          <a:solidFill>
                            <a:schemeClr val="bg1">
                              <a:lumMod val="75000"/>
                            </a:schemeClr>
                          </a:solidFill>
                        </a:rPr>
                        <a:t>Strength of relationship between student performance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1398068055"/>
                  </a:ext>
                </a:extLst>
              </a:tr>
            </a:tbl>
          </a:graphicData>
        </a:graphic>
      </p:graphicFrame>
    </p:spTree>
    <p:extLst>
      <p:ext uri="{BB962C8B-B14F-4D97-AF65-F5344CB8AC3E}">
        <p14:creationId xmlns:p14="http://schemas.microsoft.com/office/powerpoint/2010/main" val="157959841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Learning time and science performance</a:t>
            </a:r>
            <a:endParaRPr lang="de-DE" dirty="0"/>
          </a:p>
        </p:txBody>
      </p:sp>
      <p:sp>
        <p:nvSpPr>
          <p:cNvPr id="7" name="TextBox 5"/>
          <p:cNvSpPr txBox="1">
            <a:spLocks noChangeArrowheads="1"/>
          </p:cNvSpPr>
          <p:nvPr/>
        </p:nvSpPr>
        <p:spPr bwMode="auto">
          <a:xfrm>
            <a:off x="7267575" y="206872"/>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14355" eaLnBrk="1" fontAlgn="auto" hangingPunct="1">
              <a:spcBef>
                <a:spcPts val="0"/>
              </a:spcBef>
              <a:spcAft>
                <a:spcPts val="0"/>
              </a:spcAft>
              <a:defRPr/>
            </a:pPr>
            <a:r>
              <a:rPr lang="it-IT" altLang="en-US" sz="1400" b="1" kern="0" dirty="0">
                <a:solidFill>
                  <a:prstClr val="white">
                    <a:lumMod val="85000"/>
                  </a:prstClr>
                </a:solidFill>
                <a:latin typeface="HelveticaNeueLT Std" pitchFamily="6" charset="0"/>
                <a:cs typeface="Arial" pitchFamily="34" charset="0"/>
              </a:rPr>
              <a:t>Figure II.6.23</a:t>
            </a:r>
            <a:endParaRPr lang="en-US" altLang="en-US" sz="1400" b="1" kern="0" dirty="0">
              <a:solidFill>
                <a:prstClr val="white">
                  <a:lumMod val="85000"/>
                </a:prstClr>
              </a:solidFill>
              <a:latin typeface="HelveticaNeueLT Std" pitchFamily="6" charset="0"/>
              <a:cs typeface="Arial" pitchFamily="34" charset="0"/>
            </a:endParaRPr>
          </a:p>
        </p:txBody>
      </p:sp>
      <p:graphicFrame>
        <p:nvGraphicFramePr>
          <p:cNvPr id="5" name="Diagramm 4"/>
          <p:cNvGraphicFramePr/>
          <p:nvPr>
            <p:extLst/>
          </p:nvPr>
        </p:nvGraphicFramePr>
        <p:xfrm>
          <a:off x="528925" y="1190423"/>
          <a:ext cx="8245195" cy="395332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143015" y="2565680"/>
            <a:ext cx="2673349" cy="2216149"/>
          </a:xfrm>
          <a:prstGeom prst="rect">
            <a:avLst/>
          </a:prstGeom>
          <a:solidFill>
            <a:schemeClr val="accent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55" eaLnBrk="1" fontAlgn="auto" hangingPunct="1">
              <a:spcBef>
                <a:spcPts val="0"/>
              </a:spcBef>
              <a:spcAft>
                <a:spcPts val="0"/>
              </a:spcAft>
              <a:defRPr/>
            </a:pPr>
            <a:endParaRPr lang="en-GB" kern="0" dirty="0">
              <a:solidFill>
                <a:sysClr val="windowText" lastClr="000000"/>
              </a:solidFill>
              <a:latin typeface="Calibri"/>
            </a:endParaRPr>
          </a:p>
        </p:txBody>
      </p:sp>
      <p:sp>
        <p:nvSpPr>
          <p:cNvPr id="13" name="Rectangle 12"/>
          <p:cNvSpPr/>
          <p:nvPr/>
        </p:nvSpPr>
        <p:spPr>
          <a:xfrm>
            <a:off x="3816352" y="1319048"/>
            <a:ext cx="4727576" cy="1246353"/>
          </a:xfrm>
          <a:prstGeom prst="rect">
            <a:avLst/>
          </a:prstGeom>
          <a:solidFill>
            <a:schemeClr val="accent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55" eaLnBrk="1" fontAlgn="auto" hangingPunct="1">
              <a:spcBef>
                <a:spcPts val="0"/>
              </a:spcBef>
              <a:spcAft>
                <a:spcPts val="0"/>
              </a:spcAft>
              <a:defRPr/>
            </a:pPr>
            <a:endParaRPr lang="en-GB" kern="0" dirty="0">
              <a:solidFill>
                <a:sysClr val="windowText" lastClr="000000"/>
              </a:solidFill>
              <a:latin typeface="Calibri"/>
            </a:endParaRPr>
          </a:p>
        </p:txBody>
      </p:sp>
      <p:cxnSp>
        <p:nvCxnSpPr>
          <p:cNvPr id="10" name="Straight Connector 9"/>
          <p:cNvCxnSpPr/>
          <p:nvPr/>
        </p:nvCxnSpPr>
        <p:spPr>
          <a:xfrm>
            <a:off x="1143001" y="2565400"/>
            <a:ext cx="739775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816350" y="1319047"/>
            <a:ext cx="0" cy="346250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647700" y="2565897"/>
            <a:ext cx="1250950" cy="276999"/>
          </a:xfrm>
          <a:prstGeom prst="rect">
            <a:avLst/>
          </a:prstGeom>
          <a:noFill/>
        </p:spPr>
        <p:txBody>
          <a:bodyPr wrap="square" rtlCol="0">
            <a:spAutoFit/>
          </a:bodyPr>
          <a:lstStyle/>
          <a:p>
            <a:pPr defTabSz="914355" eaLnBrk="1" fontAlgn="auto" hangingPunct="1">
              <a:spcBef>
                <a:spcPts val="0"/>
              </a:spcBef>
              <a:spcAft>
                <a:spcPts val="0"/>
              </a:spcAft>
              <a:defRPr/>
            </a:pPr>
            <a:r>
              <a:rPr lang="en-GB" sz="1200" kern="0" dirty="0">
                <a:solidFill>
                  <a:sysClr val="windowText" lastClr="000000"/>
                </a:solidFill>
                <a:cs typeface="Arial" pitchFamily="34" charset="0"/>
              </a:rPr>
              <a:t>OECD average</a:t>
            </a:r>
          </a:p>
        </p:txBody>
      </p:sp>
      <p:sp>
        <p:nvSpPr>
          <p:cNvPr id="19" name="TextBox 18"/>
          <p:cNvSpPr txBox="1"/>
          <p:nvPr/>
        </p:nvSpPr>
        <p:spPr>
          <a:xfrm rot="16200000">
            <a:off x="3100811" y="4018070"/>
            <a:ext cx="1250950" cy="276999"/>
          </a:xfrm>
          <a:prstGeom prst="rect">
            <a:avLst/>
          </a:prstGeom>
          <a:noFill/>
        </p:spPr>
        <p:txBody>
          <a:bodyPr wrap="square" rtlCol="0">
            <a:spAutoFit/>
          </a:bodyPr>
          <a:lstStyle/>
          <a:p>
            <a:pPr defTabSz="914355" eaLnBrk="1" fontAlgn="auto" hangingPunct="1">
              <a:spcBef>
                <a:spcPts val="0"/>
              </a:spcBef>
              <a:spcAft>
                <a:spcPts val="0"/>
              </a:spcAft>
              <a:defRPr/>
            </a:pPr>
            <a:r>
              <a:rPr lang="en-GB" sz="1200" kern="0" dirty="0">
                <a:solidFill>
                  <a:sysClr val="windowText" lastClr="000000"/>
                </a:solidFill>
                <a:cs typeface="Arial" pitchFamily="34" charset="0"/>
              </a:rPr>
              <a:t>OECD average</a:t>
            </a:r>
          </a:p>
        </p:txBody>
      </p:sp>
    </p:spTree>
    <p:extLst>
      <p:ext uri="{BB962C8B-B14F-4D97-AF65-F5344CB8AC3E}">
        <p14:creationId xmlns:p14="http://schemas.microsoft.com/office/powerpoint/2010/main" val="702576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500"/>
                                        <p:tgtEl>
                                          <p:spTgt spid="5">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Learning time and science performance (PISA)</a:t>
            </a:r>
            <a:endParaRPr lang="de-DE" dirty="0"/>
          </a:p>
        </p:txBody>
      </p:sp>
      <p:sp>
        <p:nvSpPr>
          <p:cNvPr id="4" name="TextBox 5"/>
          <p:cNvSpPr txBox="1">
            <a:spLocks noChangeArrowheads="1"/>
          </p:cNvSpPr>
          <p:nvPr/>
        </p:nvSpPr>
        <p:spPr bwMode="auto">
          <a:xfrm>
            <a:off x="7433243" y="30590"/>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14355" eaLnBrk="1" fontAlgn="auto" latinLnBrk="1" hangingPunct="1">
              <a:spcBef>
                <a:spcPts val="0"/>
              </a:spcBef>
              <a:spcAft>
                <a:spcPts val="0"/>
              </a:spcAft>
              <a:defRPr/>
            </a:pPr>
            <a:r>
              <a:rPr lang="it-IT" altLang="en-US" sz="1400" b="1" kern="0" dirty="0">
                <a:solidFill>
                  <a:prstClr val="white">
                    <a:lumMod val="85000"/>
                  </a:prstClr>
                </a:solidFill>
                <a:latin typeface="HelveticaNeueLT Std" pitchFamily="6" charset="0"/>
                <a:cs typeface="Arial" pitchFamily="34" charset="0"/>
              </a:rPr>
              <a:t>Figure II.6.23</a:t>
            </a:r>
            <a:endParaRPr lang="en-US" altLang="en-US" sz="1400" b="1" kern="0" dirty="0">
              <a:solidFill>
                <a:prstClr val="white">
                  <a:lumMod val="85000"/>
                </a:prstClr>
              </a:solidFill>
              <a:latin typeface="HelveticaNeueLT Std" pitchFamily="6" charset="0"/>
              <a:cs typeface="Arial" pitchFamily="34" charset="0"/>
            </a:endParaRPr>
          </a:p>
        </p:txBody>
      </p:sp>
      <p:graphicFrame>
        <p:nvGraphicFramePr>
          <p:cNvPr id="7" name="Diagramm 6"/>
          <p:cNvGraphicFramePr/>
          <p:nvPr>
            <p:extLst/>
          </p:nvPr>
        </p:nvGraphicFramePr>
        <p:xfrm>
          <a:off x="82446" y="938152"/>
          <a:ext cx="9061554" cy="420534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xmlns="" id="{ED5F7BF1-A1CA-4445-A58B-44689EECCA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7" y="2018533"/>
            <a:ext cx="535124" cy="535124"/>
          </a:xfrm>
          <a:prstGeom prst="rect">
            <a:avLst/>
          </a:prstGeom>
        </p:spPr>
      </p:pic>
      <p:pic>
        <p:nvPicPr>
          <p:cNvPr id="9" name="Picture 8">
            <a:extLst>
              <a:ext uri="{FF2B5EF4-FFF2-40B4-BE49-F238E27FC236}">
                <a16:creationId xmlns:a16="http://schemas.microsoft.com/office/drawing/2014/main" xmlns="" id="{EE6E456A-EC1E-4D17-8056-39EBF02F19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8455" y="1268567"/>
            <a:ext cx="556115" cy="556115"/>
          </a:xfrm>
          <a:prstGeom prst="rect">
            <a:avLst/>
          </a:prstGeom>
        </p:spPr>
      </p:pic>
      <p:pic>
        <p:nvPicPr>
          <p:cNvPr id="13" name="Picture 12">
            <a:extLst>
              <a:ext uri="{FF2B5EF4-FFF2-40B4-BE49-F238E27FC236}">
                <a16:creationId xmlns:a16="http://schemas.microsoft.com/office/drawing/2014/main" xmlns="" id="{6F99A5D1-47EF-4A24-AB5A-E48F7BBD50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0" y="1329612"/>
            <a:ext cx="540060" cy="540060"/>
          </a:xfrm>
          <a:prstGeom prst="rect">
            <a:avLst/>
          </a:prstGeom>
        </p:spPr>
      </p:pic>
    </p:spTree>
    <p:extLst>
      <p:ext uri="{BB962C8B-B14F-4D97-AF65-F5344CB8AC3E}">
        <p14:creationId xmlns:p14="http://schemas.microsoft.com/office/powerpoint/2010/main" val="4038899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7" dur="500"/>
                                        <p:tgtEl>
                                          <p:spTgt spid="7">
                                            <p:graphicEl>
                                              <a:chart seriesIdx="0" categoryIdx="-4" bldStep="series"/>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11" dur="500"/>
                                        <p:tgtEl>
                                          <p:spTgt spid="7">
                                            <p:graphicEl>
                                              <a:chart seriesIdx="1"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3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strVal val="4*#ppt_w"/>
                                          </p:val>
                                        </p:tav>
                                        <p:tav tm="100000">
                                          <p:val>
                                            <p:strVal val="#ppt_w"/>
                                          </p:val>
                                        </p:tav>
                                      </p:tavLst>
                                    </p:anim>
                                    <p:anim calcmode="lin" valueType="num">
                                      <p:cBhvr>
                                        <p:cTn id="17" dur="500" fill="hold"/>
                                        <p:tgtEl>
                                          <p:spTgt spid="9"/>
                                        </p:tgtEl>
                                        <p:attrNameLst>
                                          <p:attrName>ppt_h</p:attrName>
                                        </p:attrNameLst>
                                      </p:cBhvr>
                                      <p:tavLst>
                                        <p:tav tm="0">
                                          <p:val>
                                            <p:strVal val="4*#ppt_h"/>
                                          </p:val>
                                        </p:tav>
                                        <p:tav tm="100000">
                                          <p:val>
                                            <p:strVal val="#ppt_h"/>
                                          </p:val>
                                        </p:tav>
                                      </p:tavLst>
                                    </p:anim>
                                  </p:childTnLst>
                                </p:cTn>
                              </p:par>
                            </p:childTnLst>
                          </p:cTn>
                        </p:par>
                        <p:par>
                          <p:cTn id="18" fill="hold">
                            <p:stCondLst>
                              <p:cond delay="500"/>
                            </p:stCondLst>
                            <p:childTnLst>
                              <p:par>
                                <p:cTn id="19" presetID="23" presetClass="entr" presetSubtype="3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4*#ppt_w"/>
                                          </p:val>
                                        </p:tav>
                                        <p:tav tm="100000">
                                          <p:val>
                                            <p:strVal val="#ppt_w"/>
                                          </p:val>
                                        </p:tav>
                                      </p:tavLst>
                                    </p:anim>
                                    <p:anim calcmode="lin" valueType="num">
                                      <p:cBhvr>
                                        <p:cTn id="22"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down)">
                                      <p:cBhvr>
                                        <p:cTn id="27" dur="500"/>
                                        <p:tgtEl>
                                          <p:spTgt spid="7">
                                            <p:graphicEl>
                                              <a:chart seriesIdx="2"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animBg="0"/>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44"/>
            <a:ext cx="8229600" cy="857250"/>
          </a:xfrm>
        </p:spPr>
        <p:txBody>
          <a:bodyPr/>
          <a:lstStyle/>
          <a:p>
            <a:r>
              <a:rPr lang="en-GB" sz="3200" dirty="0"/>
              <a:t>Professionalism</a:t>
            </a:r>
          </a:p>
        </p:txBody>
      </p:sp>
      <p:graphicFrame>
        <p:nvGraphicFramePr>
          <p:cNvPr id="6" name="Diagram 5"/>
          <p:cNvGraphicFramePr/>
          <p:nvPr>
            <p:extLst/>
          </p:nvPr>
        </p:nvGraphicFramePr>
        <p:xfrm>
          <a:off x="609600" y="914400"/>
          <a:ext cx="8534401" cy="4164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36504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45FFD2BC-4866-41AC-9967-F3CD0B2A59B0}"/>
                                            </p:graphicEl>
                                          </p:spTgt>
                                        </p:tgtEl>
                                        <p:attrNameLst>
                                          <p:attrName>style.visibility</p:attrName>
                                        </p:attrNameLst>
                                      </p:cBhvr>
                                      <p:to>
                                        <p:strVal val="visible"/>
                                      </p:to>
                                    </p:set>
                                    <p:animEffect transition="in" filter="fade">
                                      <p:cBhvr>
                                        <p:cTn id="7" dur="500"/>
                                        <p:tgtEl>
                                          <p:spTgt spid="6">
                                            <p:graphicEl>
                                              <a:dgm id="{45FFD2BC-4866-41AC-9967-F3CD0B2A59B0}"/>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dgm id="{09C35210-D271-4B2B-988E-E396E9CDABFB}"/>
                                            </p:graphicEl>
                                          </p:spTgt>
                                        </p:tgtEl>
                                        <p:attrNameLst>
                                          <p:attrName>style.visibility</p:attrName>
                                        </p:attrNameLst>
                                      </p:cBhvr>
                                      <p:to>
                                        <p:strVal val="visible"/>
                                      </p:to>
                                    </p:set>
                                    <p:animEffect transition="in" filter="fade">
                                      <p:cBhvr>
                                        <p:cTn id="11" dur="500"/>
                                        <p:tgtEl>
                                          <p:spTgt spid="6">
                                            <p:graphicEl>
                                              <a:dgm id="{09C35210-D271-4B2B-988E-E396E9CDABFB}"/>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4462C2EC-1D3D-45C5-81A1-32269899977E}"/>
                                            </p:graphicEl>
                                          </p:spTgt>
                                        </p:tgtEl>
                                        <p:attrNameLst>
                                          <p:attrName>style.visibility</p:attrName>
                                        </p:attrNameLst>
                                      </p:cBhvr>
                                      <p:to>
                                        <p:strVal val="visible"/>
                                      </p:to>
                                    </p:set>
                                    <p:animEffect transition="in" filter="fade">
                                      <p:cBhvr>
                                        <p:cTn id="15" dur="500"/>
                                        <p:tgtEl>
                                          <p:spTgt spid="6">
                                            <p:graphicEl>
                                              <a:dgm id="{4462C2EC-1D3D-45C5-81A1-32269899977E}"/>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dgm id="{431D322F-96C8-436A-ABC6-C318258EC0AB}"/>
                                            </p:graphicEl>
                                          </p:spTgt>
                                        </p:tgtEl>
                                        <p:attrNameLst>
                                          <p:attrName>style.visibility</p:attrName>
                                        </p:attrNameLst>
                                      </p:cBhvr>
                                      <p:to>
                                        <p:strVal val="visible"/>
                                      </p:to>
                                    </p:set>
                                    <p:animEffect transition="in" filter="fade">
                                      <p:cBhvr>
                                        <p:cTn id="19" dur="500"/>
                                        <p:tgtEl>
                                          <p:spTgt spid="6">
                                            <p:graphicEl>
                                              <a:dgm id="{431D322F-96C8-436A-ABC6-C318258EC0AB}"/>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graphicEl>
                                              <a:dgm id="{39EBC77F-16D3-4416-8F7C-30E70FB1960E}"/>
                                            </p:graphicEl>
                                          </p:spTgt>
                                        </p:tgtEl>
                                        <p:attrNameLst>
                                          <p:attrName>style.visibility</p:attrName>
                                        </p:attrNameLst>
                                      </p:cBhvr>
                                      <p:to>
                                        <p:strVal val="visible"/>
                                      </p:to>
                                    </p:set>
                                    <p:animEffect transition="in" filter="fade">
                                      <p:cBhvr>
                                        <p:cTn id="23" dur="500"/>
                                        <p:tgtEl>
                                          <p:spTgt spid="6">
                                            <p:graphicEl>
                                              <a:dgm id="{39EBC77F-16D3-4416-8F7C-30E70FB1960E}"/>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graphicEl>
                                              <a:dgm id="{BD0E1AE6-3953-471F-A5D3-9B401ED8BC3C}"/>
                                            </p:graphicEl>
                                          </p:spTgt>
                                        </p:tgtEl>
                                        <p:attrNameLst>
                                          <p:attrName>style.visibility</p:attrName>
                                        </p:attrNameLst>
                                      </p:cBhvr>
                                      <p:to>
                                        <p:strVal val="visible"/>
                                      </p:to>
                                    </p:set>
                                    <p:animEffect transition="in" filter="fade">
                                      <p:cBhvr>
                                        <p:cTn id="27" dur="500"/>
                                        <p:tgtEl>
                                          <p:spTgt spid="6">
                                            <p:graphicEl>
                                              <a:dgm id="{BD0E1AE6-3953-471F-A5D3-9B401ED8BC3C}"/>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graphicEl>
                                              <a:dgm id="{32C944CE-7B9F-4508-85F1-FE1641189E9C}"/>
                                            </p:graphicEl>
                                          </p:spTgt>
                                        </p:tgtEl>
                                        <p:attrNameLst>
                                          <p:attrName>style.visibility</p:attrName>
                                        </p:attrNameLst>
                                      </p:cBhvr>
                                      <p:to>
                                        <p:strVal val="visible"/>
                                      </p:to>
                                    </p:set>
                                    <p:animEffect transition="in" filter="fade">
                                      <p:cBhvr>
                                        <p:cTn id="31" dur="500"/>
                                        <p:tgtEl>
                                          <p:spTgt spid="6">
                                            <p:graphicEl>
                                              <a:dgm id="{32C944CE-7B9F-4508-85F1-FE1641189E9C}"/>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graphicEl>
                                              <a:dgm id="{AD27ED86-28E5-4951-9AA6-5702B15AFB10}"/>
                                            </p:graphicEl>
                                          </p:spTgt>
                                        </p:tgtEl>
                                        <p:attrNameLst>
                                          <p:attrName>style.visibility</p:attrName>
                                        </p:attrNameLst>
                                      </p:cBhvr>
                                      <p:to>
                                        <p:strVal val="visible"/>
                                      </p:to>
                                    </p:set>
                                    <p:animEffect transition="in" filter="fade">
                                      <p:cBhvr>
                                        <p:cTn id="35" dur="500"/>
                                        <p:tgtEl>
                                          <p:spTgt spid="6">
                                            <p:graphicEl>
                                              <a:dgm id="{AD27ED86-28E5-4951-9AA6-5702B15AFB10}"/>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graphicEl>
                                              <a:dgm id="{80DC89C4-DD85-4E37-8DC7-9839C71F34F2}"/>
                                            </p:graphicEl>
                                          </p:spTgt>
                                        </p:tgtEl>
                                        <p:attrNameLst>
                                          <p:attrName>style.visibility</p:attrName>
                                        </p:attrNameLst>
                                      </p:cBhvr>
                                      <p:to>
                                        <p:strVal val="visible"/>
                                      </p:to>
                                    </p:set>
                                    <p:animEffect transition="in" filter="fade">
                                      <p:cBhvr>
                                        <p:cTn id="39" dur="500"/>
                                        <p:tgtEl>
                                          <p:spTgt spid="6">
                                            <p:graphicEl>
                                              <a:dgm id="{80DC89C4-DD85-4E37-8DC7-9839C71F34F2}"/>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graphicEl>
                                              <a:dgm id="{227FA324-851B-4F46-B0EF-25240F0A74F7}"/>
                                            </p:graphicEl>
                                          </p:spTgt>
                                        </p:tgtEl>
                                        <p:attrNameLst>
                                          <p:attrName>style.visibility</p:attrName>
                                        </p:attrNameLst>
                                      </p:cBhvr>
                                      <p:to>
                                        <p:strVal val="visible"/>
                                      </p:to>
                                    </p:set>
                                    <p:animEffect transition="in" filter="fade">
                                      <p:cBhvr>
                                        <p:cTn id="43" dur="500"/>
                                        <p:tgtEl>
                                          <p:spTgt spid="6">
                                            <p:graphicEl>
                                              <a:dgm id="{227FA324-851B-4F46-B0EF-25240F0A74F7}"/>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graphicEl>
                                              <a:dgm id="{A3A1FD98-B226-4577-A7FF-15CAC179CE94}"/>
                                            </p:graphicEl>
                                          </p:spTgt>
                                        </p:tgtEl>
                                        <p:attrNameLst>
                                          <p:attrName>style.visibility</p:attrName>
                                        </p:attrNameLst>
                                      </p:cBhvr>
                                      <p:to>
                                        <p:strVal val="visible"/>
                                      </p:to>
                                    </p:set>
                                    <p:animEffect transition="in" filter="fade">
                                      <p:cBhvr>
                                        <p:cTn id="47" dur="500"/>
                                        <p:tgtEl>
                                          <p:spTgt spid="6">
                                            <p:graphicEl>
                                              <a:dgm id="{A3A1FD98-B226-4577-A7FF-15CAC179CE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763688" y="-804365"/>
            <a:ext cx="4050450" cy="465516"/>
          </a:xfrm>
          <a:prstGeom prst="rect">
            <a:avLst/>
          </a:prstGeom>
        </p:spPr>
        <p:txBody>
          <a:bodyPr vert="horz" lIns="68580" tIns="34290" rIns="68580" bIns="34290" rtlCol="0" anchor="ctr">
            <a:normAutofit/>
          </a:bodyPr>
          <a:lstStyle/>
          <a:p>
            <a:pPr algn="ctr" defTabSz="914378" eaLnBrk="1" fontAlgn="auto" latinLnBrk="1" hangingPunct="1">
              <a:spcAft>
                <a:spcPts val="0"/>
              </a:spcAft>
              <a:defRPr/>
            </a:pPr>
            <a:r>
              <a:rPr lang="en-US" sz="1200" b="1">
                <a:solidFill>
                  <a:prstClr val="white"/>
                </a:solidFill>
                <a:cs typeface="Arial" pitchFamily="34" charset="0"/>
              </a:rPr>
              <a:t>Mean mathematics performance, by school location, after accounting for socio-economic status</a:t>
            </a:r>
            <a:endParaRPr lang="en-GB" sz="1200" b="1" dirty="0">
              <a:solidFill>
                <a:prstClr val="white"/>
              </a:solidFill>
              <a:cs typeface="Arial" pitchFamily="34" charset="0"/>
            </a:endParaRPr>
          </a:p>
        </p:txBody>
      </p:sp>
      <p:sp>
        <p:nvSpPr>
          <p:cNvPr id="6" name="TextBox 2"/>
          <p:cNvSpPr txBox="1"/>
          <p:nvPr/>
        </p:nvSpPr>
        <p:spPr>
          <a:xfrm>
            <a:off x="7110278" y="-662885"/>
            <a:ext cx="756089" cy="2763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78" eaLnBrk="1" fontAlgn="auto" latinLnBrk="1" hangingPunct="1">
              <a:spcBef>
                <a:spcPts val="0"/>
              </a:spcBef>
              <a:spcAft>
                <a:spcPts val="0"/>
              </a:spcAft>
              <a:defRPr/>
            </a:pPr>
            <a:r>
              <a:rPr lang="en-GB" sz="825" dirty="0">
                <a:solidFill>
                  <a:prstClr val="white"/>
                </a:solidFill>
                <a:latin typeface="Arial" pitchFamily="34" charset="0"/>
                <a:cs typeface="Arial" pitchFamily="34" charset="0"/>
              </a:rPr>
              <a:t>Fig II.3.3</a:t>
            </a:r>
          </a:p>
        </p:txBody>
      </p:sp>
      <p:sp>
        <p:nvSpPr>
          <p:cNvPr id="7" name="슬라이드 번호 개체 틀 6"/>
          <p:cNvSpPr txBox="1">
            <a:spLocks/>
          </p:cNvSpPr>
          <p:nvPr/>
        </p:nvSpPr>
        <p:spPr>
          <a:xfrm>
            <a:off x="1143000" y="-662885"/>
            <a:ext cx="350658" cy="273844"/>
          </a:xfrm>
          <a:prstGeom prst="rect">
            <a:avLst/>
          </a:prstGeom>
        </p:spPr>
        <p:txBody>
          <a:bodyPr/>
          <a:lstStyle/>
          <a:p>
            <a:pPr defTabSz="685783" eaLnBrk="1" fontAlgn="auto" latinLnBrk="1" hangingPunct="1">
              <a:spcBef>
                <a:spcPts val="0"/>
              </a:spcBef>
              <a:spcAft>
                <a:spcPts val="0"/>
              </a:spcAft>
              <a:defRPr/>
            </a:pPr>
            <a:fld id="{B8364164-D7C2-4011-A351-B5EC1CE463BF}" type="slidenum">
              <a:rPr lang="ko-KR" altLang="en-US" sz="1350">
                <a:solidFill>
                  <a:prstClr val="black"/>
                </a:solidFill>
                <a:latin typeface="맑은 고딕"/>
                <a:ea typeface="맑은 고딕" panose="020B0503020000020004" pitchFamily="34" charset="-127"/>
                <a:cs typeface="Arial" pitchFamily="34" charset="0"/>
              </a:rPr>
              <a:pPr defTabSz="685783" eaLnBrk="1" fontAlgn="auto" latinLnBrk="1" hangingPunct="1">
                <a:spcBef>
                  <a:spcPts val="0"/>
                </a:spcBef>
                <a:spcAft>
                  <a:spcPts val="0"/>
                </a:spcAft>
                <a:defRPr/>
              </a:pPr>
              <a:t>39</a:t>
            </a:fld>
            <a:endParaRPr lang="ko-KR" altLang="en-US" sz="1350">
              <a:solidFill>
                <a:prstClr val="black"/>
              </a:solidFill>
              <a:latin typeface="맑은 고딕"/>
              <a:ea typeface="맑은 고딕" panose="020B0503020000020004" pitchFamily="34" charset="-127"/>
              <a:cs typeface="Arial" pitchFamily="34" charset="0"/>
            </a:endParaRPr>
          </a:p>
        </p:txBody>
      </p:sp>
      <p:pic>
        <p:nvPicPr>
          <p:cNvPr id="8" name="내용 개체 틀 19" descr="calculator.png"/>
          <p:cNvPicPr>
            <a:picLocks noChangeAspect="1"/>
          </p:cNvPicPr>
          <p:nvPr/>
        </p:nvPicPr>
        <p:blipFill>
          <a:blip r:embed="rId4" cstate="print">
            <a:duotone>
              <a:schemeClr val="bg2">
                <a:shade val="45000"/>
                <a:satMod val="135000"/>
              </a:schemeClr>
              <a:prstClr val="white"/>
            </a:duotone>
            <a:lum bright="100000" contrast="100000"/>
          </a:blip>
          <a:stretch>
            <a:fillRect/>
          </a:stretch>
        </p:blipFill>
        <p:spPr>
          <a:xfrm>
            <a:off x="6354198" y="-716891"/>
            <a:ext cx="324036" cy="324036"/>
          </a:xfrm>
          <a:prstGeom prst="rect">
            <a:avLst/>
          </a:prstGeom>
        </p:spPr>
      </p:pic>
      <p:sp>
        <p:nvSpPr>
          <p:cNvPr id="9" name="평행 사변형 8"/>
          <p:cNvSpPr/>
          <p:nvPr/>
        </p:nvSpPr>
        <p:spPr>
          <a:xfrm>
            <a:off x="1007604" y="-804365"/>
            <a:ext cx="6966774" cy="50427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1" fontAlgn="auto" latinLnBrk="1" hangingPunct="1">
              <a:spcBef>
                <a:spcPts val="0"/>
              </a:spcBef>
              <a:spcAft>
                <a:spcPts val="0"/>
              </a:spcAft>
              <a:defRPr/>
            </a:pPr>
            <a:endParaRPr lang="ko-KR" altLang="en-US" sz="1350">
              <a:solidFill>
                <a:prstClr val="white"/>
              </a:solidFill>
              <a:latin typeface="Arial" pitchFamily="34" charset="0"/>
              <a:ea typeface="맑은 고딕" panose="020B0503020000020004" pitchFamily="34" charset="-127"/>
              <a:cs typeface="Arial" pitchFamily="34" charset="0"/>
            </a:endParaRPr>
          </a:p>
        </p:txBody>
      </p:sp>
      <p:sp>
        <p:nvSpPr>
          <p:cNvPr id="10" name="평행 사변형 9"/>
          <p:cNvSpPr/>
          <p:nvPr/>
        </p:nvSpPr>
        <p:spPr>
          <a:xfrm>
            <a:off x="737574" y="-804365"/>
            <a:ext cx="6426714" cy="504270"/>
          </a:xfrm>
          <a:prstGeom prst="parallelogram">
            <a:avLst>
              <a:gd name="adj" fmla="val 7910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1" fontAlgn="auto" latinLnBrk="1" hangingPunct="1">
              <a:spcBef>
                <a:spcPts val="0"/>
              </a:spcBef>
              <a:spcAft>
                <a:spcPts val="0"/>
              </a:spcAft>
              <a:defRPr/>
            </a:pPr>
            <a:endParaRPr lang="ko-KR" altLang="en-US" sz="1350" dirty="0">
              <a:solidFill>
                <a:prstClr val="white"/>
              </a:solidFill>
              <a:latin typeface="Arial" pitchFamily="34" charset="0"/>
              <a:ea typeface="맑은 고딕" panose="020B0503020000020004" pitchFamily="34" charset="-127"/>
              <a:cs typeface="Arial" pitchFamily="34" charset="0"/>
            </a:endParaRPr>
          </a:p>
        </p:txBody>
      </p:sp>
      <p:sp>
        <p:nvSpPr>
          <p:cNvPr id="11" name="평행 사변형 10"/>
          <p:cNvSpPr/>
          <p:nvPr/>
        </p:nvSpPr>
        <p:spPr>
          <a:xfrm>
            <a:off x="722430" y="-804365"/>
            <a:ext cx="1019826" cy="50427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1" fontAlgn="auto" latinLnBrk="1" hangingPunct="1">
              <a:spcBef>
                <a:spcPts val="0"/>
              </a:spcBef>
              <a:spcAft>
                <a:spcPts val="0"/>
              </a:spcAft>
              <a:defRPr/>
            </a:pPr>
            <a:endParaRPr lang="ko-KR" altLang="en-US" sz="1350">
              <a:solidFill>
                <a:prstClr val="white"/>
              </a:solidFill>
              <a:latin typeface="Arial" pitchFamily="34" charset="0"/>
              <a:ea typeface="맑은 고딕" panose="020B0503020000020004" pitchFamily="34" charset="-127"/>
              <a:cs typeface="Arial" pitchFamily="34" charset="0"/>
            </a:endParaRPr>
          </a:p>
        </p:txBody>
      </p:sp>
      <p:sp>
        <p:nvSpPr>
          <p:cNvPr id="12" name="슬라이드 번호 개체 틀 29"/>
          <p:cNvSpPr txBox="1">
            <a:spLocks/>
          </p:cNvSpPr>
          <p:nvPr/>
        </p:nvSpPr>
        <p:spPr>
          <a:xfrm>
            <a:off x="1143000" y="-662885"/>
            <a:ext cx="350658" cy="273844"/>
          </a:xfrm>
          <a:prstGeom prst="rect">
            <a:avLst/>
          </a:prstGeom>
        </p:spPr>
        <p:txBody>
          <a:bodyPr/>
          <a:lstStyle>
            <a:lvl1pPr>
              <a:defRPr b="1">
                <a:solidFill>
                  <a:srgbClr val="278D99"/>
                </a:solidFill>
                <a:latin typeface="Arial" pitchFamily="34" charset="0"/>
                <a:cs typeface="Arial" pitchFamily="34" charset="0"/>
              </a:defRPr>
            </a:lvl1pPr>
          </a:lstStyle>
          <a:p>
            <a:pPr defTabSz="914378" eaLnBrk="1" fontAlgn="auto" latinLnBrk="1" hangingPunct="1">
              <a:spcBef>
                <a:spcPts val="0"/>
              </a:spcBef>
              <a:spcAft>
                <a:spcPts val="0"/>
              </a:spcAft>
              <a:defRPr/>
            </a:pPr>
            <a:fld id="{B8364164-D7C2-4011-A351-B5EC1CE463BF}" type="slidenum">
              <a:rPr lang="ko-KR" altLang="en-US" sz="1350">
                <a:ea typeface="맑은 고딕" panose="020B0503020000020004" pitchFamily="34" charset="-127"/>
              </a:rPr>
              <a:pPr defTabSz="914378" eaLnBrk="1" fontAlgn="auto" latinLnBrk="1" hangingPunct="1">
                <a:spcBef>
                  <a:spcPts val="0"/>
                </a:spcBef>
                <a:spcAft>
                  <a:spcPts val="0"/>
                </a:spcAft>
                <a:defRPr/>
              </a:pPr>
              <a:t>39</a:t>
            </a:fld>
            <a:endParaRPr lang="ko-KR" altLang="en-US" sz="1350" dirty="0">
              <a:ea typeface="맑은 고딕" panose="020B0503020000020004" pitchFamily="34" charset="-127"/>
            </a:endParaRPr>
          </a:p>
        </p:txBody>
      </p:sp>
      <p:sp>
        <p:nvSpPr>
          <p:cNvPr id="13" name="제목 31"/>
          <p:cNvSpPr txBox="1">
            <a:spLocks/>
          </p:cNvSpPr>
          <p:nvPr/>
        </p:nvSpPr>
        <p:spPr>
          <a:xfrm>
            <a:off x="738720" y="-11327"/>
            <a:ext cx="6196340" cy="465516"/>
          </a:xfrm>
          <a:prstGeom prst="rect">
            <a:avLst/>
          </a:prstGeom>
        </p:spPr>
        <p:txBody>
          <a:bodyPr vert="horz" lIns="68580" tIns="34290" rIns="68580" bIns="34290" rtlCol="0" anchor="ctr">
            <a:noAutofit/>
          </a:bodyPr>
          <a:lstStyle>
            <a:lvl1pPr algn="l">
              <a:defRPr sz="2800" b="1">
                <a:solidFill>
                  <a:schemeClr val="bg1"/>
                </a:solidFill>
              </a:defRPr>
            </a:lvl1pPr>
          </a:lstStyle>
          <a:p>
            <a:pPr defTabSz="914378" eaLnBrk="1" fontAlgn="auto" latinLnBrk="1" hangingPunct="1">
              <a:spcAft>
                <a:spcPts val="0"/>
              </a:spcAft>
              <a:defRPr/>
            </a:pPr>
            <a:r>
              <a:rPr lang="en-US" altLang="ko-KR" sz="1500" dirty="0">
                <a:solidFill>
                  <a:prstClr val="white"/>
                </a:solidFill>
                <a:ea typeface="맑은 고딕" panose="020B0503020000020004" pitchFamily="34" charset="-127"/>
                <a:cs typeface="Arial" pitchFamily="34" charset="0"/>
              </a:rPr>
              <a:t>  Policy levers to teacher professionalism</a:t>
            </a:r>
            <a:endParaRPr lang="ko-KR" altLang="en-US" sz="1500" dirty="0">
              <a:solidFill>
                <a:srgbClr val="F79646">
                  <a:lumMod val="40000"/>
                  <a:lumOff val="60000"/>
                </a:srgbClr>
              </a:solidFill>
              <a:ea typeface="맑은 고딕" panose="020B0503020000020004" pitchFamily="34" charset="-127"/>
              <a:cs typeface="Arial" pitchFamily="34" charset="0"/>
            </a:endParaRPr>
          </a:p>
        </p:txBody>
      </p:sp>
      <p:sp>
        <p:nvSpPr>
          <p:cNvPr id="2" name="Isosceles Triangle 1"/>
          <p:cNvSpPr/>
          <p:nvPr/>
        </p:nvSpPr>
        <p:spPr>
          <a:xfrm>
            <a:off x="3525982" y="2078182"/>
            <a:ext cx="2112818" cy="1877291"/>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1" fontAlgn="auto" latinLnBrk="1" hangingPunct="1">
              <a:spcBef>
                <a:spcPts val="0"/>
              </a:spcBef>
              <a:spcAft>
                <a:spcPts val="0"/>
              </a:spcAft>
              <a:defRPr/>
            </a:pPr>
            <a:endParaRPr lang="en-GB" sz="1600" dirty="0">
              <a:solidFill>
                <a:prstClr val="white"/>
              </a:solidFill>
              <a:latin typeface="맑은 고딕"/>
            </a:endParaRPr>
          </a:p>
        </p:txBody>
      </p:sp>
      <p:sp>
        <p:nvSpPr>
          <p:cNvPr id="4" name="Rectangle 3"/>
          <p:cNvSpPr/>
          <p:nvPr/>
        </p:nvSpPr>
        <p:spPr>
          <a:xfrm>
            <a:off x="3888318" y="1309397"/>
            <a:ext cx="1205346" cy="450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1" fontAlgn="auto" latinLnBrk="1" hangingPunct="1">
              <a:spcBef>
                <a:spcPts val="0"/>
              </a:spcBef>
              <a:spcAft>
                <a:spcPts val="0"/>
              </a:spcAft>
              <a:defRPr/>
            </a:pPr>
            <a:endParaRPr lang="en-GB">
              <a:solidFill>
                <a:prstClr val="white"/>
              </a:solidFill>
              <a:latin typeface="맑은 고딕"/>
            </a:endParaRPr>
          </a:p>
        </p:txBody>
      </p:sp>
      <p:sp>
        <p:nvSpPr>
          <p:cNvPr id="14" name="Rounded Rectangular Callout 13"/>
          <p:cNvSpPr/>
          <p:nvPr/>
        </p:nvSpPr>
        <p:spPr>
          <a:xfrm>
            <a:off x="5875817" y="3622964"/>
            <a:ext cx="3241963" cy="1447869"/>
          </a:xfrm>
          <a:prstGeom prst="wedgeRoundRectCallout">
            <a:avLst>
              <a:gd name="adj1" fmla="val -56090"/>
              <a:gd name="adj2" fmla="val -261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eaLnBrk="1" fontAlgn="auto" hangingPunct="1">
              <a:spcBef>
                <a:spcPts val="0"/>
              </a:spcBef>
              <a:spcAft>
                <a:spcPts val="0"/>
              </a:spcAft>
              <a:defRPr/>
            </a:pPr>
            <a:r>
              <a:rPr lang="en-GB" sz="1600" dirty="0">
                <a:solidFill>
                  <a:prstClr val="white"/>
                </a:solidFill>
                <a:latin typeface="맑은 고딕"/>
              </a:rPr>
              <a:t>Knowledge base for teaching </a:t>
            </a:r>
            <a:r>
              <a:rPr lang="en-GB" sz="1200" dirty="0">
                <a:solidFill>
                  <a:prstClr val="white"/>
                </a:solidFill>
                <a:latin typeface="맑은 고딕"/>
              </a:rPr>
              <a:t>(initial education and incentives for professional development)</a:t>
            </a:r>
          </a:p>
        </p:txBody>
      </p:sp>
      <p:sp>
        <p:nvSpPr>
          <p:cNvPr id="26" name="Rounded Rectangular Callout 25"/>
          <p:cNvSpPr/>
          <p:nvPr/>
        </p:nvSpPr>
        <p:spPr>
          <a:xfrm>
            <a:off x="3040955" y="717284"/>
            <a:ext cx="3241963" cy="1078765"/>
          </a:xfrm>
          <a:prstGeom prst="wedgeRoundRectCallout">
            <a:avLst>
              <a:gd name="adj1" fmla="val -1816"/>
              <a:gd name="adj2" fmla="val 72095"/>
              <a:gd name="adj3" fmla="val 16667"/>
            </a:avLst>
          </a:prstGeom>
          <a:solidFill>
            <a:srgbClr val="9C3B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eaLnBrk="1" fontAlgn="auto" hangingPunct="1">
              <a:spcBef>
                <a:spcPts val="0"/>
              </a:spcBef>
              <a:spcAft>
                <a:spcPts val="0"/>
              </a:spcAft>
              <a:defRPr/>
            </a:pPr>
            <a:r>
              <a:rPr lang="en-GB" sz="1600" dirty="0">
                <a:solidFill>
                  <a:prstClr val="white"/>
                </a:solidFill>
                <a:latin typeface="맑은 고딕"/>
              </a:rPr>
              <a:t>Autonomy: Teachers’ decision-making power over their work </a:t>
            </a:r>
            <a:r>
              <a:rPr lang="en-GB" sz="1200" dirty="0">
                <a:solidFill>
                  <a:prstClr val="white"/>
                </a:solidFill>
                <a:latin typeface="맑은 고딕"/>
              </a:rPr>
              <a:t>(teaching content, course offerings, discipline practices)</a:t>
            </a:r>
          </a:p>
        </p:txBody>
      </p:sp>
      <p:sp>
        <p:nvSpPr>
          <p:cNvPr id="29" name="Rounded Rectangular Callout 28"/>
          <p:cNvSpPr/>
          <p:nvPr/>
        </p:nvSpPr>
        <p:spPr>
          <a:xfrm>
            <a:off x="13855" y="3636819"/>
            <a:ext cx="3384669" cy="1508255"/>
          </a:xfrm>
          <a:prstGeom prst="wedgeRoundRectCallout">
            <a:avLst>
              <a:gd name="adj1" fmla="val 52234"/>
              <a:gd name="adj2" fmla="val -3049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eaLnBrk="1" fontAlgn="auto" hangingPunct="1">
              <a:spcBef>
                <a:spcPts val="0"/>
              </a:spcBef>
              <a:spcAft>
                <a:spcPts val="0"/>
              </a:spcAft>
              <a:defRPr/>
            </a:pPr>
            <a:r>
              <a:rPr lang="en-GB" sz="1600" dirty="0">
                <a:solidFill>
                  <a:prstClr val="white"/>
                </a:solidFill>
                <a:latin typeface="맑은 고딕"/>
              </a:rPr>
              <a:t>Peer networks: Opportunities for exchange and support needed to maintain high standards of teaching </a:t>
            </a:r>
            <a:r>
              <a:rPr lang="en-GB" sz="1200" dirty="0">
                <a:solidFill>
                  <a:prstClr val="white"/>
                </a:solidFill>
                <a:latin typeface="맑은 고딕"/>
              </a:rPr>
              <a:t>(participation in induction, mentoring, networks, feedback from direct observations)</a:t>
            </a:r>
            <a:endParaRPr lang="en-GB" sz="1600" dirty="0">
              <a:solidFill>
                <a:prstClr val="white"/>
              </a:solidFill>
              <a:latin typeface="맑은 고딕"/>
            </a:endParaRPr>
          </a:p>
        </p:txBody>
      </p:sp>
      <p:sp>
        <p:nvSpPr>
          <p:cNvPr id="15" name="TextBox 14"/>
          <p:cNvSpPr txBox="1"/>
          <p:nvPr/>
        </p:nvSpPr>
        <p:spPr>
          <a:xfrm>
            <a:off x="3634874" y="3150119"/>
            <a:ext cx="1953490" cy="523220"/>
          </a:xfrm>
          <a:prstGeom prst="rect">
            <a:avLst/>
          </a:prstGeom>
          <a:noFill/>
          <a:ln>
            <a:noFill/>
          </a:ln>
        </p:spPr>
        <p:txBody>
          <a:bodyPr wrap="square" rtlCol="0" anchor="ctr">
            <a:spAutoFit/>
          </a:bodyPr>
          <a:lstStyle/>
          <a:p>
            <a:pPr algn="ctr" defTabSz="914378" eaLnBrk="1" fontAlgn="auto" latinLnBrk="1" hangingPunct="1">
              <a:spcBef>
                <a:spcPts val="0"/>
              </a:spcBef>
              <a:spcAft>
                <a:spcPts val="0"/>
              </a:spcAft>
              <a:defRPr/>
            </a:pPr>
            <a:r>
              <a:rPr lang="en-GB" sz="1400" b="1" dirty="0">
                <a:solidFill>
                  <a:prstClr val="black"/>
                </a:solidFill>
                <a:cs typeface="Arial" pitchFamily="34" charset="0"/>
              </a:rPr>
              <a:t>Teacher</a:t>
            </a:r>
            <a:br>
              <a:rPr lang="en-GB" sz="1400" b="1" dirty="0">
                <a:solidFill>
                  <a:prstClr val="black"/>
                </a:solidFill>
                <a:cs typeface="Arial" pitchFamily="34" charset="0"/>
              </a:rPr>
            </a:br>
            <a:r>
              <a:rPr lang="en-GB" sz="1400" b="1" dirty="0">
                <a:solidFill>
                  <a:prstClr val="black"/>
                </a:solidFill>
                <a:cs typeface="Arial" pitchFamily="34" charset="0"/>
              </a:rPr>
              <a:t>professionalism</a:t>
            </a:r>
          </a:p>
        </p:txBody>
      </p:sp>
      <p:sp>
        <p:nvSpPr>
          <p:cNvPr id="3" name="Title 2">
            <a:extLst>
              <a:ext uri="{FF2B5EF4-FFF2-40B4-BE49-F238E27FC236}">
                <a16:creationId xmlns:a16="http://schemas.microsoft.com/office/drawing/2014/main" xmlns="" id="{99E98F9E-C983-41AE-A135-9D1D391DFFF9}"/>
              </a:ext>
            </a:extLst>
          </p:cNvPr>
          <p:cNvSpPr>
            <a:spLocks noGrp="1"/>
          </p:cNvSpPr>
          <p:nvPr>
            <p:ph type="title"/>
          </p:nvPr>
        </p:nvSpPr>
        <p:spPr/>
        <p:txBody>
          <a:bodyPr/>
          <a:lstStyle/>
          <a:p>
            <a:r>
              <a:rPr lang="en-GB" dirty="0"/>
              <a:t>Policy levers to teacher professionalism</a:t>
            </a:r>
            <a:endParaRPr lang="en-US" dirty="0"/>
          </a:p>
        </p:txBody>
      </p:sp>
    </p:spTree>
    <p:custDataLst>
      <p:tags r:id="rId1"/>
    </p:custDataLst>
    <p:extLst>
      <p:ext uri="{BB962C8B-B14F-4D97-AF65-F5344CB8AC3E}">
        <p14:creationId xmlns:p14="http://schemas.microsoft.com/office/powerpoint/2010/main" val="3596037931"/>
      </p:ext>
    </p:extLst>
  </p:cSld>
  <p:clrMapOvr>
    <a:masterClrMapping/>
  </p:clrMapOvr>
  <mc:AlternateContent xmlns:mc="http://schemas.openxmlformats.org/markup-compatibility/2006" xmlns:p14="http://schemas.microsoft.com/office/powerpoint/2010/main">
    <mc:Choice Requires="p14">
      <p:transition spd="slow" p14:dur="1400" advTm="15487">
        <p14:ripple/>
      </p:transition>
    </mc:Choice>
    <mc:Fallback xmlns="">
      <p:transition spd="slow" advTm="154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p:txBody>
          <a:bodyPr/>
          <a:lstStyle/>
          <a:p>
            <a:r>
              <a:rPr lang="en-US" dirty="0"/>
              <a:t>The public sector funds the largest share of primary and secondary education</a:t>
            </a:r>
            <a:endParaRPr lang="en-GB" dirty="0"/>
          </a:p>
        </p:txBody>
      </p:sp>
      <p:sp>
        <p:nvSpPr>
          <p:cNvPr id="4" name="Content Placeholder 3"/>
          <p:cNvSpPr>
            <a:spLocks noGrp="1"/>
          </p:cNvSpPr>
          <p:nvPr>
            <p:ph sz="quarter" idx="17"/>
          </p:nvPr>
        </p:nvSpPr>
        <p:spPr>
          <a:xfrm>
            <a:off x="7668344" y="339502"/>
            <a:ext cx="1008112" cy="252413"/>
          </a:xfrm>
        </p:spPr>
        <p:txBody>
          <a:bodyPr>
            <a:noAutofit/>
          </a:bodyPr>
          <a:lstStyle/>
          <a:p>
            <a:r>
              <a:rPr lang="en-GB" sz="1000" dirty="0"/>
              <a:t>Figure C3.2.a.</a:t>
            </a:r>
          </a:p>
        </p:txBody>
      </p:sp>
      <p:sp>
        <p:nvSpPr>
          <p:cNvPr id="5" name="Content Placeholder 4"/>
          <p:cNvSpPr>
            <a:spLocks noGrp="1"/>
          </p:cNvSpPr>
          <p:nvPr>
            <p:ph sz="quarter" idx="18"/>
          </p:nvPr>
        </p:nvSpPr>
        <p:spPr/>
        <p:txBody>
          <a:bodyPr>
            <a:noAutofit/>
          </a:bodyPr>
          <a:lstStyle/>
          <a:p>
            <a:r>
              <a:rPr lang="en-US" sz="1400" dirty="0"/>
              <a:t>Distribution of public and private expenditure on educational institutions (2015)</a:t>
            </a:r>
            <a:endParaRPr lang="en-GB" sz="1400" dirty="0"/>
          </a:p>
        </p:txBody>
      </p:sp>
      <p:graphicFrame>
        <p:nvGraphicFramePr>
          <p:cNvPr id="6" name="Chart 5"/>
          <p:cNvGraphicFramePr>
            <a:graphicFrameLocks/>
          </p:cNvGraphicFramePr>
          <p:nvPr>
            <p:extLst/>
          </p:nvPr>
        </p:nvGraphicFramePr>
        <p:xfrm>
          <a:off x="323528" y="1203597"/>
          <a:ext cx="8496944" cy="379842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986000" y="1620000"/>
            <a:ext cx="180000" cy="2103878"/>
          </a:xfrm>
          <a:prstGeom prst="rect">
            <a:avLst/>
          </a:prstGeom>
          <a:solidFill>
            <a:schemeClr val="bg1">
              <a:lumMod val="8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xmlns="" id="{83DD1196-4D42-4946-B433-E984D06FB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6" y="-422156"/>
            <a:ext cx="426876" cy="426876"/>
          </a:xfrm>
          <a:prstGeom prst="rect">
            <a:avLst/>
          </a:prstGeom>
        </p:spPr>
      </p:pic>
      <p:pic>
        <p:nvPicPr>
          <p:cNvPr id="10" name="Picture 9">
            <a:extLst>
              <a:ext uri="{FF2B5EF4-FFF2-40B4-BE49-F238E27FC236}">
                <a16:creationId xmlns:a16="http://schemas.microsoft.com/office/drawing/2014/main" xmlns="" id="{4DF6EDCA-4CA0-430B-810F-4CB815BFE0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4845" y="3469416"/>
            <a:ext cx="446508" cy="25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134905"/>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5400000">
            <a:off x="3022663" y="2518153"/>
            <a:ext cx="1557055" cy="4706823"/>
          </a:xfrm>
          <a:prstGeom prst="rect">
            <a:avLst/>
          </a:prstGeom>
          <a:gradFill>
            <a:gsLst>
              <a:gs pos="0">
                <a:schemeClr val="accent3">
                  <a:lumMod val="50000"/>
                </a:schemeClr>
              </a:gs>
              <a:gs pos="50000">
                <a:srgbClr val="FFC000"/>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1" fontAlgn="auto" latinLnBrk="1" hangingPunct="1">
              <a:spcBef>
                <a:spcPts val="0"/>
              </a:spcBef>
              <a:spcAft>
                <a:spcPts val="0"/>
              </a:spcAft>
              <a:defRPr/>
            </a:pPr>
            <a:endParaRPr lang="en-GB" sz="1350">
              <a:solidFill>
                <a:prstClr val="white"/>
              </a:solidFill>
              <a:latin typeface="맑은 고딕"/>
            </a:endParaRPr>
          </a:p>
        </p:txBody>
      </p:sp>
      <p:graphicFrame>
        <p:nvGraphicFramePr>
          <p:cNvPr id="15" name="Chart 14"/>
          <p:cNvGraphicFramePr>
            <a:graphicFrameLocks/>
          </p:cNvGraphicFramePr>
          <p:nvPr>
            <p:extLst/>
          </p:nvPr>
        </p:nvGraphicFramePr>
        <p:xfrm>
          <a:off x="737575" y="959557"/>
          <a:ext cx="7805292" cy="418394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81941" y="4262079"/>
            <a:ext cx="1746197" cy="507831"/>
          </a:xfrm>
          <a:prstGeom prst="rect">
            <a:avLst/>
          </a:prstGeom>
          <a:noFill/>
        </p:spPr>
        <p:txBody>
          <a:bodyPr wrap="square" rtlCol="0">
            <a:spAutoFit/>
          </a:bodyPr>
          <a:lstStyle/>
          <a:p>
            <a:pPr algn="r" defTabSz="914378" eaLnBrk="1" fontAlgn="auto" latinLnBrk="1" hangingPunct="1">
              <a:spcBef>
                <a:spcPts val="0"/>
              </a:spcBef>
              <a:spcAft>
                <a:spcPts val="0"/>
              </a:spcAft>
              <a:defRPr/>
            </a:pPr>
            <a:r>
              <a:rPr lang="en-GB" sz="1350" b="1" dirty="0">
                <a:solidFill>
                  <a:srgbClr val="FF0000"/>
                </a:solidFill>
                <a:latin typeface="맑은 고딕"/>
                <a:cs typeface="Arial" pitchFamily="34" charset="0"/>
              </a:rPr>
              <a:t>Less </a:t>
            </a:r>
          </a:p>
          <a:p>
            <a:pPr algn="r" defTabSz="914378" eaLnBrk="1" fontAlgn="auto" latinLnBrk="1" hangingPunct="1">
              <a:spcBef>
                <a:spcPts val="0"/>
              </a:spcBef>
              <a:spcAft>
                <a:spcPts val="0"/>
              </a:spcAft>
              <a:defRPr/>
            </a:pPr>
            <a:r>
              <a:rPr lang="en-GB" sz="1350" b="1" dirty="0">
                <a:solidFill>
                  <a:srgbClr val="FF0000"/>
                </a:solidFill>
                <a:latin typeface="맑은 고딕"/>
                <a:cs typeface="Arial" pitchFamily="34" charset="0"/>
              </a:rPr>
              <a:t>frequently</a:t>
            </a:r>
          </a:p>
        </p:txBody>
      </p:sp>
      <p:sp>
        <p:nvSpPr>
          <p:cNvPr id="16" name="TextBox 15"/>
          <p:cNvSpPr txBox="1"/>
          <p:nvPr/>
        </p:nvSpPr>
        <p:spPr>
          <a:xfrm>
            <a:off x="6171080" y="4264640"/>
            <a:ext cx="1746197" cy="507831"/>
          </a:xfrm>
          <a:prstGeom prst="rect">
            <a:avLst/>
          </a:prstGeom>
          <a:noFill/>
        </p:spPr>
        <p:txBody>
          <a:bodyPr wrap="square" rtlCol="0">
            <a:spAutoFit/>
          </a:bodyPr>
          <a:lstStyle/>
          <a:p>
            <a:pPr defTabSz="914378" eaLnBrk="1" fontAlgn="auto" latinLnBrk="1" hangingPunct="1">
              <a:spcBef>
                <a:spcPts val="0"/>
              </a:spcBef>
              <a:spcAft>
                <a:spcPts val="0"/>
              </a:spcAft>
              <a:defRPr/>
            </a:pPr>
            <a:r>
              <a:rPr lang="en-GB" sz="1350" b="1" dirty="0">
                <a:solidFill>
                  <a:srgbClr val="008000"/>
                </a:solidFill>
                <a:latin typeface="맑은 고딕"/>
                <a:cs typeface="Arial" pitchFamily="34" charset="0"/>
              </a:rPr>
              <a:t>More</a:t>
            </a:r>
          </a:p>
          <a:p>
            <a:pPr defTabSz="914378" eaLnBrk="1" fontAlgn="auto" latinLnBrk="1" hangingPunct="1">
              <a:spcBef>
                <a:spcPts val="0"/>
              </a:spcBef>
              <a:spcAft>
                <a:spcPts val="0"/>
              </a:spcAft>
              <a:defRPr/>
            </a:pPr>
            <a:r>
              <a:rPr lang="en-GB" sz="1350" b="1" dirty="0">
                <a:solidFill>
                  <a:srgbClr val="008000"/>
                </a:solidFill>
                <a:latin typeface="맑은 고딕"/>
                <a:cs typeface="Arial" pitchFamily="34" charset="0"/>
              </a:rPr>
              <a:t>frequently</a:t>
            </a:r>
          </a:p>
        </p:txBody>
      </p:sp>
      <p:sp>
        <p:nvSpPr>
          <p:cNvPr id="3" name="Title 2">
            <a:extLst>
              <a:ext uri="{FF2B5EF4-FFF2-40B4-BE49-F238E27FC236}">
                <a16:creationId xmlns:a16="http://schemas.microsoft.com/office/drawing/2014/main" xmlns="" id="{184540D9-D864-4A92-B7FD-CC2D074B0918}"/>
              </a:ext>
            </a:extLst>
          </p:cNvPr>
          <p:cNvSpPr>
            <a:spLocks noGrp="1"/>
          </p:cNvSpPr>
          <p:nvPr>
            <p:ph type="title"/>
          </p:nvPr>
        </p:nvSpPr>
        <p:spPr>
          <a:xfrm>
            <a:off x="457200" y="9327"/>
            <a:ext cx="8229600" cy="857250"/>
          </a:xfrm>
        </p:spPr>
        <p:txBody>
          <a:bodyPr/>
          <a:lstStyle/>
          <a:p>
            <a:r>
              <a:rPr lang="en-GB" sz="2400" dirty="0"/>
              <a:t>Teachers’ self-efficacy and professional collaboration</a:t>
            </a:r>
            <a:endParaRPr lang="en-US" sz="2400" dirty="0"/>
          </a:p>
        </p:txBody>
      </p:sp>
    </p:spTree>
    <p:custDataLst>
      <p:tags r:id="rId1"/>
    </p:custDataLst>
    <p:extLst>
      <p:ext uri="{BB962C8B-B14F-4D97-AF65-F5344CB8AC3E}">
        <p14:creationId xmlns:p14="http://schemas.microsoft.com/office/powerpoint/2010/main" val="2087667136"/>
      </p:ext>
    </p:extLst>
  </p:cSld>
  <p:clrMapOvr>
    <a:masterClrMapping/>
  </p:clrMapOvr>
  <mc:AlternateContent xmlns:mc="http://schemas.openxmlformats.org/markup-compatibility/2006" xmlns:p14="http://schemas.microsoft.com/office/powerpoint/2010/main">
    <mc:Choice Requires="p14">
      <p:transition spd="slow" p14:dur="2000" advTm="16613">
        <p14:prism isContent="1"/>
      </p:transition>
    </mc:Choice>
    <mc:Fallback xmlns="">
      <p:transition spd="slow" advTm="166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down)">
                                      <p:cBhvr>
                                        <p:cTn id="7" dur="500"/>
                                        <p:tgtEl>
                                          <p:spTgt spid="1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wipe(down)">
                                      <p:cBhvr>
                                        <p:cTn id="12" dur="500"/>
                                        <p:tgtEl>
                                          <p:spTgt spid="1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graphicEl>
                                              <a:chart seriesIdx="2" categoryIdx="-4" bldStep="series"/>
                                            </p:graphicEl>
                                          </p:spTgt>
                                        </p:tgtEl>
                                        <p:attrNameLst>
                                          <p:attrName>style.visibility</p:attrName>
                                        </p:attrNameLst>
                                      </p:cBhvr>
                                      <p:to>
                                        <p:strVal val="visible"/>
                                      </p:to>
                                    </p:set>
                                    <p:animEffect transition="in" filter="wipe(down)">
                                      <p:cBhvr>
                                        <p:cTn id="17" dur="500"/>
                                        <p:tgtEl>
                                          <p:spTgt spid="15">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graphicEl>
                                              <a:chart seriesIdx="3" categoryIdx="-4" bldStep="series"/>
                                            </p:graphicEl>
                                          </p:spTgt>
                                        </p:tgtEl>
                                        <p:attrNameLst>
                                          <p:attrName>style.visibility</p:attrName>
                                        </p:attrNameLst>
                                      </p:cBhvr>
                                      <p:to>
                                        <p:strVal val="visible"/>
                                      </p:to>
                                    </p:set>
                                    <p:animEffect transition="in" filter="wipe(down)">
                                      <p:cBhvr>
                                        <p:cTn id="22" dur="500"/>
                                        <p:tgtEl>
                                          <p:spTgt spid="1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series" animBg="0"/>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a:t>Teachers’ job satisfaction and class size</a:t>
            </a:r>
          </a:p>
        </p:txBody>
      </p:sp>
      <p:graphicFrame>
        <p:nvGraphicFramePr>
          <p:cNvPr id="4" name="Chart 3"/>
          <p:cNvGraphicFramePr>
            <a:graphicFrameLocks/>
          </p:cNvGraphicFramePr>
          <p:nvPr>
            <p:extLst/>
          </p:nvPr>
        </p:nvGraphicFramePr>
        <p:xfrm>
          <a:off x="457200" y="1410177"/>
          <a:ext cx="8229600" cy="3733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7062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7" dur="250"/>
                                        <p:tgtEl>
                                          <p:spTgt spid="4">
                                            <p:graphicEl>
                                              <a:chart seriesIdx="-4" categoryIdx="0" bldStep="category"/>
                                            </p:graphicEl>
                                          </p:spTgt>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1" dur="250"/>
                                        <p:tgtEl>
                                          <p:spTgt spid="4">
                                            <p:graphicEl>
                                              <a:chart seriesIdx="-4" categoryIdx="1" bldStep="category"/>
                                            </p:graphic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15" dur="250"/>
                                        <p:tgtEl>
                                          <p:spTgt spid="4">
                                            <p:graphicEl>
                                              <a:chart seriesIdx="-4" categoryIdx="2" bldStep="category"/>
                                            </p:graphicEl>
                                          </p:spTgt>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down)">
                                      <p:cBhvr>
                                        <p:cTn id="19" dur="250"/>
                                        <p:tgtEl>
                                          <p:spTgt spid="4">
                                            <p:graphicEl>
                                              <a:chart seriesIdx="-4" categoryIdx="3" bldStep="category"/>
                                            </p:graphicEl>
                                          </p:spTgt>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down)">
                                      <p:cBhvr>
                                        <p:cTn id="23" dur="250"/>
                                        <p:tgtEl>
                                          <p:spTgt spid="4">
                                            <p:graphicEl>
                                              <a:chart seriesIdx="-4" categoryIdx="4" bldStep="category"/>
                                            </p:graphicEl>
                                          </p:spTgt>
                                        </p:tgtEl>
                                      </p:cBhvr>
                                    </p:animEffect>
                                  </p:childTnLst>
                                </p:cTn>
                              </p:par>
                            </p:childTnLst>
                          </p:cTn>
                        </p:par>
                        <p:par>
                          <p:cTn id="24" fill="hold">
                            <p:stCondLst>
                              <p:cond delay="1250"/>
                            </p:stCondLst>
                            <p:childTnLst>
                              <p:par>
                                <p:cTn id="25" presetID="22" presetClass="entr" presetSubtype="4" fill="hold" grpId="0" nodeType="afterEffect">
                                  <p:stCondLst>
                                    <p:cond delay="0"/>
                                  </p:stCondLst>
                                  <p:childTnLst>
                                    <p:set>
                                      <p:cBhvr>
                                        <p:cTn id="26"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wipe(down)">
                                      <p:cBhvr>
                                        <p:cTn id="27" dur="250"/>
                                        <p:tgtEl>
                                          <p:spTgt spid="4">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extLst/>
          </p:nvPr>
        </p:nvGraphicFramePr>
        <p:xfrm>
          <a:off x="457200" y="998729"/>
          <a:ext cx="8686800" cy="372089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2"/>
          <p:cNvSpPr txBox="1"/>
          <p:nvPr/>
        </p:nvSpPr>
        <p:spPr>
          <a:xfrm>
            <a:off x="7956371" y="141480"/>
            <a:ext cx="1008118" cy="2763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78" eaLnBrk="1" fontAlgn="auto" latinLnBrk="1" hangingPunct="1">
              <a:spcBef>
                <a:spcPts val="0"/>
              </a:spcBef>
              <a:spcAft>
                <a:spcPts val="0"/>
              </a:spcAft>
              <a:defRPr/>
            </a:pPr>
            <a:r>
              <a:rPr lang="en-GB" dirty="0">
                <a:solidFill>
                  <a:prstClr val="white"/>
                </a:solidFill>
                <a:latin typeface="Arial" pitchFamily="34" charset="0"/>
                <a:cs typeface="Arial" pitchFamily="34" charset="0"/>
              </a:rPr>
              <a:t>Fig II.3.3</a:t>
            </a:r>
          </a:p>
        </p:txBody>
      </p:sp>
      <p:sp>
        <p:nvSpPr>
          <p:cNvPr id="2" name="TextBox 1"/>
          <p:cNvSpPr txBox="1"/>
          <p:nvPr/>
        </p:nvSpPr>
        <p:spPr>
          <a:xfrm>
            <a:off x="501008" y="4580076"/>
            <a:ext cx="1470915" cy="523220"/>
          </a:xfrm>
          <a:prstGeom prst="rect">
            <a:avLst/>
          </a:prstGeom>
          <a:noFill/>
          <a:ln>
            <a:noFill/>
          </a:ln>
        </p:spPr>
        <p:txBody>
          <a:bodyPr wrap="square" rtlCol="0" anchor="ctr">
            <a:spAutoFit/>
          </a:bodyPr>
          <a:lstStyle/>
          <a:p>
            <a:pPr algn="ctr" defTabSz="914378" eaLnBrk="1" fontAlgn="auto" latinLnBrk="1" hangingPunct="1">
              <a:spcBef>
                <a:spcPts val="0"/>
              </a:spcBef>
              <a:spcAft>
                <a:spcPts val="0"/>
              </a:spcAft>
              <a:defRPr/>
            </a:pPr>
            <a:r>
              <a:rPr lang="en-GB" sz="1400" dirty="0">
                <a:solidFill>
                  <a:prstClr val="black"/>
                </a:solidFill>
                <a:cs typeface="Arial" pitchFamily="34" charset="0"/>
              </a:rPr>
              <a:t>Perceptions of </a:t>
            </a:r>
          </a:p>
          <a:p>
            <a:pPr algn="ctr" defTabSz="914378" eaLnBrk="1" fontAlgn="auto" latinLnBrk="1" hangingPunct="1">
              <a:spcBef>
                <a:spcPts val="0"/>
              </a:spcBef>
              <a:spcAft>
                <a:spcPts val="0"/>
              </a:spcAft>
              <a:defRPr/>
            </a:pPr>
            <a:r>
              <a:rPr lang="en-GB" sz="1400" dirty="0">
                <a:solidFill>
                  <a:prstClr val="black"/>
                </a:solidFill>
                <a:cs typeface="Arial" pitchFamily="34" charset="0"/>
              </a:rPr>
              <a:t>teachers’ status</a:t>
            </a:r>
          </a:p>
        </p:txBody>
      </p:sp>
      <p:sp>
        <p:nvSpPr>
          <p:cNvPr id="15" name="TextBox 14"/>
          <p:cNvSpPr txBox="1"/>
          <p:nvPr/>
        </p:nvSpPr>
        <p:spPr>
          <a:xfrm>
            <a:off x="2037224" y="4587229"/>
            <a:ext cx="1641261" cy="523220"/>
          </a:xfrm>
          <a:prstGeom prst="rect">
            <a:avLst/>
          </a:prstGeom>
          <a:noFill/>
          <a:ln>
            <a:noFill/>
          </a:ln>
        </p:spPr>
        <p:txBody>
          <a:bodyPr wrap="square" rtlCol="0" anchor="ctr">
            <a:spAutoFit/>
          </a:bodyPr>
          <a:lstStyle/>
          <a:p>
            <a:pPr algn="ctr" defTabSz="914378" eaLnBrk="1" fontAlgn="auto" latinLnBrk="1" hangingPunct="1">
              <a:spcBef>
                <a:spcPts val="0"/>
              </a:spcBef>
              <a:spcAft>
                <a:spcPts val="0"/>
              </a:spcAft>
              <a:defRPr/>
            </a:pPr>
            <a:r>
              <a:rPr lang="en-GB" sz="1400" b="1" dirty="0">
                <a:solidFill>
                  <a:prstClr val="black"/>
                </a:solidFill>
                <a:cs typeface="Arial" pitchFamily="34" charset="0"/>
              </a:rPr>
              <a:t>Satisfaction with the profession</a:t>
            </a:r>
          </a:p>
        </p:txBody>
      </p:sp>
      <p:sp>
        <p:nvSpPr>
          <p:cNvPr id="17" name="TextBox 16"/>
          <p:cNvSpPr txBox="1"/>
          <p:nvPr/>
        </p:nvSpPr>
        <p:spPr>
          <a:xfrm>
            <a:off x="3568888" y="4587354"/>
            <a:ext cx="1906626" cy="523220"/>
          </a:xfrm>
          <a:prstGeom prst="rect">
            <a:avLst/>
          </a:prstGeom>
          <a:noFill/>
          <a:ln>
            <a:noFill/>
          </a:ln>
        </p:spPr>
        <p:txBody>
          <a:bodyPr wrap="square" rtlCol="0" anchor="ctr">
            <a:spAutoFit/>
          </a:bodyPr>
          <a:lstStyle/>
          <a:p>
            <a:pPr algn="ctr" defTabSz="914378" eaLnBrk="1" fontAlgn="auto" latinLnBrk="1" hangingPunct="1">
              <a:spcBef>
                <a:spcPts val="0"/>
              </a:spcBef>
              <a:spcAft>
                <a:spcPts val="0"/>
              </a:spcAft>
              <a:defRPr/>
            </a:pPr>
            <a:r>
              <a:rPr lang="en-GB" sz="1400" b="1" dirty="0">
                <a:solidFill>
                  <a:prstClr val="black"/>
                </a:solidFill>
                <a:cs typeface="Arial" pitchFamily="34" charset="0"/>
              </a:rPr>
              <a:t>Satisfaction with the work environment</a:t>
            </a:r>
          </a:p>
        </p:txBody>
      </p:sp>
      <p:sp>
        <p:nvSpPr>
          <p:cNvPr id="18" name="TextBox 17"/>
          <p:cNvSpPr txBox="1"/>
          <p:nvPr/>
        </p:nvSpPr>
        <p:spPr>
          <a:xfrm>
            <a:off x="5275452" y="4587480"/>
            <a:ext cx="1555609" cy="523220"/>
          </a:xfrm>
          <a:prstGeom prst="rect">
            <a:avLst/>
          </a:prstGeom>
          <a:noFill/>
          <a:ln>
            <a:noFill/>
          </a:ln>
        </p:spPr>
        <p:txBody>
          <a:bodyPr wrap="square" rtlCol="0" anchor="ctr">
            <a:spAutoFit/>
          </a:bodyPr>
          <a:lstStyle/>
          <a:p>
            <a:pPr algn="ctr" defTabSz="914378" eaLnBrk="1" fontAlgn="auto" latinLnBrk="1" hangingPunct="1">
              <a:spcBef>
                <a:spcPts val="0"/>
              </a:spcBef>
              <a:spcAft>
                <a:spcPts val="0"/>
              </a:spcAft>
              <a:defRPr/>
            </a:pPr>
            <a:r>
              <a:rPr lang="en-GB" sz="1400" dirty="0">
                <a:solidFill>
                  <a:prstClr val="black"/>
                </a:solidFill>
                <a:cs typeface="Arial" pitchFamily="34" charset="0"/>
              </a:rPr>
              <a:t>Teachers’ </a:t>
            </a:r>
          </a:p>
          <a:p>
            <a:pPr algn="ctr" defTabSz="914378" eaLnBrk="1" fontAlgn="auto" latinLnBrk="1" hangingPunct="1">
              <a:spcBef>
                <a:spcPts val="0"/>
              </a:spcBef>
              <a:spcAft>
                <a:spcPts val="0"/>
              </a:spcAft>
              <a:defRPr/>
            </a:pPr>
            <a:r>
              <a:rPr lang="en-GB" sz="1400" dirty="0">
                <a:solidFill>
                  <a:prstClr val="black"/>
                </a:solidFill>
                <a:cs typeface="Arial" pitchFamily="34" charset="0"/>
              </a:rPr>
              <a:t>self-efficacy</a:t>
            </a:r>
          </a:p>
        </p:txBody>
      </p:sp>
      <p:sp>
        <p:nvSpPr>
          <p:cNvPr id="3" name="Title 2">
            <a:extLst>
              <a:ext uri="{FF2B5EF4-FFF2-40B4-BE49-F238E27FC236}">
                <a16:creationId xmlns:a16="http://schemas.microsoft.com/office/drawing/2014/main" xmlns="" id="{B160D374-73CC-4790-9D78-EEF9BBA4D39F}"/>
              </a:ext>
            </a:extLst>
          </p:cNvPr>
          <p:cNvSpPr>
            <a:spLocks noGrp="1"/>
          </p:cNvSpPr>
          <p:nvPr>
            <p:ph type="title"/>
          </p:nvPr>
        </p:nvSpPr>
        <p:spPr>
          <a:xfrm>
            <a:off x="457201" y="30589"/>
            <a:ext cx="8636696" cy="857250"/>
          </a:xfrm>
        </p:spPr>
        <p:txBody>
          <a:bodyPr/>
          <a:lstStyle/>
          <a:p>
            <a:r>
              <a:rPr lang="en-US" altLang="ko-KR" dirty="0"/>
              <a:t>Teacher job satisfaction and professionalism</a:t>
            </a:r>
            <a:endParaRPr lang="en-US" dirty="0"/>
          </a:p>
        </p:txBody>
      </p:sp>
      <p:sp>
        <p:nvSpPr>
          <p:cNvPr id="4" name="Rectangle 3">
            <a:extLst>
              <a:ext uri="{FF2B5EF4-FFF2-40B4-BE49-F238E27FC236}">
                <a16:creationId xmlns:a16="http://schemas.microsoft.com/office/drawing/2014/main" xmlns="" id="{13F7AB9E-F6B1-4081-B611-2BB1A2A7E046}"/>
              </a:ext>
            </a:extLst>
          </p:cNvPr>
          <p:cNvSpPr/>
          <p:nvPr/>
        </p:nvSpPr>
        <p:spPr>
          <a:xfrm>
            <a:off x="2118284" y="887840"/>
            <a:ext cx="3441637" cy="425566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US">
              <a:solidFill>
                <a:prstClr val="white"/>
              </a:solidFill>
              <a:latin typeface="Calibri"/>
            </a:endParaRPr>
          </a:p>
        </p:txBody>
      </p:sp>
    </p:spTree>
    <p:custDataLst>
      <p:tags r:id="rId1"/>
    </p:custDataLst>
    <p:extLst>
      <p:ext uri="{BB962C8B-B14F-4D97-AF65-F5344CB8AC3E}">
        <p14:creationId xmlns:p14="http://schemas.microsoft.com/office/powerpoint/2010/main" val="2203754435"/>
      </p:ext>
    </p:extLst>
  </p:cSld>
  <p:clrMapOvr>
    <a:masterClrMapping/>
  </p:clrMapOvr>
  <p:transition spd="slow" advTm="3614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wipe(down)">
                                      <p:cBhvr>
                                        <p:cTn id="7" dur="500"/>
                                        <p:tgtEl>
                                          <p:spTgt spid="25">
                                            <p:graphicEl>
                                              <a:chart seriesIdx="0" categoryIdx="-4" bldStep="series"/>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wipe(down)">
                                      <p:cBhvr>
                                        <p:cTn id="11" dur="500"/>
                                        <p:tgtEl>
                                          <p:spTgt spid="25">
                                            <p:graphicEl>
                                              <a:chart seriesIdx="1" categoryIdx="-4" bldStep="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uiExpand="1">
        <p:bldSub>
          <a:bldChart bld="series" animBg="0"/>
        </p:bldSub>
      </p:bldGraphic>
      <p:bldP spid="4" grpId="0" animBg="1"/>
      <p:bldP spid="4" grpId="1"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2" descr="C:\Users\Schleicher_A\Downloads\shutterstock_1489957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10076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1" y="0"/>
            <a:ext cx="9144001" cy="610076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 name="Rectangle 3"/>
          <p:cNvSpPr txBox="1">
            <a:spLocks noChangeArrowheads="1"/>
          </p:cNvSpPr>
          <p:nvPr/>
        </p:nvSpPr>
        <p:spPr bwMode="auto">
          <a:xfrm>
            <a:off x="76197" y="1420389"/>
            <a:ext cx="9067803" cy="3871913"/>
          </a:xfrm>
          <a:prstGeom prst="rect">
            <a:avLst/>
          </a:prstGeom>
          <a:noFill/>
          <a:ln w="12700">
            <a:noFill/>
            <a:miter lim="800000"/>
            <a:headEnd/>
            <a:tailEnd/>
          </a:ln>
        </p:spPr>
        <p:txBody>
          <a:bodyPr vert="horz" wrap="square" lIns="67866" tIns="33338" rIns="67866" bIns="33338" numCol="1" anchor="t" anchorCtr="0" compatLnSpc="1">
            <a:prstTxWarp prst="textNoShape">
              <a:avLst/>
            </a:prstTxWarp>
          </a:bodyPr>
          <a:lstStyle>
            <a:lvl1pPr marL="342900" indent="-342900" algn="l" rtl="0" eaLnBrk="0" fontAlgn="base" hangingPunct="0">
              <a:spcBef>
                <a:spcPct val="20000"/>
              </a:spcBef>
              <a:spcAft>
                <a:spcPct val="0"/>
              </a:spcAft>
              <a:buSzPct val="75000"/>
              <a:buFont typeface="Monotype Sorts"/>
              <a:buChar char="r"/>
              <a:tabLst>
                <a:tab pos="7712075" algn="r"/>
              </a:tabLst>
              <a:defRPr sz="2800">
                <a:solidFill>
                  <a:srgbClr val="FFFF00"/>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50000"/>
              <a:buFont typeface="Wingdings" pitchFamily="2" charset="2"/>
              <a:buChar char="l"/>
              <a:tabLst>
                <a:tab pos="7712075" algn="r"/>
              </a:tabLst>
              <a:defRPr sz="2400">
                <a:solidFill>
                  <a:srgbClr val="FFFFFF"/>
                </a:solidFill>
                <a:latin typeface="Calibri" panose="020F0502020204030204" pitchFamily="34" charset="0"/>
              </a:defRPr>
            </a:lvl2pPr>
            <a:lvl3pPr marL="1143000" indent="-228600" algn="l" rtl="0" eaLnBrk="0" fontAlgn="base" hangingPunct="0">
              <a:spcBef>
                <a:spcPct val="20000"/>
              </a:spcBef>
              <a:spcAft>
                <a:spcPct val="0"/>
              </a:spcAft>
              <a:buSzPct val="100000"/>
              <a:buChar char="–"/>
              <a:tabLst>
                <a:tab pos="7712075" algn="r"/>
              </a:tabLst>
              <a:defRPr sz="2000">
                <a:solidFill>
                  <a:srgbClr val="FFFF00"/>
                </a:solidFill>
                <a:latin typeface="Calibri" panose="020F0502020204030204" pitchFamily="34" charset="0"/>
              </a:defRPr>
            </a:lvl3pPr>
            <a:lvl4pPr marL="1562100" indent="-228600" algn="l" rtl="0" eaLnBrk="0" fontAlgn="base" hangingPunct="0">
              <a:spcBef>
                <a:spcPct val="20000"/>
              </a:spcBef>
              <a:spcAft>
                <a:spcPct val="0"/>
              </a:spcAft>
              <a:buSzPct val="100000"/>
              <a:buChar char="–"/>
              <a:tabLst>
                <a:tab pos="7712075" algn="r"/>
              </a:tabLst>
              <a:defRPr sz="2000">
                <a:solidFill>
                  <a:srgbClr val="FFFFFF"/>
                </a:solidFill>
                <a:latin typeface="Calibri" panose="020F0502020204030204" pitchFamily="34" charset="0"/>
              </a:defRPr>
            </a:lvl4pPr>
            <a:lvl5pPr marL="19812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Calibri" panose="020F0502020204030204" pitchFamily="34" charset="0"/>
              </a:defRPr>
            </a:lvl5pPr>
            <a:lvl6pPr marL="24384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6pPr>
            <a:lvl7pPr marL="28956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7pPr>
            <a:lvl8pPr marL="33528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8pPr>
            <a:lvl9pPr marL="38100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9pPr>
          </a:lstStyle>
          <a:p>
            <a:pPr lvl="1" latinLnBrk="0">
              <a:buFont typeface="Wingdings" pitchFamily="2" charset="2"/>
              <a:buNone/>
            </a:pPr>
            <a:r>
              <a:rPr lang="en-GB" sz="2800" b="1" kern="0" dirty="0">
                <a:solidFill>
                  <a:srgbClr val="003366"/>
                </a:solidFill>
              </a:rPr>
              <a:t>Find out more about our work at </a:t>
            </a:r>
            <a:r>
              <a:rPr lang="en-GB" sz="2800" b="1" u="sng" kern="0" dirty="0" err="1">
                <a:solidFill>
                  <a:srgbClr val="003366"/>
                </a:solidFill>
              </a:rPr>
              <a:t>www.oecd.org</a:t>
            </a:r>
            <a:r>
              <a:rPr lang="en-GB" sz="2800" b="1" u="sng" kern="0" dirty="0">
                <a:solidFill>
                  <a:srgbClr val="003366"/>
                </a:solidFill>
              </a:rPr>
              <a:t>/</a:t>
            </a:r>
            <a:r>
              <a:rPr lang="en-GB" sz="2800" b="1" u="sng" kern="0" dirty="0" err="1">
                <a:solidFill>
                  <a:srgbClr val="003366"/>
                </a:solidFill>
              </a:rPr>
              <a:t>edu</a:t>
            </a:r>
            <a:endParaRPr lang="en-GB" sz="2800" b="1" u="sng" kern="0" dirty="0">
              <a:solidFill>
                <a:srgbClr val="003366"/>
              </a:solidFill>
            </a:endParaRPr>
          </a:p>
          <a:p>
            <a:pPr lvl="2" latinLnBrk="0"/>
            <a:r>
              <a:rPr lang="en-US" altLang="ja-JP" sz="2400" b="1" kern="0" dirty="0">
                <a:solidFill>
                  <a:srgbClr val="003366"/>
                </a:solidFill>
              </a:rPr>
              <a:t>All publications</a:t>
            </a:r>
          </a:p>
          <a:p>
            <a:pPr lvl="2" latinLnBrk="0"/>
            <a:r>
              <a:rPr lang="en-US" altLang="ja-JP" sz="2400" b="1" kern="0" dirty="0">
                <a:solidFill>
                  <a:srgbClr val="003366"/>
                </a:solidFill>
              </a:rPr>
              <a:t>The </a:t>
            </a:r>
            <a:r>
              <a:rPr lang="en-US" altLang="ja-JP" sz="2400" b="1" kern="0">
                <a:solidFill>
                  <a:srgbClr val="003366"/>
                </a:solidFill>
              </a:rPr>
              <a:t>complete PISA micro</a:t>
            </a:r>
            <a:r>
              <a:rPr lang="en-US" altLang="ja-JP" sz="2400" b="1" kern="0" dirty="0">
                <a:solidFill>
                  <a:srgbClr val="003366"/>
                </a:solidFill>
              </a:rPr>
              <a:t>-level database</a:t>
            </a:r>
          </a:p>
          <a:p>
            <a:pPr lvl="1" latinLnBrk="0"/>
            <a:endParaRPr lang="en-GB" sz="2800" kern="0" dirty="0">
              <a:solidFill>
                <a:srgbClr val="003366"/>
              </a:solidFill>
            </a:endParaRPr>
          </a:p>
          <a:p>
            <a:pPr marL="342900" lvl="1" indent="0">
              <a:buNone/>
            </a:pPr>
            <a:r>
              <a:rPr lang="en-GB" sz="2800" kern="0" dirty="0">
                <a:solidFill>
                  <a:srgbClr val="003366"/>
                </a:solidFill>
              </a:rPr>
              <a:t>Email: </a:t>
            </a:r>
            <a:r>
              <a:rPr lang="en-GB" sz="2800" b="1" kern="0" dirty="0">
                <a:solidFill>
                  <a:srgbClr val="003366"/>
                </a:solidFill>
              </a:rPr>
              <a:t>Andreas.Schleicher@OECD.org</a:t>
            </a:r>
          </a:p>
          <a:p>
            <a:pPr marL="342900" lvl="1" indent="0">
              <a:buNone/>
            </a:pPr>
            <a:r>
              <a:rPr lang="en-GB" sz="2800" kern="0" dirty="0">
                <a:solidFill>
                  <a:srgbClr val="003366"/>
                </a:solidFill>
              </a:rPr>
              <a:t>Twitter: </a:t>
            </a:r>
            <a:r>
              <a:rPr lang="en-GB" sz="2800" b="1" kern="0" dirty="0" err="1">
                <a:solidFill>
                  <a:srgbClr val="003366"/>
                </a:solidFill>
              </a:rPr>
              <a:t>SchleicherOECD</a:t>
            </a:r>
            <a:endParaRPr lang="en-GB" sz="2800" b="1" kern="0" dirty="0">
              <a:solidFill>
                <a:srgbClr val="003366"/>
              </a:solidFill>
            </a:endParaRPr>
          </a:p>
          <a:p>
            <a:pPr marL="342900" lvl="1" indent="0">
              <a:buNone/>
            </a:pPr>
            <a:r>
              <a:rPr lang="en-GB" sz="2800" kern="0" dirty="0" err="1">
                <a:solidFill>
                  <a:srgbClr val="003366"/>
                </a:solidFill>
              </a:rPr>
              <a:t>Wechat</a:t>
            </a:r>
            <a:r>
              <a:rPr lang="en-GB" sz="2800" kern="0" dirty="0">
                <a:solidFill>
                  <a:srgbClr val="003366"/>
                </a:solidFill>
              </a:rPr>
              <a:t>: </a:t>
            </a:r>
            <a:r>
              <a:rPr lang="en-GB" sz="2800" b="1" kern="0" dirty="0" err="1">
                <a:solidFill>
                  <a:srgbClr val="003366"/>
                </a:solidFill>
              </a:rPr>
              <a:t>AndreasSchleicher</a:t>
            </a:r>
            <a:endParaRPr lang="en-GB" sz="2800" b="1" kern="0" dirty="0">
              <a:solidFill>
                <a:srgbClr val="003366"/>
              </a:solidFill>
            </a:endParaRPr>
          </a:p>
          <a:p>
            <a:pPr lvl="1" latinLnBrk="0"/>
            <a:endParaRPr lang="en-GB" sz="2800" kern="0" dirty="0">
              <a:solidFill>
                <a:srgbClr val="003366"/>
              </a:solidFill>
            </a:endParaRPr>
          </a:p>
          <a:p>
            <a:pPr lvl="1" latinLnBrk="0">
              <a:buFont typeface="Wingdings" pitchFamily="2" charset="2"/>
              <a:buNone/>
            </a:pPr>
            <a:r>
              <a:rPr lang="en-GB" kern="0" dirty="0">
                <a:solidFill>
                  <a:srgbClr val="003366"/>
                </a:solidFill>
              </a:rPr>
              <a:t>and remember:</a:t>
            </a:r>
            <a:endParaRPr lang="en-GB" sz="2800" kern="0" dirty="0">
              <a:solidFill>
                <a:srgbClr val="003366"/>
              </a:solidFill>
            </a:endParaRPr>
          </a:p>
          <a:p>
            <a:pPr lvl="1" latinLnBrk="0">
              <a:buFont typeface="Wingdings" pitchFamily="2" charset="2"/>
              <a:buNone/>
            </a:pPr>
            <a:r>
              <a:rPr lang="en-GB" b="1" kern="0" dirty="0">
                <a:solidFill>
                  <a:srgbClr val="C00000"/>
                </a:solidFill>
              </a:rPr>
              <a:t>Without data, you are just another person with an opinion</a:t>
            </a:r>
          </a:p>
        </p:txBody>
      </p:sp>
      <p:cxnSp>
        <p:nvCxnSpPr>
          <p:cNvPr id="14" name="Straight Connector 13"/>
          <p:cNvCxnSpPr/>
          <p:nvPr/>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itle 1"/>
          <p:cNvSpPr>
            <a:spLocks noGrp="1"/>
          </p:cNvSpPr>
          <p:nvPr>
            <p:ph type="title"/>
          </p:nvPr>
        </p:nvSpPr>
        <p:spPr>
          <a:xfrm>
            <a:off x="457200" y="206375"/>
            <a:ext cx="8229600" cy="857250"/>
          </a:xfrm>
        </p:spPr>
        <p:txBody>
          <a:bodyPr/>
          <a:lstStyle/>
          <a:p>
            <a:r>
              <a:rPr lang="en-US" sz="4000" dirty="0">
                <a:solidFill>
                  <a:schemeClr val="bg1"/>
                </a:solidFill>
              </a:rPr>
              <a:t>Thank you</a:t>
            </a:r>
            <a:endParaRPr lang="en-US" dirty="0">
              <a:solidFill>
                <a:schemeClr val="bg1"/>
              </a:solidFill>
            </a:endParaRPr>
          </a:p>
        </p:txBody>
      </p:sp>
    </p:spTree>
    <p:extLst>
      <p:ext uri="{BB962C8B-B14F-4D97-AF65-F5344CB8AC3E}">
        <p14:creationId xmlns:p14="http://schemas.microsoft.com/office/powerpoint/2010/main" val="291323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p:cTn id="10" dur="20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1" dur="20000" fill="hold"/>
                                        <p:tgtEl>
                                          <p:spTgt spid="12">
                                            <p:txEl>
                                              <p:pRg st="0" end="0"/>
                                            </p:txEl>
                                          </p:spTgt>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p:cTn id="14" dur="20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5" dur="20000" fill="hold"/>
                                        <p:tgtEl>
                                          <p:spTgt spid="12">
                                            <p:txEl>
                                              <p:pRg st="1" end="1"/>
                                            </p:txEl>
                                          </p:spTgt>
                                        </p:tgtEl>
                                        <p:attrNameLst>
                                          <p:attrName>ppt_y</p:attrName>
                                        </p:attrNameLst>
                                      </p:cBhvr>
                                      <p:tavLst>
                                        <p:tav tm="0">
                                          <p:val>
                                            <p:strVal val="#ppt_y+1"/>
                                          </p:val>
                                        </p:tav>
                                        <p:tav tm="100000">
                                          <p:val>
                                            <p:strVal val="#ppt_y-1"/>
                                          </p:val>
                                        </p:tav>
                                      </p:tavLst>
                                    </p:anim>
                                  </p:childTnLst>
                                </p:cTn>
                              </p:par>
                              <p:par>
                                <p:cTn id="16" presetID="28" presetClass="entr" presetSubtype="0" repeatCount="indefinite" fill="hold" grpId="0"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 calcmode="lin" valueType="num">
                                      <p:cBhvr>
                                        <p:cTn id="18" dur="20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20000" fill="hold"/>
                                        <p:tgtEl>
                                          <p:spTgt spid="12">
                                            <p:txEl>
                                              <p:pRg st="2" end="2"/>
                                            </p:txEl>
                                          </p:spTgt>
                                        </p:tgtEl>
                                        <p:attrNameLst>
                                          <p:attrName>ppt_y</p:attrName>
                                        </p:attrNameLst>
                                      </p:cBhvr>
                                      <p:tavLst>
                                        <p:tav tm="0">
                                          <p:val>
                                            <p:strVal val="#ppt_y+1"/>
                                          </p:val>
                                        </p:tav>
                                        <p:tav tm="100000">
                                          <p:val>
                                            <p:strVal val="#ppt_y-1"/>
                                          </p:val>
                                        </p:tav>
                                      </p:tavLst>
                                    </p:anim>
                                  </p:childTnLst>
                                </p:cTn>
                              </p:par>
                              <p:par>
                                <p:cTn id="20" presetID="28" presetClass="entr" presetSubtype="0" repeatCount="indefinite" fill="hold" grpId="0" nodeType="with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 calcmode="lin" valueType="num">
                                      <p:cBhvr>
                                        <p:cTn id="22" dur="20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20000" fill="hold"/>
                                        <p:tgtEl>
                                          <p:spTgt spid="12">
                                            <p:txEl>
                                              <p:pRg st="4" end="4"/>
                                            </p:txEl>
                                          </p:spTgt>
                                        </p:tgtEl>
                                        <p:attrNameLst>
                                          <p:attrName>ppt_y</p:attrName>
                                        </p:attrNameLst>
                                      </p:cBhvr>
                                      <p:tavLst>
                                        <p:tav tm="0">
                                          <p:val>
                                            <p:strVal val="#ppt_y+1"/>
                                          </p:val>
                                        </p:tav>
                                        <p:tav tm="100000">
                                          <p:val>
                                            <p:strVal val="#ppt_y-1"/>
                                          </p:val>
                                        </p:tav>
                                      </p:tavLst>
                                    </p:anim>
                                  </p:childTnLst>
                                </p:cTn>
                              </p:par>
                              <p:par>
                                <p:cTn id="24" presetID="28" presetClass="entr" presetSubtype="0" repeatCount="indefinite" fill="hold" grpId="0"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 calcmode="lin" valueType="num">
                                      <p:cBhvr>
                                        <p:cTn id="26" dur="20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27" dur="20000" fill="hold"/>
                                        <p:tgtEl>
                                          <p:spTgt spid="12">
                                            <p:txEl>
                                              <p:pRg st="5" end="5"/>
                                            </p:txEl>
                                          </p:spTgt>
                                        </p:tgtEl>
                                        <p:attrNameLst>
                                          <p:attrName>ppt_y</p:attrName>
                                        </p:attrNameLst>
                                      </p:cBhvr>
                                      <p:tavLst>
                                        <p:tav tm="0">
                                          <p:val>
                                            <p:strVal val="#ppt_y+1"/>
                                          </p:val>
                                        </p:tav>
                                        <p:tav tm="100000">
                                          <p:val>
                                            <p:strVal val="#ppt_y-1"/>
                                          </p:val>
                                        </p:tav>
                                      </p:tavLst>
                                    </p:anim>
                                  </p:childTnLst>
                                </p:cTn>
                              </p:par>
                              <p:par>
                                <p:cTn id="28" presetID="28" presetClass="entr" presetSubtype="0" repeatCount="indefinite" fill="hold" grpId="0" nodeType="withEffect">
                                  <p:stCondLst>
                                    <p:cond delay="0"/>
                                  </p:stCondLst>
                                  <p:childTnLst>
                                    <p:set>
                                      <p:cBhvr>
                                        <p:cTn id="29" dur="1" fill="hold">
                                          <p:stCondLst>
                                            <p:cond delay="0"/>
                                          </p:stCondLst>
                                        </p:cTn>
                                        <p:tgtEl>
                                          <p:spTgt spid="12">
                                            <p:txEl>
                                              <p:pRg st="6" end="6"/>
                                            </p:txEl>
                                          </p:spTgt>
                                        </p:tgtEl>
                                        <p:attrNameLst>
                                          <p:attrName>style.visibility</p:attrName>
                                        </p:attrNameLst>
                                      </p:cBhvr>
                                      <p:to>
                                        <p:strVal val="visible"/>
                                      </p:to>
                                    </p:set>
                                    <p:anim calcmode="lin" valueType="num">
                                      <p:cBhvr>
                                        <p:cTn id="30" dur="20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1" dur="20000" fill="hold"/>
                                        <p:tgtEl>
                                          <p:spTgt spid="12">
                                            <p:txEl>
                                              <p:pRg st="6" end="6"/>
                                            </p:txEl>
                                          </p:spTgt>
                                        </p:tgtEl>
                                        <p:attrNameLst>
                                          <p:attrName>ppt_y</p:attrName>
                                        </p:attrNameLst>
                                      </p:cBhvr>
                                      <p:tavLst>
                                        <p:tav tm="0">
                                          <p:val>
                                            <p:strVal val="#ppt_y+1"/>
                                          </p:val>
                                        </p:tav>
                                        <p:tav tm="100000">
                                          <p:val>
                                            <p:strVal val="#ppt_y-1"/>
                                          </p:val>
                                        </p:tav>
                                      </p:tavLst>
                                    </p:anim>
                                  </p:childTnLst>
                                </p:cTn>
                              </p:par>
                              <p:par>
                                <p:cTn id="32" presetID="28" presetClass="entr" presetSubtype="0" repeatCount="indefinite" fill="hold" grpId="0" nodeType="withEffect">
                                  <p:stCondLst>
                                    <p:cond delay="0"/>
                                  </p:stCondLst>
                                  <p:childTnLst>
                                    <p:set>
                                      <p:cBhvr>
                                        <p:cTn id="33" dur="1" fill="hold">
                                          <p:stCondLst>
                                            <p:cond delay="0"/>
                                          </p:stCondLst>
                                        </p:cTn>
                                        <p:tgtEl>
                                          <p:spTgt spid="12">
                                            <p:txEl>
                                              <p:pRg st="8" end="8"/>
                                            </p:txEl>
                                          </p:spTgt>
                                        </p:tgtEl>
                                        <p:attrNameLst>
                                          <p:attrName>style.visibility</p:attrName>
                                        </p:attrNameLst>
                                      </p:cBhvr>
                                      <p:to>
                                        <p:strVal val="visible"/>
                                      </p:to>
                                    </p:set>
                                    <p:anim calcmode="lin" valueType="num">
                                      <p:cBhvr>
                                        <p:cTn id="34" dur="20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35" dur="20000" fill="hold"/>
                                        <p:tgtEl>
                                          <p:spTgt spid="12">
                                            <p:txEl>
                                              <p:pRg st="8" end="8"/>
                                            </p:txEl>
                                          </p:spTgt>
                                        </p:tgtEl>
                                        <p:attrNameLst>
                                          <p:attrName>ppt_y</p:attrName>
                                        </p:attrNameLst>
                                      </p:cBhvr>
                                      <p:tavLst>
                                        <p:tav tm="0">
                                          <p:val>
                                            <p:strVal val="#ppt_y+1"/>
                                          </p:val>
                                        </p:tav>
                                        <p:tav tm="100000">
                                          <p:val>
                                            <p:strVal val="#ppt_y-1"/>
                                          </p:val>
                                        </p:tav>
                                      </p:tavLst>
                                    </p:anim>
                                  </p:childTnLst>
                                </p:cTn>
                              </p:par>
                              <p:par>
                                <p:cTn id="36" presetID="28" presetClass="entr" presetSubtype="0" repeatCount="indefinite" fill="hold" grpId="0" nodeType="withEffect">
                                  <p:stCondLst>
                                    <p:cond delay="0"/>
                                  </p:stCondLst>
                                  <p:childTnLst>
                                    <p:set>
                                      <p:cBhvr>
                                        <p:cTn id="37" dur="1" fill="hold">
                                          <p:stCondLst>
                                            <p:cond delay="0"/>
                                          </p:stCondLst>
                                        </p:cTn>
                                        <p:tgtEl>
                                          <p:spTgt spid="12">
                                            <p:txEl>
                                              <p:pRg st="9" end="9"/>
                                            </p:txEl>
                                          </p:spTgt>
                                        </p:tgtEl>
                                        <p:attrNameLst>
                                          <p:attrName>style.visibility</p:attrName>
                                        </p:attrNameLst>
                                      </p:cBhvr>
                                      <p:to>
                                        <p:strVal val="visible"/>
                                      </p:to>
                                    </p:set>
                                    <p:anim calcmode="lin" valueType="num">
                                      <p:cBhvr>
                                        <p:cTn id="38" dur="20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39" dur="20000" fill="hold"/>
                                        <p:tgtEl>
                                          <p:spTgt spid="12">
                                            <p:txEl>
                                              <p:pRg st="9" end="9"/>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p:txBody>
          <a:bodyPr/>
          <a:lstStyle/>
          <a:p>
            <a:r>
              <a:rPr lang="en-US" dirty="0"/>
              <a:t>Spending on early childhood education and care</a:t>
            </a:r>
            <a:endParaRPr lang="en-GB" dirty="0"/>
          </a:p>
        </p:txBody>
      </p:sp>
      <p:sp>
        <p:nvSpPr>
          <p:cNvPr id="4" name="Content Placeholder 3"/>
          <p:cNvSpPr>
            <a:spLocks noGrp="1"/>
          </p:cNvSpPr>
          <p:nvPr>
            <p:ph sz="quarter" idx="17"/>
          </p:nvPr>
        </p:nvSpPr>
        <p:spPr/>
        <p:txBody>
          <a:bodyPr>
            <a:normAutofit fontScale="70000" lnSpcReduction="20000"/>
          </a:bodyPr>
          <a:lstStyle/>
          <a:p>
            <a:r>
              <a:rPr lang="en-GB"/>
              <a:t>Figure B2.4</a:t>
            </a:r>
          </a:p>
        </p:txBody>
      </p:sp>
      <p:sp>
        <p:nvSpPr>
          <p:cNvPr id="5" name="Content Placeholder 4"/>
          <p:cNvSpPr>
            <a:spLocks noGrp="1"/>
          </p:cNvSpPr>
          <p:nvPr>
            <p:ph sz="quarter" idx="18"/>
          </p:nvPr>
        </p:nvSpPr>
        <p:spPr/>
        <p:txBody>
          <a:bodyPr>
            <a:noAutofit/>
          </a:bodyPr>
          <a:lstStyle/>
          <a:p>
            <a:r>
              <a:rPr lang="en-US" sz="1400" dirty="0"/>
              <a:t>Expenditure on pre-primary (ISCED 02) education as a percentage of GDP (2005, 2010 and 2015)</a:t>
            </a:r>
            <a:endParaRPr lang="en-GB" sz="1400" dirty="0"/>
          </a:p>
        </p:txBody>
      </p:sp>
      <p:graphicFrame>
        <p:nvGraphicFramePr>
          <p:cNvPr id="6" name="Chart 5"/>
          <p:cNvGraphicFramePr>
            <a:graphicFrameLocks/>
          </p:cNvGraphicFramePr>
          <p:nvPr>
            <p:extLst/>
          </p:nvPr>
        </p:nvGraphicFramePr>
        <p:xfrm>
          <a:off x="323527" y="1203598"/>
          <a:ext cx="8496944" cy="379842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085956" y="1566000"/>
            <a:ext cx="180000" cy="2232000"/>
          </a:xfrm>
          <a:prstGeom prst="rect">
            <a:avLst/>
          </a:prstGeom>
          <a:solidFill>
            <a:schemeClr val="bg1">
              <a:lumMod val="8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xmlns="" id="{484D4E0C-35EE-49B6-A9E0-32CBD07347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6" y="-422156"/>
            <a:ext cx="426876" cy="426876"/>
          </a:xfrm>
          <a:prstGeom prst="rect">
            <a:avLst/>
          </a:prstGeom>
        </p:spPr>
      </p:pic>
      <p:pic>
        <p:nvPicPr>
          <p:cNvPr id="11" name="Picture 10">
            <a:extLst>
              <a:ext uri="{FF2B5EF4-FFF2-40B4-BE49-F238E27FC236}">
                <a16:creationId xmlns:a16="http://schemas.microsoft.com/office/drawing/2014/main" xmlns="" id="{049D24E6-402E-44ED-8AFC-69E49FF15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6952" y="3519569"/>
            <a:ext cx="446508" cy="25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8834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6">
                                            <p:graphicEl>
                                              <a:chart seriesIdx="-4" categoryIdx="1" bldStep="category"/>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
                                            <p:graphicEl>
                                              <a:chart seriesIdx="-4" categoryIdx="2" bldStep="category"/>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
                                            <p:graphicEl>
                                              <a:chart seriesIdx="-4" categoryIdx="3" bldStep="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
                                            <p:graphicEl>
                                              <a:chart seriesIdx="-4" categoryIdx="4" bldStep="category"/>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
                                            <p:graphicEl>
                                              <a:chart seriesIdx="-4" categoryIdx="5" bldStep="category"/>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
                                            <p:graphicEl>
                                              <a:chart seriesIdx="-4" categoryIdx="6" bldStep="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
                                            <p:graphicEl>
                                              <a:chart seriesIdx="-4" categoryIdx="7" bldStep="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
                                            <p:graphicEl>
                                              <a:chart seriesIdx="-4" categoryIdx="8" bldStep="category"/>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
                                            <p:graphicEl>
                                              <a:chart seriesIdx="-4" categoryIdx="9" bldStep="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
                                            <p:graphicEl>
                                              <a:chart seriesIdx="-4" categoryIdx="10"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
                                            <p:graphicEl>
                                              <a:chart seriesIdx="-4" categoryIdx="11" bldStep="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graphicEl>
                                              <a:chart seriesIdx="-4" categoryIdx="12" bldStep="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graphicEl>
                                              <a:chart seriesIdx="-4" categoryIdx="13" bldStep="category"/>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graphicEl>
                                              <a:chart seriesIdx="-4" categoryIdx="14" bldStep="category"/>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graphicEl>
                                              <a:chart seriesIdx="-4" categoryIdx="15" bldStep="category"/>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6">
                                            <p:graphicEl>
                                              <a:chart seriesIdx="-4" categoryIdx="16" bldStep="category"/>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6">
                                            <p:graphicEl>
                                              <a:chart seriesIdx="-4" categoryIdx="17" bldStep="category"/>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6">
                                            <p:graphicEl>
                                              <a:chart seriesIdx="-4" categoryIdx="18" bldStep="category"/>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6">
                                            <p:graphicEl>
                                              <a:chart seriesIdx="-4" categoryIdx="19" bldStep="category"/>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6">
                                            <p:graphicEl>
                                              <a:chart seriesIdx="-4" categoryIdx="20" bldStep="category"/>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6">
                                            <p:graphicEl>
                                              <a:chart seriesIdx="-4" categoryIdx="21" bldStep="category"/>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499"/>
                                          </p:stCondLst>
                                        </p:cTn>
                                        <p:tgtEl>
                                          <p:spTgt spid="6">
                                            <p:graphicEl>
                                              <a:chart seriesIdx="-4" categoryIdx="22" bldStep="category"/>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499"/>
                                          </p:stCondLst>
                                        </p:cTn>
                                        <p:tgtEl>
                                          <p:spTgt spid="6">
                                            <p:graphicEl>
                                              <a:chart seriesIdx="-4" categoryIdx="23" bldStep="category"/>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499"/>
                                          </p:stCondLst>
                                        </p:cTn>
                                        <p:tgtEl>
                                          <p:spTgt spid="6">
                                            <p:graphicEl>
                                              <a:chart seriesIdx="-4" categoryIdx="24" bldStep="category"/>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499"/>
                                          </p:stCondLst>
                                        </p:cTn>
                                        <p:tgtEl>
                                          <p:spTgt spid="6">
                                            <p:graphicEl>
                                              <a:chart seriesIdx="-4" categoryIdx="25" bldStep="category"/>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499"/>
                                          </p:stCondLst>
                                        </p:cTn>
                                        <p:tgtEl>
                                          <p:spTgt spid="6">
                                            <p:graphicEl>
                                              <a:chart seriesIdx="-4" categoryIdx="26" bldStep="category"/>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499"/>
                                          </p:stCondLst>
                                        </p:cTn>
                                        <p:tgtEl>
                                          <p:spTgt spid="6">
                                            <p:graphicEl>
                                              <a:chart seriesIdx="-4" categoryIdx="27" bldStep="category"/>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499"/>
                                          </p:stCondLst>
                                        </p:cTn>
                                        <p:tgtEl>
                                          <p:spTgt spid="6">
                                            <p:graphicEl>
                                              <a:chart seriesIdx="-4" categoryIdx="28" bldStep="category"/>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499"/>
                                          </p:stCondLst>
                                        </p:cTn>
                                        <p:tgtEl>
                                          <p:spTgt spid="6">
                                            <p:graphicEl>
                                              <a:chart seriesIdx="-4" categoryIdx="29" bldStep="category"/>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499"/>
                                          </p:stCondLst>
                                        </p:cTn>
                                        <p:tgtEl>
                                          <p:spTgt spid="6">
                                            <p:graphicEl>
                                              <a:chart seriesIdx="-4" categoryIdx="30" bldStep="category"/>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499"/>
                                          </p:stCondLst>
                                        </p:cTn>
                                        <p:tgtEl>
                                          <p:spTgt spid="6">
                                            <p:graphicEl>
                                              <a:chart seriesIdx="-4" categoryIdx="31" bldStep="category"/>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499"/>
                                          </p:stCondLst>
                                        </p:cTn>
                                        <p:tgtEl>
                                          <p:spTgt spid="6">
                                            <p:graphicEl>
                                              <a:chart seriesIdx="-4" categoryIdx="32" bldStep="category"/>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499"/>
                                          </p:stCondLst>
                                        </p:cTn>
                                        <p:tgtEl>
                                          <p:spTgt spid="6">
                                            <p:graphicEl>
                                              <a:chart seriesIdx="-4" categoryIdx="33" bldStep="category"/>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499"/>
                                          </p:stCondLst>
                                        </p:cTn>
                                        <p:tgtEl>
                                          <p:spTgt spid="6">
                                            <p:graphicEl>
                                              <a:chart seriesIdx="-4" categoryIdx="34" bldStep="category"/>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499"/>
                                          </p:stCondLst>
                                        </p:cTn>
                                        <p:tgtEl>
                                          <p:spTgt spid="6">
                                            <p:graphicEl>
                                              <a:chart seriesIdx="-4" categoryIdx="35" bldStep="category"/>
                                            </p:graphicEl>
                                          </p:spTgt>
                                        </p:tgtEl>
                                        <p:attrNameLst>
                                          <p:attrName>style.visibility</p:attrName>
                                        </p:attrNameLst>
                                      </p:cBhvr>
                                      <p:to>
                                        <p:strVal val="visible"/>
                                      </p:to>
                                    </p:set>
                                  </p:childTnLst>
                                </p:cTn>
                              </p:par>
                              <p:par>
                                <p:cTn id="75" presetID="1" presetClass="entr" presetSubtype="0" fill="hold" grpId="0" nodeType="withEffect">
                                  <p:stCondLst>
                                    <p:cond delay="1000"/>
                                  </p:stCondLst>
                                  <p:childTnLst>
                                    <p:set>
                                      <p:cBhvr>
                                        <p:cTn id="7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08C407-7C77-4605-8F81-58C92EB55B15}"/>
              </a:ext>
            </a:extLst>
          </p:cNvPr>
          <p:cNvSpPr>
            <a:spLocks noGrp="1"/>
          </p:cNvSpPr>
          <p:nvPr>
            <p:ph type="title"/>
          </p:nvPr>
        </p:nvSpPr>
        <p:spPr/>
        <p:txBody>
          <a:bodyPr/>
          <a:lstStyle/>
          <a:p>
            <a:r>
              <a:rPr lang="en-GB" dirty="0"/>
              <a:t>Defining and measuring equity</a:t>
            </a:r>
            <a:endParaRPr lang="en-US" dirty="0"/>
          </a:p>
        </p:txBody>
      </p:sp>
      <p:graphicFrame>
        <p:nvGraphicFramePr>
          <p:cNvPr id="6" name="Content Placeholder 5">
            <a:extLst>
              <a:ext uri="{FF2B5EF4-FFF2-40B4-BE49-F238E27FC236}">
                <a16:creationId xmlns:a16="http://schemas.microsoft.com/office/drawing/2014/main" xmlns="" id="{5E2C2B33-A6A2-4613-971A-A10BB8F3F8EA}"/>
              </a:ext>
            </a:extLst>
          </p:cNvPr>
          <p:cNvGraphicFramePr>
            <a:graphicFrameLocks noGrp="1"/>
          </p:cNvGraphicFramePr>
          <p:nvPr>
            <p:ph idx="1"/>
            <p:extLst>
              <p:ext uri="{D42A27DB-BD31-4B8C-83A1-F6EECF244321}">
                <p14:modId xmlns:p14="http://schemas.microsoft.com/office/powerpoint/2010/main" val="1048919781"/>
              </p:ext>
            </p:extLst>
          </p:nvPr>
        </p:nvGraphicFramePr>
        <p:xfrm>
          <a:off x="457200" y="1309687"/>
          <a:ext cx="8229600" cy="3627436"/>
        </p:xfrm>
        <a:graphic>
          <a:graphicData uri="http://schemas.openxmlformats.org/drawingml/2006/table">
            <a:tbl>
              <a:tblPr firstRow="1" bandRow="1">
                <a:tableStyleId>{5C22544A-7EE6-4342-B048-85BDC9FD1C3A}</a:tableStyleId>
              </a:tblPr>
              <a:tblGrid>
                <a:gridCol w="1266092">
                  <a:extLst>
                    <a:ext uri="{9D8B030D-6E8A-4147-A177-3AD203B41FA5}">
                      <a16:colId xmlns:a16="http://schemas.microsoft.com/office/drawing/2014/main" xmlns="" val="3820591041"/>
                    </a:ext>
                  </a:extLst>
                </a:gridCol>
                <a:gridCol w="3315956">
                  <a:extLst>
                    <a:ext uri="{9D8B030D-6E8A-4147-A177-3AD203B41FA5}">
                      <a16:colId xmlns:a16="http://schemas.microsoft.com/office/drawing/2014/main" xmlns="" val="3078855975"/>
                    </a:ext>
                  </a:extLst>
                </a:gridCol>
                <a:gridCol w="3647552">
                  <a:extLst>
                    <a:ext uri="{9D8B030D-6E8A-4147-A177-3AD203B41FA5}">
                      <a16:colId xmlns:a16="http://schemas.microsoft.com/office/drawing/2014/main" xmlns="" val="2163612449"/>
                    </a:ext>
                  </a:extLst>
                </a:gridCol>
              </a:tblGrid>
              <a:tr h="611554">
                <a:tc>
                  <a:txBody>
                    <a:bodyPr/>
                    <a:lstStyle/>
                    <a:p>
                      <a:endParaRPr lang="en-US" sz="2000" dirty="0"/>
                    </a:p>
                  </a:txBody>
                  <a:tcPr/>
                </a:tc>
                <a:tc>
                  <a:txBody>
                    <a:bodyPr/>
                    <a:lstStyle/>
                    <a:p>
                      <a:r>
                        <a:rPr lang="de-DE" sz="2000" dirty="0">
                          <a:solidFill>
                            <a:srgbClr val="FFFF00"/>
                          </a:solidFill>
                        </a:rPr>
                        <a:t>Equality</a:t>
                      </a:r>
                      <a:endParaRPr lang="en-US" sz="2000" dirty="0">
                        <a:solidFill>
                          <a:srgbClr val="FFFF00"/>
                        </a:solidFill>
                      </a:endParaRPr>
                    </a:p>
                  </a:txBody>
                  <a:tcPr/>
                </a:tc>
                <a:tc>
                  <a:txBody>
                    <a:bodyPr/>
                    <a:lstStyle/>
                    <a:p>
                      <a:r>
                        <a:rPr lang="de-DE" sz="2000" dirty="0">
                          <a:solidFill>
                            <a:schemeClr val="accent3">
                              <a:lumMod val="60000"/>
                              <a:lumOff val="40000"/>
                            </a:schemeClr>
                          </a:solidFill>
                        </a:rPr>
                        <a:t>Equity</a:t>
                      </a:r>
                      <a:endParaRPr lang="en-US" sz="2000" dirty="0">
                        <a:solidFill>
                          <a:schemeClr val="accent3">
                            <a:lumMod val="60000"/>
                            <a:lumOff val="40000"/>
                          </a:schemeClr>
                        </a:solidFill>
                      </a:endParaRPr>
                    </a:p>
                  </a:txBody>
                  <a:tcPr/>
                </a:tc>
                <a:extLst>
                  <a:ext uri="{0D108BD9-81ED-4DB2-BD59-A6C34878D82A}">
                    <a16:rowId xmlns:a16="http://schemas.microsoft.com/office/drawing/2014/main" xmlns="" val="2539106485"/>
                  </a:ext>
                </a:extLst>
              </a:tr>
              <a:tr h="1507941">
                <a:tc>
                  <a:txBody>
                    <a:bodyPr/>
                    <a:lstStyle/>
                    <a:p>
                      <a:r>
                        <a:rPr lang="de-DE" sz="2000" dirty="0">
                          <a:solidFill>
                            <a:srgbClr val="C00000"/>
                          </a:solidFill>
                        </a:rPr>
                        <a:t>Inputs</a:t>
                      </a:r>
                      <a:endParaRPr lang="en-US" sz="2000" dirty="0">
                        <a:solidFill>
                          <a:srgbClr val="C0000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de-DE" sz="2000" dirty="0"/>
                        <a:t>Variation in financial and human resources</a:t>
                      </a:r>
                    </a:p>
                  </a:txBody>
                  <a:tcPr/>
                </a:tc>
                <a:tc>
                  <a:txBody>
                    <a:bodyPr/>
                    <a:lstStyle/>
                    <a:p>
                      <a:r>
                        <a:rPr lang="de-DE" sz="2000" dirty="0">
                          <a:solidFill>
                            <a:schemeClr val="bg1">
                              <a:lumMod val="75000"/>
                            </a:schemeClr>
                          </a:solidFill>
                        </a:rPr>
                        <a:t>Strength of relationship between resources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3961060518"/>
                  </a:ext>
                </a:extLst>
              </a:tr>
              <a:tr h="1507941">
                <a:tc>
                  <a:txBody>
                    <a:bodyPr/>
                    <a:lstStyle/>
                    <a:p>
                      <a:r>
                        <a:rPr lang="de-DE" sz="2000" dirty="0">
                          <a:solidFill>
                            <a:srgbClr val="7030A0"/>
                          </a:solidFill>
                        </a:rPr>
                        <a:t>Outcomes</a:t>
                      </a:r>
                      <a:endParaRPr lang="en-US" sz="2000" dirty="0">
                        <a:solidFill>
                          <a:srgbClr val="7030A0"/>
                        </a:solidFill>
                      </a:endParaRPr>
                    </a:p>
                  </a:txBody>
                  <a:tcPr/>
                </a:tc>
                <a:tc>
                  <a:txBody>
                    <a:bodyPr/>
                    <a:lstStyle/>
                    <a:p>
                      <a:r>
                        <a:rPr lang="de-DE" sz="2000" dirty="0">
                          <a:solidFill>
                            <a:schemeClr val="bg1">
                              <a:lumMod val="75000"/>
                            </a:schemeClr>
                          </a:solidFill>
                        </a:rPr>
                        <a:t>Variation in student and school performance</a:t>
                      </a:r>
                      <a:endParaRPr lang="en-US" sz="2000" dirty="0">
                        <a:solidFill>
                          <a:schemeClr val="bg1">
                            <a:lumMod val="75000"/>
                          </a:schemeClr>
                        </a:solidFill>
                      </a:endParaRPr>
                    </a:p>
                  </a:txBody>
                  <a:tcPr/>
                </a:tc>
                <a:tc>
                  <a:txBody>
                    <a:bodyPr/>
                    <a:lstStyle/>
                    <a:p>
                      <a:r>
                        <a:rPr lang="de-DE" sz="2000" dirty="0">
                          <a:solidFill>
                            <a:schemeClr val="bg1">
                              <a:lumMod val="75000"/>
                            </a:schemeClr>
                          </a:solidFill>
                        </a:rPr>
                        <a:t>Strength of relationship between student performance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1398068055"/>
                  </a:ext>
                </a:extLst>
              </a:tr>
            </a:tbl>
          </a:graphicData>
        </a:graphic>
      </p:graphicFrame>
    </p:spTree>
    <p:extLst>
      <p:ext uri="{BB962C8B-B14F-4D97-AF65-F5344CB8AC3E}">
        <p14:creationId xmlns:p14="http://schemas.microsoft.com/office/powerpoint/2010/main" val="19116735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08C407-7C77-4605-8F81-58C92EB55B15}"/>
              </a:ext>
            </a:extLst>
          </p:cNvPr>
          <p:cNvSpPr>
            <a:spLocks noGrp="1"/>
          </p:cNvSpPr>
          <p:nvPr>
            <p:ph type="title"/>
          </p:nvPr>
        </p:nvSpPr>
        <p:spPr/>
        <p:txBody>
          <a:bodyPr/>
          <a:lstStyle/>
          <a:p>
            <a:r>
              <a:rPr lang="en-GB" dirty="0"/>
              <a:t>Defining and measuring equity</a:t>
            </a:r>
            <a:endParaRPr lang="en-US" dirty="0"/>
          </a:p>
        </p:txBody>
      </p:sp>
      <p:graphicFrame>
        <p:nvGraphicFramePr>
          <p:cNvPr id="6" name="Content Placeholder 5">
            <a:extLst>
              <a:ext uri="{FF2B5EF4-FFF2-40B4-BE49-F238E27FC236}">
                <a16:creationId xmlns:a16="http://schemas.microsoft.com/office/drawing/2014/main" xmlns="" id="{5E2C2B33-A6A2-4613-971A-A10BB8F3F8EA}"/>
              </a:ext>
            </a:extLst>
          </p:cNvPr>
          <p:cNvGraphicFramePr>
            <a:graphicFrameLocks noGrp="1"/>
          </p:cNvGraphicFramePr>
          <p:nvPr>
            <p:ph idx="1"/>
            <p:extLst>
              <p:ext uri="{D42A27DB-BD31-4B8C-83A1-F6EECF244321}">
                <p14:modId xmlns:p14="http://schemas.microsoft.com/office/powerpoint/2010/main" val="3542220879"/>
              </p:ext>
            </p:extLst>
          </p:nvPr>
        </p:nvGraphicFramePr>
        <p:xfrm>
          <a:off x="457200" y="1309687"/>
          <a:ext cx="8229600" cy="3627436"/>
        </p:xfrm>
        <a:graphic>
          <a:graphicData uri="http://schemas.openxmlformats.org/drawingml/2006/table">
            <a:tbl>
              <a:tblPr firstRow="1" bandRow="1">
                <a:tableStyleId>{5C22544A-7EE6-4342-B048-85BDC9FD1C3A}</a:tableStyleId>
              </a:tblPr>
              <a:tblGrid>
                <a:gridCol w="1266092">
                  <a:extLst>
                    <a:ext uri="{9D8B030D-6E8A-4147-A177-3AD203B41FA5}">
                      <a16:colId xmlns:a16="http://schemas.microsoft.com/office/drawing/2014/main" xmlns="" val="3820591041"/>
                    </a:ext>
                  </a:extLst>
                </a:gridCol>
                <a:gridCol w="3315956">
                  <a:extLst>
                    <a:ext uri="{9D8B030D-6E8A-4147-A177-3AD203B41FA5}">
                      <a16:colId xmlns:a16="http://schemas.microsoft.com/office/drawing/2014/main" xmlns="" val="3078855975"/>
                    </a:ext>
                  </a:extLst>
                </a:gridCol>
                <a:gridCol w="3647552">
                  <a:extLst>
                    <a:ext uri="{9D8B030D-6E8A-4147-A177-3AD203B41FA5}">
                      <a16:colId xmlns:a16="http://schemas.microsoft.com/office/drawing/2014/main" xmlns="" val="2163612449"/>
                    </a:ext>
                  </a:extLst>
                </a:gridCol>
              </a:tblGrid>
              <a:tr h="611554">
                <a:tc>
                  <a:txBody>
                    <a:bodyPr/>
                    <a:lstStyle/>
                    <a:p>
                      <a:endParaRPr lang="en-US" sz="2000" dirty="0"/>
                    </a:p>
                  </a:txBody>
                  <a:tcPr/>
                </a:tc>
                <a:tc>
                  <a:txBody>
                    <a:bodyPr/>
                    <a:lstStyle/>
                    <a:p>
                      <a:r>
                        <a:rPr lang="de-DE" sz="2000" dirty="0">
                          <a:solidFill>
                            <a:srgbClr val="FFFF00"/>
                          </a:solidFill>
                        </a:rPr>
                        <a:t>Equality</a:t>
                      </a:r>
                      <a:endParaRPr lang="en-US" sz="2000" dirty="0">
                        <a:solidFill>
                          <a:srgbClr val="FFFF00"/>
                        </a:solidFill>
                      </a:endParaRPr>
                    </a:p>
                  </a:txBody>
                  <a:tcPr/>
                </a:tc>
                <a:tc>
                  <a:txBody>
                    <a:bodyPr/>
                    <a:lstStyle/>
                    <a:p>
                      <a:r>
                        <a:rPr lang="de-DE" sz="2000" dirty="0">
                          <a:solidFill>
                            <a:schemeClr val="accent3">
                              <a:lumMod val="60000"/>
                              <a:lumOff val="40000"/>
                            </a:schemeClr>
                          </a:solidFill>
                        </a:rPr>
                        <a:t>Equity</a:t>
                      </a:r>
                      <a:endParaRPr lang="en-US" sz="2000" dirty="0">
                        <a:solidFill>
                          <a:schemeClr val="accent3">
                            <a:lumMod val="60000"/>
                            <a:lumOff val="40000"/>
                          </a:schemeClr>
                        </a:solidFill>
                      </a:endParaRPr>
                    </a:p>
                  </a:txBody>
                  <a:tcPr/>
                </a:tc>
                <a:extLst>
                  <a:ext uri="{0D108BD9-81ED-4DB2-BD59-A6C34878D82A}">
                    <a16:rowId xmlns:a16="http://schemas.microsoft.com/office/drawing/2014/main" xmlns="" val="2539106485"/>
                  </a:ext>
                </a:extLst>
              </a:tr>
              <a:tr h="1507941">
                <a:tc>
                  <a:txBody>
                    <a:bodyPr/>
                    <a:lstStyle/>
                    <a:p>
                      <a:r>
                        <a:rPr lang="de-DE" sz="2000" dirty="0">
                          <a:solidFill>
                            <a:srgbClr val="C00000"/>
                          </a:solidFill>
                        </a:rPr>
                        <a:t>Inputs</a:t>
                      </a:r>
                      <a:endParaRPr lang="en-US" sz="2000" dirty="0">
                        <a:solidFill>
                          <a:srgbClr val="C0000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de-DE" sz="2000" dirty="0"/>
                        <a:t>Variation in financial and human resources</a:t>
                      </a:r>
                    </a:p>
                  </a:txBody>
                  <a:tcPr/>
                </a:tc>
                <a:tc>
                  <a:txBody>
                    <a:bodyPr/>
                    <a:lstStyle/>
                    <a:p>
                      <a:r>
                        <a:rPr lang="de-DE" sz="2000" dirty="0"/>
                        <a:t>Strength of relationship between resources and the social background of students and schools</a:t>
                      </a:r>
                      <a:endParaRPr lang="en-US" sz="2000" dirty="0"/>
                    </a:p>
                  </a:txBody>
                  <a:tcPr/>
                </a:tc>
                <a:extLst>
                  <a:ext uri="{0D108BD9-81ED-4DB2-BD59-A6C34878D82A}">
                    <a16:rowId xmlns:a16="http://schemas.microsoft.com/office/drawing/2014/main" xmlns="" val="3961060518"/>
                  </a:ext>
                </a:extLst>
              </a:tr>
              <a:tr h="1507941">
                <a:tc>
                  <a:txBody>
                    <a:bodyPr/>
                    <a:lstStyle/>
                    <a:p>
                      <a:r>
                        <a:rPr lang="de-DE" sz="2000" dirty="0">
                          <a:solidFill>
                            <a:srgbClr val="7030A0"/>
                          </a:solidFill>
                        </a:rPr>
                        <a:t>Outcomes</a:t>
                      </a:r>
                      <a:endParaRPr lang="en-US" sz="2000" dirty="0">
                        <a:solidFill>
                          <a:srgbClr val="7030A0"/>
                        </a:solidFill>
                      </a:endParaRPr>
                    </a:p>
                  </a:txBody>
                  <a:tcPr/>
                </a:tc>
                <a:tc>
                  <a:txBody>
                    <a:bodyPr/>
                    <a:lstStyle/>
                    <a:p>
                      <a:r>
                        <a:rPr lang="de-DE" sz="2000" dirty="0">
                          <a:solidFill>
                            <a:schemeClr val="bg1">
                              <a:lumMod val="75000"/>
                            </a:schemeClr>
                          </a:solidFill>
                        </a:rPr>
                        <a:t>Variation in student and school performance</a:t>
                      </a:r>
                      <a:endParaRPr lang="en-US" sz="2000" dirty="0">
                        <a:solidFill>
                          <a:schemeClr val="bg1">
                            <a:lumMod val="75000"/>
                          </a:schemeClr>
                        </a:solidFill>
                      </a:endParaRPr>
                    </a:p>
                  </a:txBody>
                  <a:tcPr/>
                </a:tc>
                <a:tc>
                  <a:txBody>
                    <a:bodyPr/>
                    <a:lstStyle/>
                    <a:p>
                      <a:r>
                        <a:rPr lang="de-DE" sz="2000" dirty="0">
                          <a:solidFill>
                            <a:schemeClr val="bg1">
                              <a:lumMod val="75000"/>
                            </a:schemeClr>
                          </a:solidFill>
                        </a:rPr>
                        <a:t>Strength of relationship between student performance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1398068055"/>
                  </a:ext>
                </a:extLst>
              </a:tr>
            </a:tbl>
          </a:graphicData>
        </a:graphic>
      </p:graphicFrame>
    </p:spTree>
    <p:extLst>
      <p:ext uri="{BB962C8B-B14F-4D97-AF65-F5344CB8AC3E}">
        <p14:creationId xmlns:p14="http://schemas.microsoft.com/office/powerpoint/2010/main" val="209088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08C407-7C77-4605-8F81-58C92EB55B15}"/>
              </a:ext>
            </a:extLst>
          </p:cNvPr>
          <p:cNvSpPr>
            <a:spLocks noGrp="1"/>
          </p:cNvSpPr>
          <p:nvPr>
            <p:ph type="title"/>
          </p:nvPr>
        </p:nvSpPr>
        <p:spPr/>
        <p:txBody>
          <a:bodyPr/>
          <a:lstStyle/>
          <a:p>
            <a:r>
              <a:rPr lang="en-GB" dirty="0"/>
              <a:t>Defining and measuring equity</a:t>
            </a:r>
            <a:endParaRPr lang="en-US" dirty="0"/>
          </a:p>
        </p:txBody>
      </p:sp>
      <p:graphicFrame>
        <p:nvGraphicFramePr>
          <p:cNvPr id="6" name="Content Placeholder 5">
            <a:extLst>
              <a:ext uri="{FF2B5EF4-FFF2-40B4-BE49-F238E27FC236}">
                <a16:creationId xmlns:a16="http://schemas.microsoft.com/office/drawing/2014/main" xmlns="" id="{5E2C2B33-A6A2-4613-971A-A10BB8F3F8EA}"/>
              </a:ext>
            </a:extLst>
          </p:cNvPr>
          <p:cNvGraphicFramePr>
            <a:graphicFrameLocks noGrp="1"/>
          </p:cNvGraphicFramePr>
          <p:nvPr>
            <p:ph idx="1"/>
            <p:extLst>
              <p:ext uri="{D42A27DB-BD31-4B8C-83A1-F6EECF244321}">
                <p14:modId xmlns:p14="http://schemas.microsoft.com/office/powerpoint/2010/main" val="3557946101"/>
              </p:ext>
            </p:extLst>
          </p:nvPr>
        </p:nvGraphicFramePr>
        <p:xfrm>
          <a:off x="457200" y="1309687"/>
          <a:ext cx="8229600" cy="3627436"/>
        </p:xfrm>
        <a:graphic>
          <a:graphicData uri="http://schemas.openxmlformats.org/drawingml/2006/table">
            <a:tbl>
              <a:tblPr firstRow="1" bandRow="1">
                <a:tableStyleId>{5C22544A-7EE6-4342-B048-85BDC9FD1C3A}</a:tableStyleId>
              </a:tblPr>
              <a:tblGrid>
                <a:gridCol w="1266092">
                  <a:extLst>
                    <a:ext uri="{9D8B030D-6E8A-4147-A177-3AD203B41FA5}">
                      <a16:colId xmlns:a16="http://schemas.microsoft.com/office/drawing/2014/main" xmlns="" val="3820591041"/>
                    </a:ext>
                  </a:extLst>
                </a:gridCol>
                <a:gridCol w="3315956">
                  <a:extLst>
                    <a:ext uri="{9D8B030D-6E8A-4147-A177-3AD203B41FA5}">
                      <a16:colId xmlns:a16="http://schemas.microsoft.com/office/drawing/2014/main" xmlns="" val="3078855975"/>
                    </a:ext>
                  </a:extLst>
                </a:gridCol>
                <a:gridCol w="3647552">
                  <a:extLst>
                    <a:ext uri="{9D8B030D-6E8A-4147-A177-3AD203B41FA5}">
                      <a16:colId xmlns:a16="http://schemas.microsoft.com/office/drawing/2014/main" xmlns="" val="2163612449"/>
                    </a:ext>
                  </a:extLst>
                </a:gridCol>
              </a:tblGrid>
              <a:tr h="611554">
                <a:tc>
                  <a:txBody>
                    <a:bodyPr/>
                    <a:lstStyle/>
                    <a:p>
                      <a:endParaRPr lang="en-US" sz="2000" dirty="0"/>
                    </a:p>
                  </a:txBody>
                  <a:tcPr/>
                </a:tc>
                <a:tc>
                  <a:txBody>
                    <a:bodyPr/>
                    <a:lstStyle/>
                    <a:p>
                      <a:r>
                        <a:rPr lang="de-DE" sz="2000" dirty="0">
                          <a:solidFill>
                            <a:srgbClr val="FFFF00"/>
                          </a:solidFill>
                        </a:rPr>
                        <a:t>Equality</a:t>
                      </a:r>
                      <a:endParaRPr lang="en-US" sz="2000" dirty="0">
                        <a:solidFill>
                          <a:srgbClr val="FFFF00"/>
                        </a:solidFill>
                      </a:endParaRPr>
                    </a:p>
                  </a:txBody>
                  <a:tcPr/>
                </a:tc>
                <a:tc>
                  <a:txBody>
                    <a:bodyPr/>
                    <a:lstStyle/>
                    <a:p>
                      <a:r>
                        <a:rPr lang="de-DE" sz="2000" dirty="0">
                          <a:solidFill>
                            <a:schemeClr val="accent3">
                              <a:lumMod val="60000"/>
                              <a:lumOff val="40000"/>
                            </a:schemeClr>
                          </a:solidFill>
                        </a:rPr>
                        <a:t>Equity</a:t>
                      </a:r>
                      <a:endParaRPr lang="en-US" sz="2000" dirty="0">
                        <a:solidFill>
                          <a:schemeClr val="accent3">
                            <a:lumMod val="60000"/>
                            <a:lumOff val="40000"/>
                          </a:schemeClr>
                        </a:solidFill>
                      </a:endParaRPr>
                    </a:p>
                  </a:txBody>
                  <a:tcPr/>
                </a:tc>
                <a:extLst>
                  <a:ext uri="{0D108BD9-81ED-4DB2-BD59-A6C34878D82A}">
                    <a16:rowId xmlns:a16="http://schemas.microsoft.com/office/drawing/2014/main" xmlns="" val="2539106485"/>
                  </a:ext>
                </a:extLst>
              </a:tr>
              <a:tr h="1507941">
                <a:tc>
                  <a:txBody>
                    <a:bodyPr/>
                    <a:lstStyle/>
                    <a:p>
                      <a:r>
                        <a:rPr lang="de-DE" sz="2000" dirty="0">
                          <a:solidFill>
                            <a:srgbClr val="C00000"/>
                          </a:solidFill>
                        </a:rPr>
                        <a:t>Inputs</a:t>
                      </a:r>
                      <a:endParaRPr lang="en-US" sz="2000" dirty="0">
                        <a:solidFill>
                          <a:srgbClr val="C0000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de-DE" sz="2000" dirty="0">
                          <a:solidFill>
                            <a:schemeClr val="tx1">
                              <a:lumMod val="65000"/>
                              <a:lumOff val="35000"/>
                            </a:schemeClr>
                          </a:solidFill>
                        </a:rPr>
                        <a:t>Variation in financial and human resources</a:t>
                      </a:r>
                    </a:p>
                  </a:txBody>
                  <a:tcPr/>
                </a:tc>
                <a:tc>
                  <a:txBody>
                    <a:bodyPr/>
                    <a:lstStyle/>
                    <a:p>
                      <a:r>
                        <a:rPr lang="de-DE" sz="2000" dirty="0">
                          <a:solidFill>
                            <a:schemeClr val="tx1">
                              <a:lumMod val="65000"/>
                              <a:lumOff val="35000"/>
                            </a:schemeClr>
                          </a:solidFill>
                        </a:rPr>
                        <a:t>Strength of relationship between resources and the social background of students and schools</a:t>
                      </a:r>
                      <a:endParaRPr lang="en-US" sz="2000" dirty="0">
                        <a:solidFill>
                          <a:schemeClr val="tx1">
                            <a:lumMod val="65000"/>
                            <a:lumOff val="35000"/>
                          </a:schemeClr>
                        </a:solidFill>
                      </a:endParaRPr>
                    </a:p>
                  </a:txBody>
                  <a:tcPr/>
                </a:tc>
                <a:extLst>
                  <a:ext uri="{0D108BD9-81ED-4DB2-BD59-A6C34878D82A}">
                    <a16:rowId xmlns:a16="http://schemas.microsoft.com/office/drawing/2014/main" xmlns="" val="3961060518"/>
                  </a:ext>
                </a:extLst>
              </a:tr>
              <a:tr h="1507941">
                <a:tc>
                  <a:txBody>
                    <a:bodyPr/>
                    <a:lstStyle/>
                    <a:p>
                      <a:r>
                        <a:rPr lang="de-DE" sz="2000" dirty="0">
                          <a:solidFill>
                            <a:srgbClr val="7030A0"/>
                          </a:solidFill>
                        </a:rPr>
                        <a:t>Outcomes</a:t>
                      </a:r>
                      <a:endParaRPr lang="en-US" sz="2000" dirty="0">
                        <a:solidFill>
                          <a:srgbClr val="7030A0"/>
                        </a:solidFill>
                      </a:endParaRPr>
                    </a:p>
                  </a:txBody>
                  <a:tcPr/>
                </a:tc>
                <a:tc>
                  <a:txBody>
                    <a:bodyPr/>
                    <a:lstStyle/>
                    <a:p>
                      <a:r>
                        <a:rPr lang="de-DE" sz="2000" dirty="0">
                          <a:solidFill>
                            <a:schemeClr val="bg1">
                              <a:lumMod val="75000"/>
                            </a:schemeClr>
                          </a:solidFill>
                        </a:rPr>
                        <a:t>Variation in student and school performance</a:t>
                      </a:r>
                      <a:endParaRPr lang="en-US" sz="2000" dirty="0">
                        <a:solidFill>
                          <a:schemeClr val="bg1">
                            <a:lumMod val="75000"/>
                          </a:schemeClr>
                        </a:solidFill>
                      </a:endParaRPr>
                    </a:p>
                  </a:txBody>
                  <a:tcPr/>
                </a:tc>
                <a:tc>
                  <a:txBody>
                    <a:bodyPr/>
                    <a:lstStyle/>
                    <a:p>
                      <a:r>
                        <a:rPr lang="de-DE" sz="2000" dirty="0">
                          <a:solidFill>
                            <a:schemeClr val="bg1">
                              <a:lumMod val="75000"/>
                            </a:schemeClr>
                          </a:solidFill>
                        </a:rPr>
                        <a:t>Strength of relationship between student performance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1398068055"/>
                  </a:ext>
                </a:extLst>
              </a:tr>
            </a:tbl>
          </a:graphicData>
        </a:graphic>
      </p:graphicFrame>
    </p:spTree>
    <p:extLst>
      <p:ext uri="{BB962C8B-B14F-4D97-AF65-F5344CB8AC3E}">
        <p14:creationId xmlns:p14="http://schemas.microsoft.com/office/powerpoint/2010/main" val="20198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08C407-7C77-4605-8F81-58C92EB55B15}"/>
              </a:ext>
            </a:extLst>
          </p:cNvPr>
          <p:cNvSpPr>
            <a:spLocks noGrp="1"/>
          </p:cNvSpPr>
          <p:nvPr>
            <p:ph type="title"/>
          </p:nvPr>
        </p:nvSpPr>
        <p:spPr/>
        <p:txBody>
          <a:bodyPr/>
          <a:lstStyle/>
          <a:p>
            <a:r>
              <a:rPr lang="en-GB" dirty="0"/>
              <a:t>Defining and measuring equity</a:t>
            </a:r>
            <a:endParaRPr lang="en-US" dirty="0"/>
          </a:p>
        </p:txBody>
      </p:sp>
      <p:graphicFrame>
        <p:nvGraphicFramePr>
          <p:cNvPr id="6" name="Content Placeholder 5">
            <a:extLst>
              <a:ext uri="{FF2B5EF4-FFF2-40B4-BE49-F238E27FC236}">
                <a16:creationId xmlns:a16="http://schemas.microsoft.com/office/drawing/2014/main" xmlns="" id="{5E2C2B33-A6A2-4613-971A-A10BB8F3F8EA}"/>
              </a:ext>
            </a:extLst>
          </p:cNvPr>
          <p:cNvGraphicFramePr>
            <a:graphicFrameLocks noGrp="1"/>
          </p:cNvGraphicFramePr>
          <p:nvPr>
            <p:ph idx="1"/>
            <p:extLst>
              <p:ext uri="{D42A27DB-BD31-4B8C-83A1-F6EECF244321}">
                <p14:modId xmlns:p14="http://schemas.microsoft.com/office/powerpoint/2010/main" val="4113547020"/>
              </p:ext>
            </p:extLst>
          </p:nvPr>
        </p:nvGraphicFramePr>
        <p:xfrm>
          <a:off x="457200" y="1309687"/>
          <a:ext cx="8229600" cy="3627436"/>
        </p:xfrm>
        <a:graphic>
          <a:graphicData uri="http://schemas.openxmlformats.org/drawingml/2006/table">
            <a:tbl>
              <a:tblPr firstRow="1" bandRow="1">
                <a:tableStyleId>{5C22544A-7EE6-4342-B048-85BDC9FD1C3A}</a:tableStyleId>
              </a:tblPr>
              <a:tblGrid>
                <a:gridCol w="1266092">
                  <a:extLst>
                    <a:ext uri="{9D8B030D-6E8A-4147-A177-3AD203B41FA5}">
                      <a16:colId xmlns:a16="http://schemas.microsoft.com/office/drawing/2014/main" xmlns="" val="3820591041"/>
                    </a:ext>
                  </a:extLst>
                </a:gridCol>
                <a:gridCol w="3315956">
                  <a:extLst>
                    <a:ext uri="{9D8B030D-6E8A-4147-A177-3AD203B41FA5}">
                      <a16:colId xmlns:a16="http://schemas.microsoft.com/office/drawing/2014/main" xmlns="" val="3078855975"/>
                    </a:ext>
                  </a:extLst>
                </a:gridCol>
                <a:gridCol w="3647552">
                  <a:extLst>
                    <a:ext uri="{9D8B030D-6E8A-4147-A177-3AD203B41FA5}">
                      <a16:colId xmlns:a16="http://schemas.microsoft.com/office/drawing/2014/main" xmlns="" val="2163612449"/>
                    </a:ext>
                  </a:extLst>
                </a:gridCol>
              </a:tblGrid>
              <a:tr h="611554">
                <a:tc>
                  <a:txBody>
                    <a:bodyPr/>
                    <a:lstStyle/>
                    <a:p>
                      <a:endParaRPr lang="en-US" sz="2000" dirty="0"/>
                    </a:p>
                  </a:txBody>
                  <a:tcPr/>
                </a:tc>
                <a:tc>
                  <a:txBody>
                    <a:bodyPr/>
                    <a:lstStyle/>
                    <a:p>
                      <a:r>
                        <a:rPr lang="de-DE" sz="2000" dirty="0">
                          <a:solidFill>
                            <a:srgbClr val="FFFF00"/>
                          </a:solidFill>
                        </a:rPr>
                        <a:t>Equality</a:t>
                      </a:r>
                      <a:endParaRPr lang="en-US" sz="2000" dirty="0">
                        <a:solidFill>
                          <a:srgbClr val="FFFF00"/>
                        </a:solidFill>
                      </a:endParaRPr>
                    </a:p>
                  </a:txBody>
                  <a:tcPr/>
                </a:tc>
                <a:tc>
                  <a:txBody>
                    <a:bodyPr/>
                    <a:lstStyle/>
                    <a:p>
                      <a:r>
                        <a:rPr lang="de-DE" sz="2000" dirty="0">
                          <a:solidFill>
                            <a:schemeClr val="accent3">
                              <a:lumMod val="60000"/>
                              <a:lumOff val="40000"/>
                            </a:schemeClr>
                          </a:solidFill>
                        </a:rPr>
                        <a:t>Equity</a:t>
                      </a:r>
                      <a:endParaRPr lang="en-US" sz="2000" dirty="0">
                        <a:solidFill>
                          <a:schemeClr val="accent3">
                            <a:lumMod val="60000"/>
                            <a:lumOff val="40000"/>
                          </a:schemeClr>
                        </a:solidFill>
                      </a:endParaRPr>
                    </a:p>
                  </a:txBody>
                  <a:tcPr/>
                </a:tc>
                <a:extLst>
                  <a:ext uri="{0D108BD9-81ED-4DB2-BD59-A6C34878D82A}">
                    <a16:rowId xmlns:a16="http://schemas.microsoft.com/office/drawing/2014/main" xmlns="" val="2539106485"/>
                  </a:ext>
                </a:extLst>
              </a:tr>
              <a:tr h="1507941">
                <a:tc>
                  <a:txBody>
                    <a:bodyPr/>
                    <a:lstStyle/>
                    <a:p>
                      <a:r>
                        <a:rPr lang="de-DE" sz="2000" dirty="0">
                          <a:solidFill>
                            <a:srgbClr val="C00000"/>
                          </a:solidFill>
                        </a:rPr>
                        <a:t>Inputs</a:t>
                      </a:r>
                      <a:endParaRPr lang="en-US" sz="2000" dirty="0">
                        <a:solidFill>
                          <a:srgbClr val="C0000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de-DE" sz="2000" dirty="0">
                          <a:solidFill>
                            <a:schemeClr val="tx1">
                              <a:lumMod val="65000"/>
                              <a:lumOff val="35000"/>
                            </a:schemeClr>
                          </a:solidFill>
                        </a:rPr>
                        <a:t>Variation in financial and human resources</a:t>
                      </a:r>
                    </a:p>
                  </a:txBody>
                  <a:tcPr/>
                </a:tc>
                <a:tc>
                  <a:txBody>
                    <a:bodyPr/>
                    <a:lstStyle/>
                    <a:p>
                      <a:r>
                        <a:rPr lang="de-DE" sz="2000" dirty="0">
                          <a:solidFill>
                            <a:schemeClr val="tx1">
                              <a:lumMod val="65000"/>
                              <a:lumOff val="35000"/>
                            </a:schemeClr>
                          </a:solidFill>
                        </a:rPr>
                        <a:t>Strength of relationship between resources and the social background of students and schools</a:t>
                      </a:r>
                      <a:endParaRPr lang="en-US" sz="2000" dirty="0">
                        <a:solidFill>
                          <a:schemeClr val="tx1">
                            <a:lumMod val="65000"/>
                            <a:lumOff val="35000"/>
                          </a:schemeClr>
                        </a:solidFill>
                      </a:endParaRPr>
                    </a:p>
                  </a:txBody>
                  <a:tcPr/>
                </a:tc>
                <a:extLst>
                  <a:ext uri="{0D108BD9-81ED-4DB2-BD59-A6C34878D82A}">
                    <a16:rowId xmlns:a16="http://schemas.microsoft.com/office/drawing/2014/main" xmlns="" val="3961060518"/>
                  </a:ext>
                </a:extLst>
              </a:tr>
              <a:tr h="1507941">
                <a:tc>
                  <a:txBody>
                    <a:bodyPr/>
                    <a:lstStyle/>
                    <a:p>
                      <a:r>
                        <a:rPr lang="de-DE" sz="2000" dirty="0">
                          <a:solidFill>
                            <a:srgbClr val="7030A0"/>
                          </a:solidFill>
                        </a:rPr>
                        <a:t>Outcomes</a:t>
                      </a:r>
                      <a:endParaRPr lang="en-US" sz="2000" dirty="0">
                        <a:solidFill>
                          <a:srgbClr val="7030A0"/>
                        </a:solidFill>
                      </a:endParaRPr>
                    </a:p>
                  </a:txBody>
                  <a:tcPr/>
                </a:tc>
                <a:tc>
                  <a:txBody>
                    <a:bodyPr/>
                    <a:lstStyle/>
                    <a:p>
                      <a:r>
                        <a:rPr lang="de-DE" sz="2000" dirty="0">
                          <a:solidFill>
                            <a:schemeClr val="tx1">
                              <a:lumMod val="65000"/>
                              <a:lumOff val="35000"/>
                            </a:schemeClr>
                          </a:solidFill>
                        </a:rPr>
                        <a:t>Variation in student and school performance</a:t>
                      </a:r>
                      <a:endParaRPr lang="en-US" sz="2000" dirty="0">
                        <a:solidFill>
                          <a:schemeClr val="tx1">
                            <a:lumMod val="65000"/>
                            <a:lumOff val="35000"/>
                          </a:schemeClr>
                        </a:solidFill>
                      </a:endParaRPr>
                    </a:p>
                  </a:txBody>
                  <a:tcPr/>
                </a:tc>
                <a:tc>
                  <a:txBody>
                    <a:bodyPr/>
                    <a:lstStyle/>
                    <a:p>
                      <a:r>
                        <a:rPr lang="de-DE" sz="2000" dirty="0">
                          <a:solidFill>
                            <a:schemeClr val="bg1">
                              <a:lumMod val="75000"/>
                            </a:schemeClr>
                          </a:solidFill>
                        </a:rPr>
                        <a:t>Strength of relationship between student performance and the social background of students and schools</a:t>
                      </a:r>
                      <a:endParaRPr lang="en-US" sz="2000" dirty="0">
                        <a:solidFill>
                          <a:schemeClr val="bg1">
                            <a:lumMod val="75000"/>
                          </a:schemeClr>
                        </a:solidFill>
                      </a:endParaRPr>
                    </a:p>
                  </a:txBody>
                  <a:tcPr/>
                </a:tc>
                <a:extLst>
                  <a:ext uri="{0D108BD9-81ED-4DB2-BD59-A6C34878D82A}">
                    <a16:rowId xmlns:a16="http://schemas.microsoft.com/office/drawing/2014/main" xmlns="" val="1398068055"/>
                  </a:ext>
                </a:extLst>
              </a:tr>
            </a:tbl>
          </a:graphicData>
        </a:graphic>
      </p:graphicFrame>
    </p:spTree>
    <p:extLst>
      <p:ext uri="{BB962C8B-B14F-4D97-AF65-F5344CB8AC3E}">
        <p14:creationId xmlns:p14="http://schemas.microsoft.com/office/powerpoint/2010/main" val="289310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8|1.3|1.3"/>
</p:tagLst>
</file>

<file path=ppt/tags/tag2.xml><?xml version="1.0" encoding="utf-8"?>
<p:tagLst xmlns:a="http://schemas.openxmlformats.org/drawingml/2006/main" xmlns:r="http://schemas.openxmlformats.org/officeDocument/2006/relationships" xmlns:p="http://schemas.openxmlformats.org/presentationml/2006/main">
  <p:tag name="TIMING" val="|8.8|0.5|0.4|0.9"/>
</p:tagLst>
</file>

<file path=ppt/tags/tag3.xml><?xml version="1.0" encoding="utf-8"?>
<p:tagLst xmlns:a="http://schemas.openxmlformats.org/drawingml/2006/main" xmlns:r="http://schemas.openxmlformats.org/officeDocument/2006/relationships" xmlns:p="http://schemas.openxmlformats.org/presentationml/2006/main">
  <p:tag name="TIMING" val="|14.5|5.2|0.8"/>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ECD_EAG_theme">
  <a:themeElements>
    <a:clrScheme name="Custom 2">
      <a:dk1>
        <a:sysClr val="windowText" lastClr="000000"/>
      </a:dk1>
      <a:lt1>
        <a:sysClr val="window" lastClr="FFFFFF"/>
      </a:lt1>
      <a:dk2>
        <a:srgbClr val="505050"/>
      </a:dk2>
      <a:lt2>
        <a:srgbClr val="B4DCFA"/>
      </a:lt2>
      <a:accent1>
        <a:srgbClr val="95C11F"/>
      </a:accent1>
      <a:accent2>
        <a:srgbClr val="5ECCF3"/>
      </a:accent2>
      <a:accent3>
        <a:srgbClr val="7C7EE0"/>
      </a:accent3>
      <a:accent4>
        <a:srgbClr val="DC0000"/>
      </a:accent4>
      <a:accent5>
        <a:srgbClr val="FF9A00"/>
      </a:accent5>
      <a:accent6>
        <a:srgbClr val="FCF60A"/>
      </a:accent6>
      <a:hlink>
        <a:srgbClr val="56C7AA"/>
      </a:hlink>
      <a:folHlink>
        <a:srgbClr val="59A8D1"/>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4AA11B6A8A4344BC080E1DC199340E" ma:contentTypeVersion="2" ma:contentTypeDescription="Create a new document." ma:contentTypeScope="" ma:versionID="576d363fb88fb83d22f8418dcd1a8c7d">
  <xsd:schema xmlns:xsd="http://www.w3.org/2001/XMLSchema" xmlns:xs="http://www.w3.org/2001/XMLSchema" xmlns:p="http://schemas.microsoft.com/office/2006/metadata/properties" xmlns:ns2="d2ab8eed-794c-4dae-abdc-edd99f56379b" targetNamespace="http://schemas.microsoft.com/office/2006/metadata/properties" ma:root="true" ma:fieldsID="09beab07d015fd9020fc25bd932157c9" ns2:_="">
    <xsd:import namespace="d2ab8eed-794c-4dae-abdc-edd99f56379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ab8eed-794c-4dae-abdc-edd99f5637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A49B3-5410-4873-8731-D011B85F7F6A}">
  <ds:schemaRefs>
    <ds:schemaRef ds:uri="http://schemas.microsoft.com/sharepoint/v3/contenttype/forms"/>
  </ds:schemaRefs>
</ds:datastoreItem>
</file>

<file path=customXml/itemProps2.xml><?xml version="1.0" encoding="utf-8"?>
<ds:datastoreItem xmlns:ds="http://schemas.openxmlformats.org/officeDocument/2006/customXml" ds:itemID="{5D48ECF4-0022-4C49-B645-79FCA393461F}">
  <ds:schemaRefs>
    <ds:schemaRef ds:uri="http://purl.org/dc/dcmitype/"/>
    <ds:schemaRef ds:uri="http://purl.org/dc/term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d2ab8eed-794c-4dae-abdc-edd99f56379b"/>
  </ds:schemaRefs>
</ds:datastoreItem>
</file>

<file path=customXml/itemProps3.xml><?xml version="1.0" encoding="utf-8"?>
<ds:datastoreItem xmlns:ds="http://schemas.openxmlformats.org/officeDocument/2006/customXml" ds:itemID="{F024D84E-5519-4E2B-A18E-B84030BE3D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ab8eed-794c-4dae-abdc-edd99f5637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5296</TotalTime>
  <Words>2984</Words>
  <Application>Microsoft Office PowerPoint</Application>
  <PresentationFormat>Presentación en pantalla (16:9)</PresentationFormat>
  <Paragraphs>584</Paragraphs>
  <Slides>43</Slides>
  <Notes>20</Notes>
  <HiddenSlides>0</HiddenSlides>
  <MMClips>0</MMClips>
  <ScaleCrop>false</ScaleCrop>
  <HeadingPairs>
    <vt:vector size="6" baseType="variant">
      <vt:variant>
        <vt:lpstr>Fuentes usadas</vt:lpstr>
      </vt:variant>
      <vt:variant>
        <vt:i4>10</vt:i4>
      </vt:variant>
      <vt:variant>
        <vt:lpstr>Tema</vt:lpstr>
      </vt:variant>
      <vt:variant>
        <vt:i4>7</vt:i4>
      </vt:variant>
      <vt:variant>
        <vt:lpstr>Títulos de diapositiva</vt:lpstr>
      </vt:variant>
      <vt:variant>
        <vt:i4>43</vt:i4>
      </vt:variant>
    </vt:vector>
  </HeadingPairs>
  <TitlesOfParts>
    <vt:vector size="60" baseType="lpstr">
      <vt:lpstr>맑은 고딕</vt:lpstr>
      <vt:lpstr>MS PGothic</vt:lpstr>
      <vt:lpstr>Arial</vt:lpstr>
      <vt:lpstr>Arial Narrow</vt:lpstr>
      <vt:lpstr>Calibri</vt:lpstr>
      <vt:lpstr>Comic Sans MS</vt:lpstr>
      <vt:lpstr>Helvetica Neue Thin</vt:lpstr>
      <vt:lpstr>HelveticaNeueLT Std</vt:lpstr>
      <vt:lpstr>HelveticaNeueLT Std Med</vt:lpstr>
      <vt:lpstr>Wingdings</vt:lpstr>
      <vt:lpstr>Custom Design</vt:lpstr>
      <vt:lpstr>2_Custom Design</vt:lpstr>
      <vt:lpstr>5_Custom Design</vt:lpstr>
      <vt:lpstr>3_Custom Design</vt:lpstr>
      <vt:lpstr>6_Custom Design</vt:lpstr>
      <vt:lpstr>7_Custom Design</vt:lpstr>
      <vt:lpstr>OECD_EAG_theme</vt:lpstr>
      <vt:lpstr>Education and social mobility  Challenges for Colombia   Universidad Simon Bolivar</vt:lpstr>
      <vt:lpstr>Countries with lower educational attainment have higher earning disparities…</vt:lpstr>
      <vt:lpstr>Spending on education institutions ranges from 3.1% of GDP in Russia to 6.4% in Norway </vt:lpstr>
      <vt:lpstr>The public sector funds the largest share of primary and secondary education</vt:lpstr>
      <vt:lpstr>Spending on early childhood education and care</vt:lpstr>
      <vt:lpstr>Defining and measuring equity</vt:lpstr>
      <vt:lpstr>Defining and measuring equity</vt:lpstr>
      <vt:lpstr>Defining and measuring equity</vt:lpstr>
      <vt:lpstr>Defining and measuring equity</vt:lpstr>
      <vt:lpstr>Defining and measuring equity</vt:lpstr>
      <vt:lpstr>Defining and measuring equity</vt:lpstr>
      <vt:lpstr>Presentación de PowerPoint</vt:lpstr>
      <vt:lpstr>Poverty need not be destiny:  PISA math performance by decile of social background</vt:lpstr>
      <vt:lpstr>At secondary level, social background affects teenagers’ learning outcomes </vt:lpstr>
      <vt:lpstr>Equity in education has not improved significantly over the past decade</vt:lpstr>
      <vt:lpstr>Defining and measuring equity</vt:lpstr>
      <vt:lpstr>Defining and measuring equity</vt:lpstr>
      <vt:lpstr>Variation in performance between and within schools</vt:lpstr>
      <vt:lpstr>Defining and measuring equity</vt:lpstr>
      <vt:lpstr>Defining and measuring equity</vt:lpstr>
      <vt:lpstr>OECD School Resources Review: Colombia Strengths and Challenges</vt:lpstr>
      <vt:lpstr>OECD School Resources Review: Colombia Strengths and Challenges</vt:lpstr>
      <vt:lpstr>Spending per student from the age of 6 to 15 and science performance </vt:lpstr>
      <vt:lpstr>OECD School Resources Review: Colombia Strengths and Challenges</vt:lpstr>
      <vt:lpstr>OECD School Resources Review: Colombia Strengths and Challenges</vt:lpstr>
      <vt:lpstr>Differences in educational resources between advantaged and disadvantaged schools</vt:lpstr>
      <vt:lpstr>Student-teacher ratios and class size</vt:lpstr>
      <vt:lpstr>Attendance at pre-primary school  by schools’ socio-economic profile</vt:lpstr>
      <vt:lpstr>Defining and measuring equity</vt:lpstr>
      <vt:lpstr>Defining and measuring equity</vt:lpstr>
      <vt:lpstr>Science performance in public and private schools</vt:lpstr>
      <vt:lpstr>Low expenses as a reason for choosing school,  by schools’ socio-economic status</vt:lpstr>
      <vt:lpstr>Schools’ low expenses as a reason for choosing school and students’ science performance</vt:lpstr>
      <vt:lpstr>Defining and measuring equity</vt:lpstr>
      <vt:lpstr>Defining and measuring equity</vt:lpstr>
      <vt:lpstr>Learning time and science performance</vt:lpstr>
      <vt:lpstr>Learning time and science performance (PISA)</vt:lpstr>
      <vt:lpstr>Professionalism</vt:lpstr>
      <vt:lpstr>Policy levers to teacher professionalism</vt:lpstr>
      <vt:lpstr>Teachers’ self-efficacy and professional collaboration</vt:lpstr>
      <vt:lpstr>Teachers’ job satisfaction and class size</vt:lpstr>
      <vt:lpstr>Teacher job satisfaction and professionalism</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Kilcoyne</dc:creator>
  <cp:lastModifiedBy>Jacob Gutierrez</cp:lastModifiedBy>
  <cp:revision>749</cp:revision>
  <dcterms:created xsi:type="dcterms:W3CDTF">2016-10-19T19:28:39Z</dcterms:created>
  <dcterms:modified xsi:type="dcterms:W3CDTF">2018-10-23T20:36:22Z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0x010100E44AA11B6A8A4344BC080E1DC199340E</vt:lpwstr>
  </property>
</Properties>
</file>