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83" r:id="rId4"/>
    <p:sldId id="284" r:id="rId5"/>
    <p:sldId id="278" r:id="rId6"/>
    <p:sldId id="285" r:id="rId7"/>
    <p:sldId id="280" r:id="rId8"/>
    <p:sldId id="287" r:id="rId9"/>
    <p:sldId id="264" r:id="rId10"/>
    <p:sldId id="262" r:id="rId11"/>
    <p:sldId id="259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358"/>
    <a:srgbClr val="9C28B1"/>
    <a:srgbClr val="A3B5C8"/>
    <a:srgbClr val="C7C7C7"/>
    <a:srgbClr val="E6E6E6"/>
    <a:srgbClr val="F89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3"/>
    <p:restoredTop sz="94666"/>
  </p:normalViewPr>
  <p:slideViewPr>
    <p:cSldViewPr snapToGrid="0" snapToObjects="1">
      <p:cViewPr varScale="1">
        <p:scale>
          <a:sx n="87" d="100"/>
          <a:sy n="87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FF3F6-D538-44C8-A844-800EC0FB88EE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88697060-A197-47BF-80F6-396E86E1A576}">
      <dgm:prSet phldrT="[Texto]" custT="1"/>
      <dgm:spPr/>
      <dgm:t>
        <a:bodyPr/>
        <a:lstStyle/>
        <a:p>
          <a:pPr algn="ctr"/>
          <a:r>
            <a:rPr lang="es-CO" sz="1200" b="0" dirty="0"/>
            <a:t>Enfoque poblacional</a:t>
          </a:r>
        </a:p>
        <a:p>
          <a:pPr algn="ctr"/>
          <a:endParaRPr lang="es-CO" sz="1200" b="0" dirty="0"/>
        </a:p>
      </dgm:t>
    </dgm:pt>
    <dgm:pt modelId="{7F62200D-6485-4E6B-BED6-64382E17B46C}" type="parTrans" cxnId="{4B1D331D-C3C8-464D-8413-3BCEEF2B2355}">
      <dgm:prSet/>
      <dgm:spPr/>
      <dgm:t>
        <a:bodyPr/>
        <a:lstStyle/>
        <a:p>
          <a:endParaRPr lang="es-CO"/>
        </a:p>
      </dgm:t>
    </dgm:pt>
    <dgm:pt modelId="{CB9B6BB6-74C1-4561-8A87-3A0F00E95125}" type="sibTrans" cxnId="{4B1D331D-C3C8-464D-8413-3BCEEF2B2355}">
      <dgm:prSet/>
      <dgm:spPr/>
      <dgm:t>
        <a:bodyPr/>
        <a:lstStyle/>
        <a:p>
          <a:endParaRPr lang="es-CO"/>
        </a:p>
      </dgm:t>
    </dgm:pt>
    <dgm:pt modelId="{08CB2120-413F-46CF-8EEB-7E347D1ACCAC}">
      <dgm:prSet phldrT="[Texto]" custT="1"/>
      <dgm:spPr/>
      <dgm:t>
        <a:bodyPr/>
        <a:lstStyle/>
        <a:p>
          <a:pPr algn="ctr"/>
          <a:r>
            <a:rPr lang="es-CO" sz="1200" b="0" dirty="0"/>
            <a:t>Educación inclusiva: estudio conceptual</a:t>
          </a:r>
        </a:p>
      </dgm:t>
    </dgm:pt>
    <dgm:pt modelId="{26A9B7D4-FC92-4E20-9BCC-19656EAD6544}" type="parTrans" cxnId="{D4EF64C1-F976-458E-A1A9-C02F057A2CC6}">
      <dgm:prSet/>
      <dgm:spPr/>
      <dgm:t>
        <a:bodyPr/>
        <a:lstStyle/>
        <a:p>
          <a:endParaRPr lang="es-CO"/>
        </a:p>
      </dgm:t>
    </dgm:pt>
    <dgm:pt modelId="{75CBD59E-84D0-4EF4-9006-3FB73BCBB75B}" type="sibTrans" cxnId="{D4EF64C1-F976-458E-A1A9-C02F057A2CC6}">
      <dgm:prSet/>
      <dgm:spPr/>
      <dgm:t>
        <a:bodyPr/>
        <a:lstStyle/>
        <a:p>
          <a:endParaRPr lang="es-CO"/>
        </a:p>
      </dgm:t>
    </dgm:pt>
    <dgm:pt modelId="{F894AC41-ACD2-43BD-A841-0813600E14D3}">
      <dgm:prSet phldrT="[Texto]" custT="1"/>
      <dgm:spPr/>
      <dgm:t>
        <a:bodyPr/>
        <a:lstStyle/>
        <a:p>
          <a:pPr algn="ctr">
            <a:spcAft>
              <a:spcPts val="0"/>
            </a:spcAft>
          </a:pPr>
          <a:r>
            <a:rPr lang="es-CO" sz="1200" b="0" dirty="0"/>
            <a:t>Priorización de grupos más proclives a ser excluidos del sistema </a:t>
          </a:r>
        </a:p>
        <a:p>
          <a:pPr algn="ctr">
            <a:spcAft>
              <a:spcPts val="0"/>
            </a:spcAft>
          </a:pPr>
          <a:r>
            <a:rPr lang="es-CO" sz="1200" b="0" dirty="0"/>
            <a:t>(política diferencial)</a:t>
          </a:r>
        </a:p>
      </dgm:t>
    </dgm:pt>
    <dgm:pt modelId="{92FA7759-FF07-4B4F-ACCB-A8AC65EFD263}" type="sibTrans" cxnId="{3E275AAA-8CBB-4CE8-9616-47F4F3BDB5FA}">
      <dgm:prSet/>
      <dgm:spPr/>
      <dgm:t>
        <a:bodyPr/>
        <a:lstStyle/>
        <a:p>
          <a:endParaRPr lang="es-CO"/>
        </a:p>
      </dgm:t>
    </dgm:pt>
    <dgm:pt modelId="{90894005-75E5-46FD-BFC5-3C7958A9F981}" type="parTrans" cxnId="{3E275AAA-8CBB-4CE8-9616-47F4F3BDB5FA}">
      <dgm:prSet/>
      <dgm:spPr/>
      <dgm:t>
        <a:bodyPr/>
        <a:lstStyle/>
        <a:p>
          <a:endParaRPr lang="es-CO"/>
        </a:p>
      </dgm:t>
    </dgm:pt>
    <dgm:pt modelId="{5B00B90B-5CBE-4C75-AAC5-02A5E44026BD}">
      <dgm:prSet phldrT="[Texto]" custT="1"/>
      <dgm:spPr/>
      <dgm:t>
        <a:bodyPr/>
        <a:lstStyle/>
        <a:p>
          <a:pPr algn="ctr"/>
          <a:r>
            <a:rPr lang="es-CO" sz="1200" b="0" dirty="0"/>
            <a:t>Estrategias y acciones de educación inclusiva</a:t>
          </a:r>
        </a:p>
      </dgm:t>
    </dgm:pt>
    <dgm:pt modelId="{39888FE4-FED8-4FDD-8C55-594563456BC8}" type="parTrans" cxnId="{0387BF35-4C3C-4623-AD0E-1108E2E49A28}">
      <dgm:prSet/>
      <dgm:spPr/>
      <dgm:t>
        <a:bodyPr/>
        <a:lstStyle/>
        <a:p>
          <a:endParaRPr lang="es-CO"/>
        </a:p>
      </dgm:t>
    </dgm:pt>
    <dgm:pt modelId="{56F602D6-39B5-4714-AC99-AD62E5D86ABD}" type="sibTrans" cxnId="{0387BF35-4C3C-4623-AD0E-1108E2E49A28}">
      <dgm:prSet/>
      <dgm:spPr/>
      <dgm:t>
        <a:bodyPr/>
        <a:lstStyle/>
        <a:p>
          <a:endParaRPr lang="es-CO"/>
        </a:p>
      </dgm:t>
    </dgm:pt>
    <dgm:pt modelId="{AAA1E090-FA1A-4DEA-AD2E-012FDDE96566}" type="pres">
      <dgm:prSet presAssocID="{4A0FF3F6-D538-44C8-A844-800EC0FB88E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CA4A2C9-F7C0-4F8B-ACF6-81B4F96AEAE4}" type="pres">
      <dgm:prSet presAssocID="{4A0FF3F6-D538-44C8-A844-800EC0FB88EE}" presName="arrow" presStyleLbl="bgShp" presStyleIdx="0" presStyleCnt="1" custScaleX="142030" custLinFactNeighborX="-1396" custLinFactNeighborY="-3976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8122EA2-ECA3-4F32-8613-E395DC79C0C7}" type="pres">
      <dgm:prSet presAssocID="{4A0FF3F6-D538-44C8-A844-800EC0FB88EE}" presName="arrowDiagram4" presStyleCnt="0"/>
      <dgm:spPr/>
    </dgm:pt>
    <dgm:pt modelId="{B10A1FE0-608E-4EA0-9A3C-3C885940B258}" type="pres">
      <dgm:prSet presAssocID="{88697060-A197-47BF-80F6-396E86E1A576}" presName="bullet4a" presStyleLbl="node1" presStyleIdx="0" presStyleCnt="4" custLinFactX="-300000" custLinFactNeighborX="-320266" custLinFactNeighborY="-932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C905E8-D2D1-4D96-AF32-603B51147427}" type="pres">
      <dgm:prSet presAssocID="{88697060-A197-47BF-80F6-396E86E1A576}" presName="textBox4a" presStyleLbl="revTx" presStyleIdx="0" presStyleCnt="4" custScaleX="125943" custScaleY="25974" custLinFactNeighborX="-91449" custLinFactNeighborY="156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22FE46-361E-403D-9BE7-ED64822F6633}" type="pres">
      <dgm:prSet presAssocID="{08CB2120-413F-46CF-8EEB-7E347D1ACCAC}" presName="bullet4b" presStyleLbl="node1" presStyleIdx="1" presStyleCnt="4" custLinFactX="-200000" custLinFactNeighborX="-202478" custLinFactNeighborY="97652"/>
      <dgm:spPr/>
    </dgm:pt>
    <dgm:pt modelId="{3728D61E-B13F-4321-8479-14BF1A741049}" type="pres">
      <dgm:prSet presAssocID="{08CB2120-413F-46CF-8EEB-7E347D1ACCAC}" presName="textBox4b" presStyleLbl="revTx" presStyleIdx="1" presStyleCnt="4" custScaleX="128894" custScaleY="28387" custLinFactX="-4398" custLinFactNeighborX="-100000" custLinFactNeighborY="82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981F2C-1E87-452F-B250-AA517FD0B390}" type="pres">
      <dgm:prSet presAssocID="{F894AC41-ACD2-43BD-A841-0813600E14D3}" presName="bullet4c" presStyleLbl="node1" presStyleIdx="2" presStyleCnt="4" custLinFactX="-163201" custLinFactNeighborX="-200000" custLinFactNeighborY="94692"/>
      <dgm:spPr/>
    </dgm:pt>
    <dgm:pt modelId="{D70038AD-676B-4BAB-B5B5-2A9A9C7FE4E2}" type="pres">
      <dgm:prSet presAssocID="{F894AC41-ACD2-43BD-A841-0813600E14D3}" presName="textBox4c" presStyleLbl="revTx" presStyleIdx="2" presStyleCnt="4" custScaleX="188340" custScaleY="9913" custLinFactNeighborX="-72212" custLinFactNeighborY="-597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942D86-619F-4247-A4C2-1FFEC6761CC3}" type="pres">
      <dgm:prSet presAssocID="{5B00B90B-5CBE-4C75-AAC5-02A5E44026BD}" presName="bullet4d" presStyleLbl="node1" presStyleIdx="3" presStyleCnt="4" custLinFactX="-100000" custLinFactNeighborX="-187268" custLinFactNeighborY="784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4A90021-7B2C-4953-A03E-7CCAB28C5377}" type="pres">
      <dgm:prSet presAssocID="{5B00B90B-5CBE-4C75-AAC5-02A5E44026BD}" presName="textBox4d" presStyleLbl="revTx" presStyleIdx="3" presStyleCnt="4" custScaleX="155846" custScaleY="10892" custLinFactNeighborX="-70531" custLinFactNeighborY="-151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B1D331D-C3C8-464D-8413-3BCEEF2B2355}" srcId="{4A0FF3F6-D538-44C8-A844-800EC0FB88EE}" destId="{88697060-A197-47BF-80F6-396E86E1A576}" srcOrd="0" destOrd="0" parTransId="{7F62200D-6485-4E6B-BED6-64382E17B46C}" sibTransId="{CB9B6BB6-74C1-4561-8A87-3A0F00E95125}"/>
    <dgm:cxn modelId="{D1671AC5-964D-4002-A09D-EC1C54C1288E}" type="presOf" srcId="{F894AC41-ACD2-43BD-A841-0813600E14D3}" destId="{D70038AD-676B-4BAB-B5B5-2A9A9C7FE4E2}" srcOrd="0" destOrd="0" presId="urn:microsoft.com/office/officeart/2005/8/layout/arrow2"/>
    <dgm:cxn modelId="{0387BF35-4C3C-4623-AD0E-1108E2E49A28}" srcId="{4A0FF3F6-D538-44C8-A844-800EC0FB88EE}" destId="{5B00B90B-5CBE-4C75-AAC5-02A5E44026BD}" srcOrd="3" destOrd="0" parTransId="{39888FE4-FED8-4FDD-8C55-594563456BC8}" sibTransId="{56F602D6-39B5-4714-AC99-AD62E5D86ABD}"/>
    <dgm:cxn modelId="{610A2661-830D-4DEE-9852-365FAB25C4C1}" type="presOf" srcId="{08CB2120-413F-46CF-8EEB-7E347D1ACCAC}" destId="{3728D61E-B13F-4321-8479-14BF1A741049}" srcOrd="0" destOrd="0" presId="urn:microsoft.com/office/officeart/2005/8/layout/arrow2"/>
    <dgm:cxn modelId="{0103C9F8-0271-4F6F-AE27-EA5EFA04F869}" type="presOf" srcId="{5B00B90B-5CBE-4C75-AAC5-02A5E44026BD}" destId="{34A90021-7B2C-4953-A03E-7CCAB28C5377}" srcOrd="0" destOrd="0" presId="urn:microsoft.com/office/officeart/2005/8/layout/arrow2"/>
    <dgm:cxn modelId="{EF279088-D10E-4005-B5A6-E7AB689806B8}" type="presOf" srcId="{88697060-A197-47BF-80F6-396E86E1A576}" destId="{B0C905E8-D2D1-4D96-AF32-603B51147427}" srcOrd="0" destOrd="0" presId="urn:microsoft.com/office/officeart/2005/8/layout/arrow2"/>
    <dgm:cxn modelId="{D4EF64C1-F976-458E-A1A9-C02F057A2CC6}" srcId="{4A0FF3F6-D538-44C8-A844-800EC0FB88EE}" destId="{08CB2120-413F-46CF-8EEB-7E347D1ACCAC}" srcOrd="1" destOrd="0" parTransId="{26A9B7D4-FC92-4E20-9BCC-19656EAD6544}" sibTransId="{75CBD59E-84D0-4EF4-9006-3FB73BCBB75B}"/>
    <dgm:cxn modelId="{F17C0102-8890-41A3-AA92-41B2DD1593A4}" type="presOf" srcId="{4A0FF3F6-D538-44C8-A844-800EC0FB88EE}" destId="{AAA1E090-FA1A-4DEA-AD2E-012FDDE96566}" srcOrd="0" destOrd="0" presId="urn:microsoft.com/office/officeart/2005/8/layout/arrow2"/>
    <dgm:cxn modelId="{3E275AAA-8CBB-4CE8-9616-47F4F3BDB5FA}" srcId="{4A0FF3F6-D538-44C8-A844-800EC0FB88EE}" destId="{F894AC41-ACD2-43BD-A841-0813600E14D3}" srcOrd="2" destOrd="0" parTransId="{90894005-75E5-46FD-BFC5-3C7958A9F981}" sibTransId="{92FA7759-FF07-4B4F-ACCB-A8AC65EFD263}"/>
    <dgm:cxn modelId="{6B1D5213-032D-47E2-8448-8521B32504B9}" type="presParOf" srcId="{AAA1E090-FA1A-4DEA-AD2E-012FDDE96566}" destId="{5CA4A2C9-F7C0-4F8B-ACF6-81B4F96AEAE4}" srcOrd="0" destOrd="0" presId="urn:microsoft.com/office/officeart/2005/8/layout/arrow2"/>
    <dgm:cxn modelId="{122D0C68-3768-4D01-8F03-3F248D3E0B78}" type="presParOf" srcId="{AAA1E090-FA1A-4DEA-AD2E-012FDDE96566}" destId="{C8122EA2-ECA3-4F32-8613-E395DC79C0C7}" srcOrd="1" destOrd="0" presId="urn:microsoft.com/office/officeart/2005/8/layout/arrow2"/>
    <dgm:cxn modelId="{9BF118AF-B33E-43A9-BF60-459A4CD8B7F6}" type="presParOf" srcId="{C8122EA2-ECA3-4F32-8613-E395DC79C0C7}" destId="{B10A1FE0-608E-4EA0-9A3C-3C885940B258}" srcOrd="0" destOrd="0" presId="urn:microsoft.com/office/officeart/2005/8/layout/arrow2"/>
    <dgm:cxn modelId="{3D321C8E-BA3E-4367-81DC-5BBB46AF638A}" type="presParOf" srcId="{C8122EA2-ECA3-4F32-8613-E395DC79C0C7}" destId="{B0C905E8-D2D1-4D96-AF32-603B51147427}" srcOrd="1" destOrd="0" presId="urn:microsoft.com/office/officeart/2005/8/layout/arrow2"/>
    <dgm:cxn modelId="{8B75A96B-D808-4CE1-8273-202CA320AC7B}" type="presParOf" srcId="{C8122EA2-ECA3-4F32-8613-E395DC79C0C7}" destId="{8522FE46-361E-403D-9BE7-ED64822F6633}" srcOrd="2" destOrd="0" presId="urn:microsoft.com/office/officeart/2005/8/layout/arrow2"/>
    <dgm:cxn modelId="{EA8977D1-9768-4509-9ACF-D54549523087}" type="presParOf" srcId="{C8122EA2-ECA3-4F32-8613-E395DC79C0C7}" destId="{3728D61E-B13F-4321-8479-14BF1A741049}" srcOrd="3" destOrd="0" presId="urn:microsoft.com/office/officeart/2005/8/layout/arrow2"/>
    <dgm:cxn modelId="{FE70343B-E032-451D-A26D-E972633FD65E}" type="presParOf" srcId="{C8122EA2-ECA3-4F32-8613-E395DC79C0C7}" destId="{94981F2C-1E87-452F-B250-AA517FD0B390}" srcOrd="4" destOrd="0" presId="urn:microsoft.com/office/officeart/2005/8/layout/arrow2"/>
    <dgm:cxn modelId="{D014B004-FDF6-4D33-A608-28648490D0B7}" type="presParOf" srcId="{C8122EA2-ECA3-4F32-8613-E395DC79C0C7}" destId="{D70038AD-676B-4BAB-B5B5-2A9A9C7FE4E2}" srcOrd="5" destOrd="0" presId="urn:microsoft.com/office/officeart/2005/8/layout/arrow2"/>
    <dgm:cxn modelId="{4B173149-61C4-4C9C-8B59-67F61CE81D78}" type="presParOf" srcId="{C8122EA2-ECA3-4F32-8613-E395DC79C0C7}" destId="{74942D86-619F-4247-A4C2-1FFEC6761CC3}" srcOrd="6" destOrd="0" presId="urn:microsoft.com/office/officeart/2005/8/layout/arrow2"/>
    <dgm:cxn modelId="{D40D123D-D9AF-49CE-8F0F-59B83EA2625A}" type="presParOf" srcId="{C8122EA2-ECA3-4F32-8613-E395DC79C0C7}" destId="{34A90021-7B2C-4953-A03E-7CCAB28C537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6E59E-0167-4395-A287-6F00E03C62B7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20AC53F-70B5-4854-A79A-E4D5B00F3C6D}">
      <dgm:prSet phldrT="[Texto]" custT="1"/>
      <dgm:spPr/>
      <dgm:t>
        <a:bodyPr/>
        <a:lstStyle/>
        <a:p>
          <a:r>
            <a:rPr lang="es-CO" altLang="es-CO" sz="1600" b="0" i="0" dirty="0">
              <a:solidFill>
                <a:srgbClr val="000000"/>
              </a:solidFill>
            </a:rPr>
            <a:t>Fondo para el Acceso, la Permanencia y la Graduación de la Población con </a:t>
          </a:r>
          <a:r>
            <a:rPr lang="es-CO" altLang="es-CO" sz="1600" b="1" i="0" dirty="0">
              <a:solidFill>
                <a:schemeClr val="accent1"/>
              </a:solidFill>
            </a:rPr>
            <a:t>Discapacidad</a:t>
          </a:r>
          <a:endParaRPr lang="es-ES" sz="1600" b="1" i="0" dirty="0">
            <a:solidFill>
              <a:schemeClr val="accent1"/>
            </a:solidFill>
          </a:endParaRPr>
        </a:p>
      </dgm:t>
    </dgm:pt>
    <dgm:pt modelId="{F4D8B127-CE1B-4E09-B8B5-685CCCFD42FA}" type="parTrans" cxnId="{F16E9548-0333-4E09-A3A8-E7CACDC01F87}">
      <dgm:prSet/>
      <dgm:spPr/>
      <dgm:t>
        <a:bodyPr/>
        <a:lstStyle/>
        <a:p>
          <a:endParaRPr lang="es-ES"/>
        </a:p>
      </dgm:t>
    </dgm:pt>
    <dgm:pt modelId="{5CE0B225-BEAB-418E-89C1-302B4EFAE2E3}" type="sibTrans" cxnId="{F16E9548-0333-4E09-A3A8-E7CACDC01F87}">
      <dgm:prSet/>
      <dgm:spPr/>
      <dgm:t>
        <a:bodyPr/>
        <a:lstStyle/>
        <a:p>
          <a:endParaRPr lang="es-ES"/>
        </a:p>
      </dgm:t>
    </dgm:pt>
    <dgm:pt modelId="{0DD05681-DEE6-4859-AD8A-E8E7951076C9}">
      <dgm:prSet phldrT="[Texto]" custT="1"/>
      <dgm:spPr/>
      <dgm:t>
        <a:bodyPr/>
        <a:lstStyle/>
        <a:p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Fondo para comunidades </a:t>
          </a:r>
          <a:r>
            <a:rPr lang="es-CO" sz="1600" b="1" i="0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indígenas </a:t>
          </a:r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Álvaro </a:t>
          </a:r>
          <a:r>
            <a:rPr lang="es-CO" sz="1600" b="0" i="0" kern="1200" dirty="0" err="1">
              <a:solidFill>
                <a:srgbClr val="000000"/>
              </a:solidFill>
              <a:latin typeface="Calibri"/>
              <a:ea typeface="+mn-ea"/>
              <a:cs typeface="+mn-cs"/>
            </a:rPr>
            <a:t>Ulcué</a:t>
          </a:r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es-CO" sz="1600" b="0" i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Chocue</a:t>
          </a:r>
          <a:endParaRPr lang="es-ES" sz="1600" b="0" i="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F3E763FA-2015-4A4D-B001-7F84BC917195}" type="parTrans" cxnId="{129E7438-BEA8-4629-AE2F-A709AE8BE91A}">
      <dgm:prSet/>
      <dgm:spPr/>
      <dgm:t>
        <a:bodyPr/>
        <a:lstStyle/>
        <a:p>
          <a:endParaRPr lang="es-ES"/>
        </a:p>
      </dgm:t>
    </dgm:pt>
    <dgm:pt modelId="{98A543CA-A306-43D1-9AE0-AB76285DA2D6}" type="sibTrans" cxnId="{129E7438-BEA8-4629-AE2F-A709AE8BE91A}">
      <dgm:prSet/>
      <dgm:spPr/>
      <dgm:t>
        <a:bodyPr/>
        <a:lstStyle/>
        <a:p>
          <a:endParaRPr lang="es-ES"/>
        </a:p>
      </dgm:t>
    </dgm:pt>
    <dgm:pt modelId="{486F88A7-327B-4B5F-B928-DA8D3AC72458}">
      <dgm:prSet phldrT="[Texto]" custT="1"/>
      <dgm:spPr/>
      <dgm:t>
        <a:bodyPr/>
        <a:lstStyle/>
        <a:p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Fondo Especial de Créditos Educativos de </a:t>
          </a:r>
          <a:r>
            <a:rPr lang="es-CO" sz="1600" b="1" i="0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Comunidades Negras</a:t>
          </a:r>
          <a:endParaRPr lang="es-ES" sz="1600" b="1" i="0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gm:t>
    </dgm:pt>
    <dgm:pt modelId="{8DAC6001-A479-4DB0-8FC4-2393F7267B48}" type="parTrans" cxnId="{FD799714-BB09-4265-A866-17A7DEF55266}">
      <dgm:prSet/>
      <dgm:spPr/>
      <dgm:t>
        <a:bodyPr/>
        <a:lstStyle/>
        <a:p>
          <a:endParaRPr lang="es-ES"/>
        </a:p>
      </dgm:t>
    </dgm:pt>
    <dgm:pt modelId="{FB4AD318-32D8-48E9-9735-9C3113CE4F9C}" type="sibTrans" cxnId="{FD799714-BB09-4265-A866-17A7DEF55266}">
      <dgm:prSet/>
      <dgm:spPr/>
      <dgm:t>
        <a:bodyPr/>
        <a:lstStyle/>
        <a:p>
          <a:endParaRPr lang="es-ES"/>
        </a:p>
      </dgm:t>
    </dgm:pt>
    <dgm:pt modelId="{E8A1F19A-027D-45B1-8059-621AC1B2AA25}">
      <dgm:prSet phldrT="[Texto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Atención población </a:t>
          </a:r>
          <a:r>
            <a:rPr lang="es-CO" sz="1600" b="1" i="0" kern="1200" dirty="0" err="1">
              <a:solidFill>
                <a:schemeClr val="accent1"/>
              </a:solidFill>
              <a:latin typeface="Calibri"/>
              <a:ea typeface="+mn-ea"/>
              <a:cs typeface="+mn-cs"/>
            </a:rPr>
            <a:t>Rrom</a:t>
          </a:r>
          <a:endParaRPr lang="es-ES" sz="1600" b="1" i="0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gm:t>
    </dgm:pt>
    <dgm:pt modelId="{4815F1C6-0997-468F-9DEC-18AECA0D82A9}" type="parTrans" cxnId="{701F9F6F-A94E-4AE2-BB45-63D313C57848}">
      <dgm:prSet/>
      <dgm:spPr/>
      <dgm:t>
        <a:bodyPr/>
        <a:lstStyle/>
        <a:p>
          <a:endParaRPr lang="es-ES"/>
        </a:p>
      </dgm:t>
    </dgm:pt>
    <dgm:pt modelId="{83B6245E-9238-412B-88CB-39A92B1ACB65}" type="sibTrans" cxnId="{701F9F6F-A94E-4AE2-BB45-63D313C57848}">
      <dgm:prSet/>
      <dgm:spPr/>
      <dgm:t>
        <a:bodyPr/>
        <a:lstStyle/>
        <a:p>
          <a:endParaRPr lang="es-ES"/>
        </a:p>
      </dgm:t>
    </dgm:pt>
    <dgm:pt modelId="{5751132C-82CB-4486-9B86-16B02E8A4CE1}">
      <dgm:prSet phldrT="[Texto]"/>
      <dgm:spPr/>
      <dgm:t>
        <a:bodyPr/>
        <a:lstStyle/>
        <a:p>
          <a:r>
            <a:rPr lang="es-CO" dirty="0"/>
            <a:t>Matrícula </a:t>
          </a:r>
          <a:r>
            <a:rPr lang="es-CO" dirty="0" err="1"/>
            <a:t>condonable</a:t>
          </a:r>
          <a:endParaRPr lang="es-ES" dirty="0"/>
        </a:p>
      </dgm:t>
    </dgm:pt>
    <dgm:pt modelId="{BF8ED8C6-E4CC-445C-B218-AA395BAC03BE}" type="parTrans" cxnId="{37ED71D5-5FFC-417D-A590-594054880189}">
      <dgm:prSet/>
      <dgm:spPr/>
      <dgm:t>
        <a:bodyPr/>
        <a:lstStyle/>
        <a:p>
          <a:endParaRPr lang="es-ES"/>
        </a:p>
      </dgm:t>
    </dgm:pt>
    <dgm:pt modelId="{1A310CBC-6E0F-4AED-93DC-84F6900BDE59}" type="sibTrans" cxnId="{37ED71D5-5FFC-417D-A590-594054880189}">
      <dgm:prSet/>
      <dgm:spPr/>
      <dgm:t>
        <a:bodyPr/>
        <a:lstStyle/>
        <a:p>
          <a:endParaRPr lang="es-ES"/>
        </a:p>
      </dgm:t>
    </dgm:pt>
    <dgm:pt modelId="{48BDD0D7-4754-4E47-8E57-3CA8366E1FBA}">
      <dgm:prSet phldrT="[Texto]"/>
      <dgm:spPr/>
      <dgm:t>
        <a:bodyPr/>
        <a:lstStyle/>
        <a:p>
          <a:r>
            <a:rPr lang="es-CO" dirty="0"/>
            <a:t>Sostenimiento</a:t>
          </a:r>
          <a:endParaRPr lang="es-ES" dirty="0"/>
        </a:p>
      </dgm:t>
    </dgm:pt>
    <dgm:pt modelId="{A6A105FD-172F-4289-BA1C-7D73817F7F4B}" type="parTrans" cxnId="{63D91CA6-B8EA-4CD7-9E78-784D855DED7B}">
      <dgm:prSet/>
      <dgm:spPr/>
      <dgm:t>
        <a:bodyPr/>
        <a:lstStyle/>
        <a:p>
          <a:endParaRPr lang="es-ES"/>
        </a:p>
      </dgm:t>
    </dgm:pt>
    <dgm:pt modelId="{3F95C366-D61F-46D6-8D93-CFF57E822D3E}" type="sibTrans" cxnId="{63D91CA6-B8EA-4CD7-9E78-784D855DED7B}">
      <dgm:prSet/>
      <dgm:spPr/>
      <dgm:t>
        <a:bodyPr/>
        <a:lstStyle/>
        <a:p>
          <a:endParaRPr lang="es-ES"/>
        </a:p>
      </dgm:t>
    </dgm:pt>
    <dgm:pt modelId="{46E942EB-0A87-4268-8C75-E8DE8D2B7622}">
      <dgm:prSet phldrT="[Texto]"/>
      <dgm:spPr/>
      <dgm:t>
        <a:bodyPr/>
        <a:lstStyle/>
        <a:p>
          <a:r>
            <a:rPr lang="es-ES" dirty="0"/>
            <a:t>Alianza MEN – ICETEX -</a:t>
          </a:r>
          <a:r>
            <a:rPr lang="es-CO" dirty="0"/>
            <a:t>Fundación Saldarriaga y Concha</a:t>
          </a:r>
          <a:endParaRPr lang="es-ES" dirty="0"/>
        </a:p>
      </dgm:t>
    </dgm:pt>
    <dgm:pt modelId="{02D17559-EB89-4C6F-A674-D95DED208FEC}" type="parTrans" cxnId="{C0128B1F-C9A0-4CC3-B24E-0377E748A57B}">
      <dgm:prSet/>
      <dgm:spPr/>
      <dgm:t>
        <a:bodyPr/>
        <a:lstStyle/>
        <a:p>
          <a:endParaRPr lang="es-ES"/>
        </a:p>
      </dgm:t>
    </dgm:pt>
    <dgm:pt modelId="{B696A00F-0B0E-4AD3-88AE-ACA2152EC952}" type="sibTrans" cxnId="{C0128B1F-C9A0-4CC3-B24E-0377E748A57B}">
      <dgm:prSet/>
      <dgm:spPr/>
      <dgm:t>
        <a:bodyPr/>
        <a:lstStyle/>
        <a:p>
          <a:endParaRPr lang="es-ES"/>
        </a:p>
      </dgm:t>
    </dgm:pt>
    <dgm:pt modelId="{CD6C5DD3-BB27-4706-9BBC-AD1803468ED7}">
      <dgm:prSet phldrT="[Texto]" custT="1"/>
      <dgm:spPr/>
      <dgm:t>
        <a:bodyPr/>
        <a:lstStyle/>
        <a:p>
          <a:r>
            <a:rPr lang="es-MX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Fondo de reparación para el acceso, permanencia y graduación en educación superior para la población </a:t>
          </a:r>
          <a:r>
            <a:rPr lang="es-MX" sz="1600" b="1" i="0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víctima</a:t>
          </a:r>
          <a:r>
            <a:rPr lang="es-MX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 del conflicto armado</a:t>
          </a:r>
          <a:endParaRPr lang="es-ES" sz="1600" b="0" i="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286F862D-053B-493A-BDC8-35100A5C0FE1}" type="parTrans" cxnId="{5B94AEEF-9A4B-4B35-839C-F02595D4482A}">
      <dgm:prSet/>
      <dgm:spPr/>
      <dgm:t>
        <a:bodyPr/>
        <a:lstStyle/>
        <a:p>
          <a:endParaRPr lang="es-ES"/>
        </a:p>
      </dgm:t>
    </dgm:pt>
    <dgm:pt modelId="{4959F4D9-5F57-4E33-8D79-70D9E445B5B6}" type="sibTrans" cxnId="{5B94AEEF-9A4B-4B35-839C-F02595D4482A}">
      <dgm:prSet/>
      <dgm:spPr/>
      <dgm:t>
        <a:bodyPr/>
        <a:lstStyle/>
        <a:p>
          <a:endParaRPr lang="es-ES"/>
        </a:p>
      </dgm:t>
    </dgm:pt>
    <dgm:pt modelId="{DA307985-FF29-40EE-BE26-C9425CEA17F8}">
      <dgm:prSet phldrT="[Texto]" custT="1"/>
      <dgm:spPr/>
      <dgm:t>
        <a:bodyPr/>
        <a:lstStyle/>
        <a:p>
          <a:r>
            <a:rPr lang="es-ES" sz="11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Matricula </a:t>
          </a:r>
          <a:r>
            <a:rPr lang="es-ES" sz="1100" b="0" i="0" kern="1200" dirty="0" err="1">
              <a:solidFill>
                <a:srgbClr val="000000"/>
              </a:solidFill>
              <a:latin typeface="Calibri"/>
              <a:ea typeface="+mn-ea"/>
              <a:cs typeface="+mn-cs"/>
            </a:rPr>
            <a:t>condonable</a:t>
          </a:r>
          <a:endParaRPr lang="es-ES" sz="1100" b="0" i="0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EAEE703E-8361-4974-8E1A-194725BA29E9}" type="parTrans" cxnId="{35FFE66C-1934-41B4-9B1F-589BDA5E9AFF}">
      <dgm:prSet/>
      <dgm:spPr/>
      <dgm:t>
        <a:bodyPr/>
        <a:lstStyle/>
        <a:p>
          <a:endParaRPr lang="es-ES"/>
        </a:p>
      </dgm:t>
    </dgm:pt>
    <dgm:pt modelId="{815BB604-23B5-4461-921D-838AB0E34742}" type="sibTrans" cxnId="{35FFE66C-1934-41B4-9B1F-589BDA5E9AFF}">
      <dgm:prSet/>
      <dgm:spPr/>
      <dgm:t>
        <a:bodyPr/>
        <a:lstStyle/>
        <a:p>
          <a:endParaRPr lang="es-ES"/>
        </a:p>
      </dgm:t>
    </dgm:pt>
    <dgm:pt modelId="{C8EA0F96-8849-40C8-A595-A7951C6B2CD9}">
      <dgm:prSet phldrT="[Texto]" custT="1"/>
      <dgm:spPr/>
      <dgm:t>
        <a:bodyPr/>
        <a:lstStyle/>
        <a:p>
          <a:r>
            <a:rPr lang="es-ES" sz="11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Sostenimiento</a:t>
          </a:r>
        </a:p>
      </dgm:t>
    </dgm:pt>
    <dgm:pt modelId="{C3CE5DFD-563F-4AB0-87AB-8C577CB7C9D3}" type="parTrans" cxnId="{CCDE5BD1-EA4C-4ED0-AEAB-DFB75AB48BC2}">
      <dgm:prSet/>
      <dgm:spPr/>
      <dgm:t>
        <a:bodyPr/>
        <a:lstStyle/>
        <a:p>
          <a:endParaRPr lang="es-ES"/>
        </a:p>
      </dgm:t>
    </dgm:pt>
    <dgm:pt modelId="{B2CF65E2-4363-458B-9837-9B3E688BF35C}" type="sibTrans" cxnId="{CCDE5BD1-EA4C-4ED0-AEAB-DFB75AB48BC2}">
      <dgm:prSet/>
      <dgm:spPr/>
      <dgm:t>
        <a:bodyPr/>
        <a:lstStyle/>
        <a:p>
          <a:endParaRPr lang="es-ES"/>
        </a:p>
      </dgm:t>
    </dgm:pt>
    <dgm:pt modelId="{886E94B3-7B50-44CA-8C0A-8ACD876E343C}">
      <dgm:prSet phldrT="[Texto]" custT="1"/>
      <dgm:spPr/>
      <dgm:t>
        <a:bodyPr/>
        <a:lstStyle/>
        <a:p>
          <a:r>
            <a:rPr lang="es-ES" sz="11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Apoyo a IES permanencia</a:t>
          </a:r>
        </a:p>
      </dgm:t>
    </dgm:pt>
    <dgm:pt modelId="{63A18A2D-F5F7-42DE-8245-697EA6D67C9A}" type="parTrans" cxnId="{F0712CED-C8FB-4F2D-912A-4E6A31B1372A}">
      <dgm:prSet/>
      <dgm:spPr/>
      <dgm:t>
        <a:bodyPr/>
        <a:lstStyle/>
        <a:p>
          <a:endParaRPr lang="es-ES"/>
        </a:p>
      </dgm:t>
    </dgm:pt>
    <dgm:pt modelId="{2FD259FC-2DEA-48F6-93D7-F70515F491CE}" type="sibTrans" cxnId="{F0712CED-C8FB-4F2D-912A-4E6A31B1372A}">
      <dgm:prSet/>
      <dgm:spPr/>
      <dgm:t>
        <a:bodyPr/>
        <a:lstStyle/>
        <a:p>
          <a:endParaRPr lang="es-ES"/>
        </a:p>
      </dgm:t>
    </dgm:pt>
    <dgm:pt modelId="{E7F18C30-06CD-4FD3-AC28-C66D88A1B8DD}">
      <dgm:prSet phldrT="[Texto]" custT="1"/>
      <dgm:spPr/>
      <dgm:t>
        <a:bodyPr/>
        <a:lstStyle/>
        <a:p>
          <a:r>
            <a:rPr lang="es-ES" sz="11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Alianza: MEN – ICETEX – Unidad de Víctimas</a:t>
          </a:r>
        </a:p>
      </dgm:t>
    </dgm:pt>
    <dgm:pt modelId="{07C32AC5-2DC1-415E-B52B-0A576013D95F}" type="parTrans" cxnId="{47B7F048-9941-441A-8F20-D865580C996E}">
      <dgm:prSet/>
      <dgm:spPr/>
      <dgm:t>
        <a:bodyPr/>
        <a:lstStyle/>
        <a:p>
          <a:endParaRPr lang="es-ES"/>
        </a:p>
      </dgm:t>
    </dgm:pt>
    <dgm:pt modelId="{26141E1C-6615-478E-AB3F-29861B4104C6}" type="sibTrans" cxnId="{47B7F048-9941-441A-8F20-D865580C996E}">
      <dgm:prSet/>
      <dgm:spPr/>
      <dgm:t>
        <a:bodyPr/>
        <a:lstStyle/>
        <a:p>
          <a:endParaRPr lang="es-ES"/>
        </a:p>
      </dgm:t>
    </dgm:pt>
    <dgm:pt modelId="{F8EE3200-14B0-4380-A2C3-2F5CB3BB556B}">
      <dgm:prSet phldrT="[Texto]" custT="1"/>
      <dgm:spPr/>
      <dgm:t>
        <a:bodyPr/>
        <a:lstStyle/>
        <a:p>
          <a:r>
            <a:rPr lang="es-CO" sz="1100" kern="1200" dirty="0"/>
            <a:t>Matrícula </a:t>
          </a:r>
          <a:r>
            <a:rPr lang="es-CO" sz="1100" kern="1200" dirty="0" err="1"/>
            <a:t>condonable</a:t>
          </a:r>
          <a:endParaRPr lang="es-ES" sz="1100" b="0" i="0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180F9ED9-5817-4DBE-A72E-7693D29E19E5}" type="parTrans" cxnId="{C537A8E3-15CA-49F5-86E9-20535DCA3425}">
      <dgm:prSet/>
      <dgm:spPr/>
      <dgm:t>
        <a:bodyPr/>
        <a:lstStyle/>
        <a:p>
          <a:endParaRPr lang="es-ES"/>
        </a:p>
      </dgm:t>
    </dgm:pt>
    <dgm:pt modelId="{B639E1B9-6DC0-42A9-923B-FF9960FC9CC4}" type="sibTrans" cxnId="{C537A8E3-15CA-49F5-86E9-20535DCA3425}">
      <dgm:prSet/>
      <dgm:spPr/>
      <dgm:t>
        <a:bodyPr/>
        <a:lstStyle/>
        <a:p>
          <a:endParaRPr lang="es-ES"/>
        </a:p>
      </dgm:t>
    </dgm:pt>
    <dgm:pt modelId="{7F8D7449-8885-49F2-B06F-2A2D17EC2305}">
      <dgm:prSet phldrT="[Texto]" custT="1"/>
      <dgm:spPr/>
      <dgm:t>
        <a:bodyPr/>
        <a:lstStyle/>
        <a:p>
          <a:r>
            <a:rPr lang="es-CO" sz="1100" dirty="0"/>
            <a:t>Sostenimiento</a:t>
          </a:r>
          <a:endParaRPr lang="es-ES" sz="1100" dirty="0"/>
        </a:p>
      </dgm:t>
    </dgm:pt>
    <dgm:pt modelId="{D79A320D-58F9-4F4B-8A2E-9B9E71361E60}" type="parTrans" cxnId="{D3B49393-D7EF-4106-B86A-FE1B536F8EDC}">
      <dgm:prSet/>
      <dgm:spPr/>
      <dgm:t>
        <a:bodyPr/>
        <a:lstStyle/>
        <a:p>
          <a:endParaRPr lang="es-ES"/>
        </a:p>
      </dgm:t>
    </dgm:pt>
    <dgm:pt modelId="{904BA536-6D45-4064-845A-98897AB45F6B}" type="sibTrans" cxnId="{D3B49393-D7EF-4106-B86A-FE1B536F8EDC}">
      <dgm:prSet/>
      <dgm:spPr/>
      <dgm:t>
        <a:bodyPr/>
        <a:lstStyle/>
        <a:p>
          <a:endParaRPr lang="es-ES"/>
        </a:p>
      </dgm:t>
    </dgm:pt>
    <dgm:pt modelId="{D4C5C0E5-1130-4725-BF5B-AB9276C93A62}">
      <dgm:prSet phldrT="[Texto]" custT="1"/>
      <dgm:spPr/>
      <dgm:t>
        <a:bodyPr/>
        <a:lstStyle/>
        <a:p>
          <a:r>
            <a:rPr lang="es-ES" sz="1100" dirty="0"/>
            <a:t>Alianza MEN – ICETEX -</a:t>
          </a:r>
        </a:p>
      </dgm:t>
    </dgm:pt>
    <dgm:pt modelId="{FCB79BC7-2E49-4ACB-B129-901E4130C911}" type="parTrans" cxnId="{6355D831-7617-459F-A3E0-F13E1A3887AC}">
      <dgm:prSet/>
      <dgm:spPr/>
      <dgm:t>
        <a:bodyPr/>
        <a:lstStyle/>
        <a:p>
          <a:endParaRPr lang="es-ES"/>
        </a:p>
      </dgm:t>
    </dgm:pt>
    <dgm:pt modelId="{E344896F-54EA-4503-9B4D-308ADA5F6037}" type="sibTrans" cxnId="{6355D831-7617-459F-A3E0-F13E1A3887AC}">
      <dgm:prSet/>
      <dgm:spPr/>
      <dgm:t>
        <a:bodyPr/>
        <a:lstStyle/>
        <a:p>
          <a:endParaRPr lang="es-ES"/>
        </a:p>
      </dgm:t>
    </dgm:pt>
    <dgm:pt modelId="{53A78A68-E0D4-43DA-90FC-02C8090A40DF}">
      <dgm:prSet phldrT="[Texto]" custT="1"/>
      <dgm:spPr/>
      <dgm:t>
        <a:bodyPr/>
        <a:lstStyle/>
        <a:p>
          <a:r>
            <a:rPr lang="es-CO" sz="1100" kern="1200" dirty="0"/>
            <a:t>Matrícula </a:t>
          </a:r>
          <a:r>
            <a:rPr lang="es-CO" sz="1100" kern="1200" dirty="0" err="1"/>
            <a:t>condonable</a:t>
          </a:r>
          <a:endParaRPr lang="es-ES" sz="1100" b="1" i="0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gm:t>
    </dgm:pt>
    <dgm:pt modelId="{C6837866-FDE0-4248-9CA5-D2A11C628DD9}" type="parTrans" cxnId="{552F43E8-416F-45AD-BC92-E9C34063DD51}">
      <dgm:prSet/>
      <dgm:spPr/>
      <dgm:t>
        <a:bodyPr/>
        <a:lstStyle/>
        <a:p>
          <a:endParaRPr lang="es-ES"/>
        </a:p>
      </dgm:t>
    </dgm:pt>
    <dgm:pt modelId="{2350F415-C7AE-4CD0-8FF2-3995E202C771}" type="sibTrans" cxnId="{552F43E8-416F-45AD-BC92-E9C34063DD51}">
      <dgm:prSet/>
      <dgm:spPr/>
      <dgm:t>
        <a:bodyPr/>
        <a:lstStyle/>
        <a:p>
          <a:endParaRPr lang="es-ES"/>
        </a:p>
      </dgm:t>
    </dgm:pt>
    <dgm:pt modelId="{CA31F922-4538-4D44-8DAF-637ED32C7D86}">
      <dgm:prSet phldrT="[Texto]" custT="1"/>
      <dgm:spPr/>
      <dgm:t>
        <a:bodyPr/>
        <a:lstStyle/>
        <a:p>
          <a:r>
            <a:rPr lang="es-CO" sz="1100" dirty="0"/>
            <a:t>Sostenimiento</a:t>
          </a:r>
          <a:endParaRPr lang="es-ES" sz="1100" dirty="0"/>
        </a:p>
      </dgm:t>
    </dgm:pt>
    <dgm:pt modelId="{4ED5FA7F-B9CB-441B-8C22-EE940E45CC02}" type="parTrans" cxnId="{F56D7A1B-88D1-4152-82EE-D9661A5A16D1}">
      <dgm:prSet/>
      <dgm:spPr/>
      <dgm:t>
        <a:bodyPr/>
        <a:lstStyle/>
        <a:p>
          <a:endParaRPr lang="es-ES"/>
        </a:p>
      </dgm:t>
    </dgm:pt>
    <dgm:pt modelId="{7FF58280-CADE-4719-804B-548C1930C853}" type="sibTrans" cxnId="{F56D7A1B-88D1-4152-82EE-D9661A5A16D1}">
      <dgm:prSet/>
      <dgm:spPr/>
      <dgm:t>
        <a:bodyPr/>
        <a:lstStyle/>
        <a:p>
          <a:endParaRPr lang="es-ES"/>
        </a:p>
      </dgm:t>
    </dgm:pt>
    <dgm:pt modelId="{5EB58538-794C-4E6C-A4C5-30FAC0EDDABE}">
      <dgm:prSet phldrT="[Texto]" custT="1"/>
      <dgm:spPr/>
      <dgm:t>
        <a:bodyPr/>
        <a:lstStyle/>
        <a:p>
          <a:r>
            <a:rPr lang="es-ES" sz="1100" dirty="0"/>
            <a:t>Alianza MEN – ICETEX </a:t>
          </a:r>
        </a:p>
      </dgm:t>
    </dgm:pt>
    <dgm:pt modelId="{C684CD2A-0805-4976-9E1A-AE4905CEB2DC}" type="parTrans" cxnId="{8239DAF5-AC0B-45AB-A106-13A3907D3E85}">
      <dgm:prSet/>
      <dgm:spPr/>
      <dgm:t>
        <a:bodyPr/>
        <a:lstStyle/>
        <a:p>
          <a:endParaRPr lang="es-ES"/>
        </a:p>
      </dgm:t>
    </dgm:pt>
    <dgm:pt modelId="{7161492F-D8A5-4F05-8FC9-A08D3AF9A71E}" type="sibTrans" cxnId="{8239DAF5-AC0B-45AB-A106-13A3907D3E85}">
      <dgm:prSet/>
      <dgm:spPr/>
      <dgm:t>
        <a:bodyPr/>
        <a:lstStyle/>
        <a:p>
          <a:endParaRPr lang="es-ES"/>
        </a:p>
      </dgm:t>
    </dgm:pt>
    <dgm:pt modelId="{0AF86EE0-232A-48D7-A851-882EA544BB05}">
      <dgm:prSet phldrT="[Texto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Matrícula </a:t>
          </a:r>
          <a:r>
            <a:rPr lang="es-CO" sz="1100" kern="1200" dirty="0" err="1"/>
            <a:t>condonable</a:t>
          </a:r>
          <a:endParaRPr lang="es-ES" sz="1100" b="1" i="0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gm:t>
    </dgm:pt>
    <dgm:pt modelId="{CB0EEE97-1316-4827-BF28-30EDE715A79D}" type="parTrans" cxnId="{1C868699-E16B-45F7-B7BA-F32C34D3F336}">
      <dgm:prSet/>
      <dgm:spPr/>
      <dgm:t>
        <a:bodyPr/>
        <a:lstStyle/>
        <a:p>
          <a:endParaRPr lang="es-ES"/>
        </a:p>
      </dgm:t>
    </dgm:pt>
    <dgm:pt modelId="{5ABEE43D-4812-48D7-8C86-FCF43DC435AA}" type="sibTrans" cxnId="{1C868699-E16B-45F7-B7BA-F32C34D3F336}">
      <dgm:prSet/>
      <dgm:spPr/>
      <dgm:t>
        <a:bodyPr/>
        <a:lstStyle/>
        <a:p>
          <a:endParaRPr lang="es-ES"/>
        </a:p>
      </dgm:t>
    </dgm:pt>
    <dgm:pt modelId="{C46B3D9C-0ABA-4539-9A38-CCCCF9C14867}">
      <dgm:prSet phldrT="[Texto]" custT="1"/>
      <dgm:spPr/>
      <dgm:t>
        <a:bodyPr/>
        <a:lstStyle/>
        <a:p>
          <a:pPr algn="l"/>
          <a:r>
            <a:rPr lang="es-CO" sz="1100" dirty="0"/>
            <a:t>Sostenimiento</a:t>
          </a:r>
          <a:endParaRPr lang="es-ES" sz="1100" dirty="0"/>
        </a:p>
      </dgm:t>
    </dgm:pt>
    <dgm:pt modelId="{A17768F3-F828-4634-8D25-7DCC2661EEFB}" type="parTrans" cxnId="{F99A533B-2F0F-4A65-9B33-B63A84FF51DE}">
      <dgm:prSet/>
      <dgm:spPr/>
      <dgm:t>
        <a:bodyPr/>
        <a:lstStyle/>
        <a:p>
          <a:endParaRPr lang="es-ES"/>
        </a:p>
      </dgm:t>
    </dgm:pt>
    <dgm:pt modelId="{094452A5-F137-4FDB-8196-5D1EC45B3C2E}" type="sibTrans" cxnId="{F99A533B-2F0F-4A65-9B33-B63A84FF51DE}">
      <dgm:prSet/>
      <dgm:spPr/>
      <dgm:t>
        <a:bodyPr/>
        <a:lstStyle/>
        <a:p>
          <a:endParaRPr lang="es-ES"/>
        </a:p>
      </dgm:t>
    </dgm:pt>
    <dgm:pt modelId="{4F2EF352-BA43-48EC-9F70-DFA62E3FC781}">
      <dgm:prSet phldrT="[Texto]" custT="1"/>
      <dgm:spPr/>
      <dgm:t>
        <a:bodyPr/>
        <a:lstStyle/>
        <a:p>
          <a:pPr algn="l"/>
          <a:r>
            <a:rPr lang="es-ES" sz="1100" dirty="0"/>
            <a:t>Alianza MEN – ICETEX </a:t>
          </a:r>
        </a:p>
      </dgm:t>
    </dgm:pt>
    <dgm:pt modelId="{A97B54DA-119B-421A-B3AB-FB9F66D60FF9}" type="parTrans" cxnId="{22E3F24B-EC05-484C-BFEF-576C78141B19}">
      <dgm:prSet/>
      <dgm:spPr/>
      <dgm:t>
        <a:bodyPr/>
        <a:lstStyle/>
        <a:p>
          <a:endParaRPr lang="es-ES"/>
        </a:p>
      </dgm:t>
    </dgm:pt>
    <dgm:pt modelId="{A5B086E5-7C7F-4E0E-B9D1-BED0FD1DA6AC}" type="sibTrans" cxnId="{22E3F24B-EC05-484C-BFEF-576C78141B19}">
      <dgm:prSet/>
      <dgm:spPr/>
      <dgm:t>
        <a:bodyPr/>
        <a:lstStyle/>
        <a:p>
          <a:endParaRPr lang="es-ES"/>
        </a:p>
      </dgm:t>
    </dgm:pt>
    <dgm:pt modelId="{EEDF7BED-044C-42D9-A9F0-A314DF3EEA47}" type="pres">
      <dgm:prSet presAssocID="{01D6E59E-0167-4395-A287-6F00E03C62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2F4FDE6-C038-4399-BEE0-93E129349910}" type="pres">
      <dgm:prSet presAssocID="{720AC53F-70B5-4854-A79A-E4D5B00F3C6D}" presName="linNode" presStyleCnt="0"/>
      <dgm:spPr/>
    </dgm:pt>
    <dgm:pt modelId="{0A0BEAC2-C1DF-470D-83C2-0B4AD511A2B8}" type="pres">
      <dgm:prSet presAssocID="{720AC53F-70B5-4854-A79A-E4D5B00F3C6D}" presName="parentText" presStyleLbl="node1" presStyleIdx="0" presStyleCnt="5" custScaleX="11862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552536-F407-4948-BB9A-DD6DD8E4DEE8}" type="pres">
      <dgm:prSet presAssocID="{720AC53F-70B5-4854-A79A-E4D5B00F3C6D}" presName="descendantText" presStyleLbl="alignAccFollowNode1" presStyleIdx="0" presStyleCnt="5" custScaleX="118764" custScaleY="80945" custLinFactNeighborX="-4" custLinFactNeighborY="-15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AF6DFE-0B2B-42EB-BDA0-0C325C51A176}" type="pres">
      <dgm:prSet presAssocID="{5CE0B225-BEAB-418E-89C1-302B4EFAE2E3}" presName="sp" presStyleCnt="0"/>
      <dgm:spPr/>
    </dgm:pt>
    <dgm:pt modelId="{6A76716D-30B0-4249-A7B6-38B1B7303D98}" type="pres">
      <dgm:prSet presAssocID="{CD6C5DD3-BB27-4706-9BBC-AD1803468ED7}" presName="linNode" presStyleCnt="0"/>
      <dgm:spPr/>
    </dgm:pt>
    <dgm:pt modelId="{9BE9EB9B-B016-425E-BDC0-90A782A3A437}" type="pres">
      <dgm:prSet presAssocID="{CD6C5DD3-BB27-4706-9BBC-AD1803468ED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E19BE0-4424-4957-9F5B-F1C2A3913D95}" type="pres">
      <dgm:prSet presAssocID="{CD6C5DD3-BB27-4706-9BBC-AD1803468ED7}" presName="descendantText" presStyleLbl="alignAccFollowNode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2FEF87-AAE9-4F17-9BB1-E48E1BD3B594}" type="pres">
      <dgm:prSet presAssocID="{4959F4D9-5F57-4E33-8D79-70D9E445B5B6}" presName="sp" presStyleCnt="0"/>
      <dgm:spPr/>
    </dgm:pt>
    <dgm:pt modelId="{7CD78DB3-2163-471F-9B62-41666DDC77B2}" type="pres">
      <dgm:prSet presAssocID="{0DD05681-DEE6-4859-AD8A-E8E7951076C9}" presName="linNode" presStyleCnt="0"/>
      <dgm:spPr/>
    </dgm:pt>
    <dgm:pt modelId="{C043EC45-E05C-4345-8D8C-4B4DEECF40BC}" type="pres">
      <dgm:prSet presAssocID="{0DD05681-DEE6-4859-AD8A-E8E7951076C9}" presName="parentText" presStyleLbl="node1" presStyleIdx="2" presStyleCnt="5" custScaleX="121381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6260ED-F24A-47E9-B377-35E98E6A82A3}" type="pres">
      <dgm:prSet presAssocID="{0DD05681-DEE6-4859-AD8A-E8E7951076C9}" presName="descendantText" presStyleLbl="alignAccFollowNode1" presStyleIdx="2" presStyleCnt="5" custScaleX="118764" custScaleY="80945" custLinFactNeighborX="-4" custLinFactNeighborY="-15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35C736-72CA-4FE5-B20C-FBADA69C4B78}" type="pres">
      <dgm:prSet presAssocID="{98A543CA-A306-43D1-9AE0-AB76285DA2D6}" presName="sp" presStyleCnt="0"/>
      <dgm:spPr/>
    </dgm:pt>
    <dgm:pt modelId="{F90A12B7-B795-411E-BACF-6859DF1C22D7}" type="pres">
      <dgm:prSet presAssocID="{486F88A7-327B-4B5F-B928-DA8D3AC72458}" presName="linNode" presStyleCnt="0"/>
      <dgm:spPr/>
    </dgm:pt>
    <dgm:pt modelId="{83E9EA50-CBE2-4FD9-92F0-BB6A08D29E82}" type="pres">
      <dgm:prSet presAssocID="{486F88A7-327B-4B5F-B928-DA8D3AC72458}" presName="parentText" presStyleLbl="node1" presStyleIdx="3" presStyleCnt="5" custScaleX="12103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BCFFF5-63C7-4365-96FB-A02A363B9750}" type="pres">
      <dgm:prSet presAssocID="{486F88A7-327B-4B5F-B928-DA8D3AC72458}" presName="descendantText" presStyleLbl="alignAccFollowNode1" presStyleIdx="3" presStyleCnt="5" custScaleX="118764" custScaleY="80945" custLinFactNeighborX="-4" custLinFactNeighborY="-15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76EF0E-C584-4D1B-983E-EF359D2D5F6A}" type="pres">
      <dgm:prSet presAssocID="{FB4AD318-32D8-48E9-9735-9C3113CE4F9C}" presName="sp" presStyleCnt="0"/>
      <dgm:spPr/>
    </dgm:pt>
    <dgm:pt modelId="{C80184A2-A501-4C9F-90AD-C6B3F650BC8A}" type="pres">
      <dgm:prSet presAssocID="{E8A1F19A-027D-45B1-8059-621AC1B2AA25}" presName="linNode" presStyleCnt="0"/>
      <dgm:spPr/>
    </dgm:pt>
    <dgm:pt modelId="{871F9DC2-724C-49B8-8DDB-3FCE320AEBEA}" type="pres">
      <dgm:prSet presAssocID="{E8A1F19A-027D-45B1-8059-621AC1B2AA25}" presName="parentText" presStyleLbl="node1" presStyleIdx="4" presStyleCnt="5" custScaleX="121382" custLinFactNeighborY="22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D289E4-B076-4A58-8F04-19CBB4E25239}" type="pres">
      <dgm:prSet presAssocID="{E8A1F19A-027D-45B1-8059-621AC1B2AA25}" presName="descendantText" presStyleLbl="alignAccFollowNode1" presStyleIdx="4" presStyleCnt="5" custScaleX="118764" custScaleY="80945" custLinFactNeighborX="-4" custLinFactNeighborY="-15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B7CC695-7EF2-4DEB-A287-D11848C2981F}" type="presOf" srcId="{46E942EB-0A87-4268-8C75-E8DE8D2B7622}" destId="{EF552536-F407-4948-BB9A-DD6DD8E4DEE8}" srcOrd="0" destOrd="2" presId="urn:microsoft.com/office/officeart/2005/8/layout/vList5"/>
    <dgm:cxn modelId="{5A683CB5-15FE-4493-92E3-53ABE5AC6265}" type="presOf" srcId="{CA31F922-4538-4D44-8DAF-637ED32C7D86}" destId="{B7BCFFF5-63C7-4365-96FB-A02A363B9750}" srcOrd="0" destOrd="1" presId="urn:microsoft.com/office/officeart/2005/8/layout/vList5"/>
    <dgm:cxn modelId="{9E3982B7-7E14-4A65-A5FB-D1DF59332889}" type="presOf" srcId="{D4C5C0E5-1130-4725-BF5B-AB9276C93A62}" destId="{0D6260ED-F24A-47E9-B377-35E98E6A82A3}" srcOrd="0" destOrd="2" presId="urn:microsoft.com/office/officeart/2005/8/layout/vList5"/>
    <dgm:cxn modelId="{5B94AEEF-9A4B-4B35-839C-F02595D4482A}" srcId="{01D6E59E-0167-4395-A287-6F00E03C62B7}" destId="{CD6C5DD3-BB27-4706-9BBC-AD1803468ED7}" srcOrd="1" destOrd="0" parTransId="{286F862D-053B-493A-BDC8-35100A5C0FE1}" sibTransId="{4959F4D9-5F57-4E33-8D79-70D9E445B5B6}"/>
    <dgm:cxn modelId="{C0128B1F-C9A0-4CC3-B24E-0377E748A57B}" srcId="{720AC53F-70B5-4854-A79A-E4D5B00F3C6D}" destId="{46E942EB-0A87-4268-8C75-E8DE8D2B7622}" srcOrd="2" destOrd="0" parTransId="{02D17559-EB89-4C6F-A674-D95DED208FEC}" sibTransId="{B696A00F-0B0E-4AD3-88AE-ACA2152EC952}"/>
    <dgm:cxn modelId="{37ED71D5-5FFC-417D-A590-594054880189}" srcId="{720AC53F-70B5-4854-A79A-E4D5B00F3C6D}" destId="{5751132C-82CB-4486-9B86-16B02E8A4CE1}" srcOrd="0" destOrd="0" parTransId="{BF8ED8C6-E4CC-445C-B218-AA395BAC03BE}" sibTransId="{1A310CBC-6E0F-4AED-93DC-84F6900BDE59}"/>
    <dgm:cxn modelId="{0A16C86C-6BDE-48D3-8C03-8788FA47B712}" type="presOf" srcId="{720AC53F-70B5-4854-A79A-E4D5B00F3C6D}" destId="{0A0BEAC2-C1DF-470D-83C2-0B4AD511A2B8}" srcOrd="0" destOrd="0" presId="urn:microsoft.com/office/officeart/2005/8/layout/vList5"/>
    <dgm:cxn modelId="{3639EFE4-5B7A-4793-8AA7-C6BC779FA0A4}" type="presOf" srcId="{53A78A68-E0D4-43DA-90FC-02C8090A40DF}" destId="{B7BCFFF5-63C7-4365-96FB-A02A363B9750}" srcOrd="0" destOrd="0" presId="urn:microsoft.com/office/officeart/2005/8/layout/vList5"/>
    <dgm:cxn modelId="{DCF0F5D1-A499-4DA1-B837-D45A88901425}" type="presOf" srcId="{48BDD0D7-4754-4E47-8E57-3CA8366E1FBA}" destId="{EF552536-F407-4948-BB9A-DD6DD8E4DEE8}" srcOrd="0" destOrd="1" presId="urn:microsoft.com/office/officeart/2005/8/layout/vList5"/>
    <dgm:cxn modelId="{47B7F048-9941-441A-8F20-D865580C996E}" srcId="{CD6C5DD3-BB27-4706-9BBC-AD1803468ED7}" destId="{E7F18C30-06CD-4FD3-AC28-C66D88A1B8DD}" srcOrd="3" destOrd="0" parTransId="{07C32AC5-2DC1-415E-B52B-0A576013D95F}" sibTransId="{26141E1C-6615-478E-AB3F-29861B4104C6}"/>
    <dgm:cxn modelId="{A5775078-953B-4617-B23A-674204136931}" type="presOf" srcId="{486F88A7-327B-4B5F-B928-DA8D3AC72458}" destId="{83E9EA50-CBE2-4FD9-92F0-BB6A08D29E82}" srcOrd="0" destOrd="0" presId="urn:microsoft.com/office/officeart/2005/8/layout/vList5"/>
    <dgm:cxn modelId="{A8B75F9D-1152-4B9B-9328-41197E55EF42}" type="presOf" srcId="{5EB58538-794C-4E6C-A4C5-30FAC0EDDABE}" destId="{B7BCFFF5-63C7-4365-96FB-A02A363B9750}" srcOrd="0" destOrd="2" presId="urn:microsoft.com/office/officeart/2005/8/layout/vList5"/>
    <dgm:cxn modelId="{F99A533B-2F0F-4A65-9B33-B63A84FF51DE}" srcId="{E8A1F19A-027D-45B1-8059-621AC1B2AA25}" destId="{C46B3D9C-0ABA-4539-9A38-CCCCF9C14867}" srcOrd="1" destOrd="0" parTransId="{A17768F3-F828-4634-8D25-7DCC2661EEFB}" sibTransId="{094452A5-F137-4FDB-8196-5D1EC45B3C2E}"/>
    <dgm:cxn modelId="{B2E70A47-D60E-40A8-B7BB-E2D91549163D}" type="presOf" srcId="{7F8D7449-8885-49F2-B06F-2A2D17EC2305}" destId="{0D6260ED-F24A-47E9-B377-35E98E6A82A3}" srcOrd="0" destOrd="1" presId="urn:microsoft.com/office/officeart/2005/8/layout/vList5"/>
    <dgm:cxn modelId="{F56D7A1B-88D1-4152-82EE-D9661A5A16D1}" srcId="{486F88A7-327B-4B5F-B928-DA8D3AC72458}" destId="{CA31F922-4538-4D44-8DAF-637ED32C7D86}" srcOrd="1" destOrd="0" parTransId="{4ED5FA7F-B9CB-441B-8C22-EE940E45CC02}" sibTransId="{7FF58280-CADE-4719-804B-548C1930C853}"/>
    <dgm:cxn modelId="{A1CFB4D4-9D02-4A46-AA53-7F56D95D2135}" type="presOf" srcId="{C46B3D9C-0ABA-4539-9A38-CCCCF9C14867}" destId="{1AD289E4-B076-4A58-8F04-19CBB4E25239}" srcOrd="0" destOrd="1" presId="urn:microsoft.com/office/officeart/2005/8/layout/vList5"/>
    <dgm:cxn modelId="{D3B49393-D7EF-4106-B86A-FE1B536F8EDC}" srcId="{0DD05681-DEE6-4859-AD8A-E8E7951076C9}" destId="{7F8D7449-8885-49F2-B06F-2A2D17EC2305}" srcOrd="1" destOrd="0" parTransId="{D79A320D-58F9-4F4B-8A2E-9B9E71361E60}" sibTransId="{904BA536-6D45-4064-845A-98897AB45F6B}"/>
    <dgm:cxn modelId="{5CCA5C26-BACE-45DC-8C28-97BABB3429ED}" type="presOf" srcId="{5751132C-82CB-4486-9B86-16B02E8A4CE1}" destId="{EF552536-F407-4948-BB9A-DD6DD8E4DEE8}" srcOrd="0" destOrd="0" presId="urn:microsoft.com/office/officeart/2005/8/layout/vList5"/>
    <dgm:cxn modelId="{129E7438-BEA8-4629-AE2F-A709AE8BE91A}" srcId="{01D6E59E-0167-4395-A287-6F00E03C62B7}" destId="{0DD05681-DEE6-4859-AD8A-E8E7951076C9}" srcOrd="2" destOrd="0" parTransId="{F3E763FA-2015-4A4D-B001-7F84BC917195}" sibTransId="{98A543CA-A306-43D1-9AE0-AB76285DA2D6}"/>
    <dgm:cxn modelId="{F0712CED-C8FB-4F2D-912A-4E6A31B1372A}" srcId="{CD6C5DD3-BB27-4706-9BBC-AD1803468ED7}" destId="{886E94B3-7B50-44CA-8C0A-8ACD876E343C}" srcOrd="2" destOrd="0" parTransId="{63A18A2D-F5F7-42DE-8245-697EA6D67C9A}" sibTransId="{2FD259FC-2DEA-48F6-93D7-F70515F491CE}"/>
    <dgm:cxn modelId="{22E3F24B-EC05-484C-BFEF-576C78141B19}" srcId="{E8A1F19A-027D-45B1-8059-621AC1B2AA25}" destId="{4F2EF352-BA43-48EC-9F70-DFA62E3FC781}" srcOrd="2" destOrd="0" parTransId="{A97B54DA-119B-421A-B3AB-FB9F66D60FF9}" sibTransId="{A5B086E5-7C7F-4E0E-B9D1-BED0FD1DA6AC}"/>
    <dgm:cxn modelId="{6355D831-7617-459F-A3E0-F13E1A3887AC}" srcId="{0DD05681-DEE6-4859-AD8A-E8E7951076C9}" destId="{D4C5C0E5-1130-4725-BF5B-AB9276C93A62}" srcOrd="2" destOrd="0" parTransId="{FCB79BC7-2E49-4ACB-B129-901E4130C911}" sibTransId="{E344896F-54EA-4503-9B4D-308ADA5F6037}"/>
    <dgm:cxn modelId="{701F9F6F-A94E-4AE2-BB45-63D313C57848}" srcId="{01D6E59E-0167-4395-A287-6F00E03C62B7}" destId="{E8A1F19A-027D-45B1-8059-621AC1B2AA25}" srcOrd="4" destOrd="0" parTransId="{4815F1C6-0997-468F-9DEC-18AECA0D82A9}" sibTransId="{83B6245E-9238-412B-88CB-39A92B1ACB65}"/>
    <dgm:cxn modelId="{BFDF8EAD-FE97-4DAD-B63A-D1CEC7993288}" type="presOf" srcId="{01D6E59E-0167-4395-A287-6F00E03C62B7}" destId="{EEDF7BED-044C-42D9-A9F0-A314DF3EEA47}" srcOrd="0" destOrd="0" presId="urn:microsoft.com/office/officeart/2005/8/layout/vList5"/>
    <dgm:cxn modelId="{1C868699-E16B-45F7-B7BA-F32C34D3F336}" srcId="{E8A1F19A-027D-45B1-8059-621AC1B2AA25}" destId="{0AF86EE0-232A-48D7-A851-882EA544BB05}" srcOrd="0" destOrd="0" parTransId="{CB0EEE97-1316-4827-BF28-30EDE715A79D}" sibTransId="{5ABEE43D-4812-48D7-8C86-FCF43DC435AA}"/>
    <dgm:cxn modelId="{7BA51FE4-ACAA-4458-BB54-523E116B5259}" type="presOf" srcId="{4F2EF352-BA43-48EC-9F70-DFA62E3FC781}" destId="{1AD289E4-B076-4A58-8F04-19CBB4E25239}" srcOrd="0" destOrd="2" presId="urn:microsoft.com/office/officeart/2005/8/layout/vList5"/>
    <dgm:cxn modelId="{91B12CDF-9C44-4A77-84D3-AA710E89B4BE}" type="presOf" srcId="{F8EE3200-14B0-4380-A2C3-2F5CB3BB556B}" destId="{0D6260ED-F24A-47E9-B377-35E98E6A82A3}" srcOrd="0" destOrd="0" presId="urn:microsoft.com/office/officeart/2005/8/layout/vList5"/>
    <dgm:cxn modelId="{35FFE66C-1934-41B4-9B1F-589BDA5E9AFF}" srcId="{CD6C5DD3-BB27-4706-9BBC-AD1803468ED7}" destId="{DA307985-FF29-40EE-BE26-C9425CEA17F8}" srcOrd="0" destOrd="0" parTransId="{EAEE703E-8361-4974-8E1A-194725BA29E9}" sibTransId="{815BB604-23B5-4461-921D-838AB0E34742}"/>
    <dgm:cxn modelId="{8112A088-265A-4DAF-A5A1-EDAABD1FD443}" type="presOf" srcId="{E8A1F19A-027D-45B1-8059-621AC1B2AA25}" destId="{871F9DC2-724C-49B8-8DDB-3FCE320AEBEA}" srcOrd="0" destOrd="0" presId="urn:microsoft.com/office/officeart/2005/8/layout/vList5"/>
    <dgm:cxn modelId="{3886B094-4511-4B2F-BF3E-C959778DC136}" type="presOf" srcId="{0AF86EE0-232A-48D7-A851-882EA544BB05}" destId="{1AD289E4-B076-4A58-8F04-19CBB4E25239}" srcOrd="0" destOrd="0" presId="urn:microsoft.com/office/officeart/2005/8/layout/vList5"/>
    <dgm:cxn modelId="{1ABDEB55-1126-40DC-9A5D-9E5435E92713}" type="presOf" srcId="{886E94B3-7B50-44CA-8C0A-8ACD876E343C}" destId="{DCE19BE0-4424-4957-9F5B-F1C2A3913D95}" srcOrd="0" destOrd="2" presId="urn:microsoft.com/office/officeart/2005/8/layout/vList5"/>
    <dgm:cxn modelId="{FD799714-BB09-4265-A866-17A7DEF55266}" srcId="{01D6E59E-0167-4395-A287-6F00E03C62B7}" destId="{486F88A7-327B-4B5F-B928-DA8D3AC72458}" srcOrd="3" destOrd="0" parTransId="{8DAC6001-A479-4DB0-8FC4-2393F7267B48}" sibTransId="{FB4AD318-32D8-48E9-9735-9C3113CE4F9C}"/>
    <dgm:cxn modelId="{C696BBB9-CD87-4264-A0EB-35F16C05FAD9}" type="presOf" srcId="{CD6C5DD3-BB27-4706-9BBC-AD1803468ED7}" destId="{9BE9EB9B-B016-425E-BDC0-90A782A3A437}" srcOrd="0" destOrd="0" presId="urn:microsoft.com/office/officeart/2005/8/layout/vList5"/>
    <dgm:cxn modelId="{2DF57F2C-A011-4212-A11F-FD089E49BD9E}" type="presOf" srcId="{E7F18C30-06CD-4FD3-AC28-C66D88A1B8DD}" destId="{DCE19BE0-4424-4957-9F5B-F1C2A3913D95}" srcOrd="0" destOrd="3" presId="urn:microsoft.com/office/officeart/2005/8/layout/vList5"/>
    <dgm:cxn modelId="{F16E9548-0333-4E09-A3A8-E7CACDC01F87}" srcId="{01D6E59E-0167-4395-A287-6F00E03C62B7}" destId="{720AC53F-70B5-4854-A79A-E4D5B00F3C6D}" srcOrd="0" destOrd="0" parTransId="{F4D8B127-CE1B-4E09-B8B5-685CCCFD42FA}" sibTransId="{5CE0B225-BEAB-418E-89C1-302B4EFAE2E3}"/>
    <dgm:cxn modelId="{C537A8E3-15CA-49F5-86E9-20535DCA3425}" srcId="{0DD05681-DEE6-4859-AD8A-E8E7951076C9}" destId="{F8EE3200-14B0-4380-A2C3-2F5CB3BB556B}" srcOrd="0" destOrd="0" parTransId="{180F9ED9-5817-4DBE-A72E-7693D29E19E5}" sibTransId="{B639E1B9-6DC0-42A9-923B-FF9960FC9CC4}"/>
    <dgm:cxn modelId="{552F43E8-416F-45AD-BC92-E9C34063DD51}" srcId="{486F88A7-327B-4B5F-B928-DA8D3AC72458}" destId="{53A78A68-E0D4-43DA-90FC-02C8090A40DF}" srcOrd="0" destOrd="0" parTransId="{C6837866-FDE0-4248-9CA5-D2A11C628DD9}" sibTransId="{2350F415-C7AE-4CD0-8FF2-3995E202C771}"/>
    <dgm:cxn modelId="{80461844-119E-458A-BB44-6745998F0C87}" type="presOf" srcId="{C8EA0F96-8849-40C8-A595-A7951C6B2CD9}" destId="{DCE19BE0-4424-4957-9F5B-F1C2A3913D95}" srcOrd="0" destOrd="1" presId="urn:microsoft.com/office/officeart/2005/8/layout/vList5"/>
    <dgm:cxn modelId="{CCDE5BD1-EA4C-4ED0-AEAB-DFB75AB48BC2}" srcId="{CD6C5DD3-BB27-4706-9BBC-AD1803468ED7}" destId="{C8EA0F96-8849-40C8-A595-A7951C6B2CD9}" srcOrd="1" destOrd="0" parTransId="{C3CE5DFD-563F-4AB0-87AB-8C577CB7C9D3}" sibTransId="{B2CF65E2-4363-458B-9837-9B3E688BF35C}"/>
    <dgm:cxn modelId="{BF4B8060-E684-46B8-A74C-EE9AD338DECB}" type="presOf" srcId="{DA307985-FF29-40EE-BE26-C9425CEA17F8}" destId="{DCE19BE0-4424-4957-9F5B-F1C2A3913D95}" srcOrd="0" destOrd="0" presId="urn:microsoft.com/office/officeart/2005/8/layout/vList5"/>
    <dgm:cxn modelId="{63D91CA6-B8EA-4CD7-9E78-784D855DED7B}" srcId="{720AC53F-70B5-4854-A79A-E4D5B00F3C6D}" destId="{48BDD0D7-4754-4E47-8E57-3CA8366E1FBA}" srcOrd="1" destOrd="0" parTransId="{A6A105FD-172F-4289-BA1C-7D73817F7F4B}" sibTransId="{3F95C366-D61F-46D6-8D93-CFF57E822D3E}"/>
    <dgm:cxn modelId="{149895F4-7AB5-4670-9169-256CD915DD58}" type="presOf" srcId="{0DD05681-DEE6-4859-AD8A-E8E7951076C9}" destId="{C043EC45-E05C-4345-8D8C-4B4DEECF40BC}" srcOrd="0" destOrd="0" presId="urn:microsoft.com/office/officeart/2005/8/layout/vList5"/>
    <dgm:cxn modelId="{8239DAF5-AC0B-45AB-A106-13A3907D3E85}" srcId="{486F88A7-327B-4B5F-B928-DA8D3AC72458}" destId="{5EB58538-794C-4E6C-A4C5-30FAC0EDDABE}" srcOrd="2" destOrd="0" parTransId="{C684CD2A-0805-4976-9E1A-AE4905CEB2DC}" sibTransId="{7161492F-D8A5-4F05-8FC9-A08D3AF9A71E}"/>
    <dgm:cxn modelId="{1EC02CBE-A405-40FF-9AD2-686F70AAC4C9}" type="presParOf" srcId="{EEDF7BED-044C-42D9-A9F0-A314DF3EEA47}" destId="{62F4FDE6-C038-4399-BEE0-93E129349910}" srcOrd="0" destOrd="0" presId="urn:microsoft.com/office/officeart/2005/8/layout/vList5"/>
    <dgm:cxn modelId="{E2489A65-BB24-49AB-BC48-CEEAF4D08520}" type="presParOf" srcId="{62F4FDE6-C038-4399-BEE0-93E129349910}" destId="{0A0BEAC2-C1DF-470D-83C2-0B4AD511A2B8}" srcOrd="0" destOrd="0" presId="urn:microsoft.com/office/officeart/2005/8/layout/vList5"/>
    <dgm:cxn modelId="{C784CC4E-8108-4D81-AF34-7D33C5B0D9B2}" type="presParOf" srcId="{62F4FDE6-C038-4399-BEE0-93E129349910}" destId="{EF552536-F407-4948-BB9A-DD6DD8E4DEE8}" srcOrd="1" destOrd="0" presId="urn:microsoft.com/office/officeart/2005/8/layout/vList5"/>
    <dgm:cxn modelId="{15850F3F-AEF2-4914-AAAF-00D140EE3E73}" type="presParOf" srcId="{EEDF7BED-044C-42D9-A9F0-A314DF3EEA47}" destId="{63AF6DFE-0B2B-42EB-BDA0-0C325C51A176}" srcOrd="1" destOrd="0" presId="urn:microsoft.com/office/officeart/2005/8/layout/vList5"/>
    <dgm:cxn modelId="{133A90C4-CD9C-4E73-BB43-748C199B5E6B}" type="presParOf" srcId="{EEDF7BED-044C-42D9-A9F0-A314DF3EEA47}" destId="{6A76716D-30B0-4249-A7B6-38B1B7303D98}" srcOrd="2" destOrd="0" presId="urn:microsoft.com/office/officeart/2005/8/layout/vList5"/>
    <dgm:cxn modelId="{4B7E2E87-6FAF-40D4-AEA7-BE104CA94BCC}" type="presParOf" srcId="{6A76716D-30B0-4249-A7B6-38B1B7303D98}" destId="{9BE9EB9B-B016-425E-BDC0-90A782A3A437}" srcOrd="0" destOrd="0" presId="urn:microsoft.com/office/officeart/2005/8/layout/vList5"/>
    <dgm:cxn modelId="{62AABE5A-568E-4C77-8D0A-AA558684F075}" type="presParOf" srcId="{6A76716D-30B0-4249-A7B6-38B1B7303D98}" destId="{DCE19BE0-4424-4957-9F5B-F1C2A3913D95}" srcOrd="1" destOrd="0" presId="urn:microsoft.com/office/officeart/2005/8/layout/vList5"/>
    <dgm:cxn modelId="{3E02C2A6-4330-45CA-9FAB-71136B6432AA}" type="presParOf" srcId="{EEDF7BED-044C-42D9-A9F0-A314DF3EEA47}" destId="{552FEF87-AAE9-4F17-9BB1-E48E1BD3B594}" srcOrd="3" destOrd="0" presId="urn:microsoft.com/office/officeart/2005/8/layout/vList5"/>
    <dgm:cxn modelId="{D8486D11-9230-447F-9DA3-9DDD8B25809F}" type="presParOf" srcId="{EEDF7BED-044C-42D9-A9F0-A314DF3EEA47}" destId="{7CD78DB3-2163-471F-9B62-41666DDC77B2}" srcOrd="4" destOrd="0" presId="urn:microsoft.com/office/officeart/2005/8/layout/vList5"/>
    <dgm:cxn modelId="{9F337896-0534-403B-9EAA-9A4542A2BB7B}" type="presParOf" srcId="{7CD78DB3-2163-471F-9B62-41666DDC77B2}" destId="{C043EC45-E05C-4345-8D8C-4B4DEECF40BC}" srcOrd="0" destOrd="0" presId="urn:microsoft.com/office/officeart/2005/8/layout/vList5"/>
    <dgm:cxn modelId="{F1298605-F716-44F3-9BEF-78CE1037BF5C}" type="presParOf" srcId="{7CD78DB3-2163-471F-9B62-41666DDC77B2}" destId="{0D6260ED-F24A-47E9-B377-35E98E6A82A3}" srcOrd="1" destOrd="0" presId="urn:microsoft.com/office/officeart/2005/8/layout/vList5"/>
    <dgm:cxn modelId="{CE629737-BF38-4019-9178-E822246B7300}" type="presParOf" srcId="{EEDF7BED-044C-42D9-A9F0-A314DF3EEA47}" destId="{FA35C736-72CA-4FE5-B20C-FBADA69C4B78}" srcOrd="5" destOrd="0" presId="urn:microsoft.com/office/officeart/2005/8/layout/vList5"/>
    <dgm:cxn modelId="{B0E1194E-2FFF-477A-B10D-560E3FAE4AA2}" type="presParOf" srcId="{EEDF7BED-044C-42D9-A9F0-A314DF3EEA47}" destId="{F90A12B7-B795-411E-BACF-6859DF1C22D7}" srcOrd="6" destOrd="0" presId="urn:microsoft.com/office/officeart/2005/8/layout/vList5"/>
    <dgm:cxn modelId="{EDD4D683-4740-4EE4-8255-624FCD886BBA}" type="presParOf" srcId="{F90A12B7-B795-411E-BACF-6859DF1C22D7}" destId="{83E9EA50-CBE2-4FD9-92F0-BB6A08D29E82}" srcOrd="0" destOrd="0" presId="urn:microsoft.com/office/officeart/2005/8/layout/vList5"/>
    <dgm:cxn modelId="{03702B7D-CB44-4667-83E5-8DE6CBAC0724}" type="presParOf" srcId="{F90A12B7-B795-411E-BACF-6859DF1C22D7}" destId="{B7BCFFF5-63C7-4365-96FB-A02A363B9750}" srcOrd="1" destOrd="0" presId="urn:microsoft.com/office/officeart/2005/8/layout/vList5"/>
    <dgm:cxn modelId="{6E7CF22F-53B2-4F17-8C10-05DCDF1FD60D}" type="presParOf" srcId="{EEDF7BED-044C-42D9-A9F0-A314DF3EEA47}" destId="{0976EF0E-C584-4D1B-983E-EF359D2D5F6A}" srcOrd="7" destOrd="0" presId="urn:microsoft.com/office/officeart/2005/8/layout/vList5"/>
    <dgm:cxn modelId="{6657DBCD-23ED-428B-899E-58B2530828DE}" type="presParOf" srcId="{EEDF7BED-044C-42D9-A9F0-A314DF3EEA47}" destId="{C80184A2-A501-4C9F-90AD-C6B3F650BC8A}" srcOrd="8" destOrd="0" presId="urn:microsoft.com/office/officeart/2005/8/layout/vList5"/>
    <dgm:cxn modelId="{E3A3EF60-7E3E-42D7-8B28-1BBF2FF9C794}" type="presParOf" srcId="{C80184A2-A501-4C9F-90AD-C6B3F650BC8A}" destId="{871F9DC2-724C-49B8-8DDB-3FCE320AEBEA}" srcOrd="0" destOrd="0" presId="urn:microsoft.com/office/officeart/2005/8/layout/vList5"/>
    <dgm:cxn modelId="{1E56C788-E598-4C6A-AC85-ED9C979ECB2C}" type="presParOf" srcId="{C80184A2-A501-4C9F-90AD-C6B3F650BC8A}" destId="{1AD289E4-B076-4A58-8F04-19CBB4E252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52536-F407-4948-BB9A-DD6DD8E4DEE8}">
      <dsp:nvSpPr>
        <dsp:cNvPr id="0" name=""/>
        <dsp:cNvSpPr/>
      </dsp:nvSpPr>
      <dsp:spPr>
        <a:xfrm rot="5400000">
          <a:off x="6023412" y="-2490861"/>
          <a:ext cx="662356" cy="59846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Matrícula </a:t>
          </a:r>
          <a:r>
            <a:rPr lang="es-CO" sz="1100" kern="1200" dirty="0" err="1"/>
            <a:t>condonable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Sostenimiento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/>
            <a:t>Alianza MEN – ICETEX -</a:t>
          </a:r>
          <a:r>
            <a:rPr lang="es-CO" sz="1100" kern="1200" dirty="0"/>
            <a:t>Fundación Saldarriaga y Concha</a:t>
          </a:r>
          <a:endParaRPr lang="es-ES" sz="1100" kern="1200" dirty="0"/>
        </a:p>
      </dsp:txBody>
      <dsp:txXfrm rot="-5400000">
        <a:off x="3362247" y="202638"/>
        <a:ext cx="5952352" cy="597688"/>
      </dsp:txXfrm>
    </dsp:sp>
    <dsp:sp modelId="{0A0BEAC2-C1DF-470D-83C2-0B4AD511A2B8}">
      <dsp:nvSpPr>
        <dsp:cNvPr id="0" name=""/>
        <dsp:cNvSpPr/>
      </dsp:nvSpPr>
      <dsp:spPr>
        <a:xfrm>
          <a:off x="0" y="2339"/>
          <a:ext cx="3362360" cy="10228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600" b="0" i="0" kern="1200" dirty="0">
              <a:solidFill>
                <a:srgbClr val="000000"/>
              </a:solidFill>
            </a:rPr>
            <a:t>Fondo para el Acceso, la Permanencia y la Graduación de la Población con </a:t>
          </a:r>
          <a:r>
            <a:rPr lang="es-CO" altLang="es-CO" sz="1600" b="1" i="0" kern="1200" dirty="0">
              <a:solidFill>
                <a:schemeClr val="accent1"/>
              </a:solidFill>
            </a:rPr>
            <a:t>Discapacidad</a:t>
          </a:r>
          <a:endParaRPr lang="es-ES" sz="1600" b="1" i="0" kern="1200" dirty="0">
            <a:solidFill>
              <a:schemeClr val="accent1"/>
            </a:solidFill>
          </a:endParaRPr>
        </a:p>
      </dsp:txBody>
      <dsp:txXfrm>
        <a:off x="49931" y="52270"/>
        <a:ext cx="3262498" cy="922987"/>
      </dsp:txXfrm>
    </dsp:sp>
    <dsp:sp modelId="{DCE19BE0-4424-4957-9F5B-F1C2A3913D95}">
      <dsp:nvSpPr>
        <dsp:cNvPr id="0" name=""/>
        <dsp:cNvSpPr/>
      </dsp:nvSpPr>
      <dsp:spPr>
        <a:xfrm rot="5400000">
          <a:off x="5951168" y="-1405330"/>
          <a:ext cx="818279" cy="598617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Matricula </a:t>
          </a:r>
          <a:r>
            <a:rPr lang="es-ES" sz="1100" b="0" i="0" kern="1200" dirty="0" err="1">
              <a:solidFill>
                <a:srgbClr val="000000"/>
              </a:solidFill>
              <a:latin typeface="Calibri"/>
              <a:ea typeface="+mn-ea"/>
              <a:cs typeface="+mn-cs"/>
            </a:rPr>
            <a:t>condonable</a:t>
          </a:r>
          <a:endParaRPr lang="es-ES" sz="1100" b="0" i="0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Sostenimiento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Apoyo a IES permanencia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Alianza: MEN – ICETEX – Unidad de Víctimas</a:t>
          </a:r>
        </a:p>
      </dsp:txBody>
      <dsp:txXfrm rot="-5400000">
        <a:off x="3367222" y="1218561"/>
        <a:ext cx="5946227" cy="738389"/>
      </dsp:txXfrm>
    </dsp:sp>
    <dsp:sp modelId="{9BE9EB9B-B016-425E-BDC0-90A782A3A437}">
      <dsp:nvSpPr>
        <dsp:cNvPr id="0" name=""/>
        <dsp:cNvSpPr/>
      </dsp:nvSpPr>
      <dsp:spPr>
        <a:xfrm>
          <a:off x="0" y="1076331"/>
          <a:ext cx="3367222" cy="10228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Fondo de reparación para el acceso, permanencia y graduación en educación superior para la población </a:t>
          </a:r>
          <a:r>
            <a:rPr lang="es-MX" sz="1600" b="1" i="0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víctima</a:t>
          </a:r>
          <a:r>
            <a:rPr lang="es-MX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 del conflicto armado</a:t>
          </a:r>
          <a:endParaRPr lang="es-ES" sz="1600" b="0" i="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49931" y="1126262"/>
        <a:ext cx="3267360" cy="922987"/>
      </dsp:txXfrm>
    </dsp:sp>
    <dsp:sp modelId="{0D6260ED-F24A-47E9-B377-35E98E6A82A3}">
      <dsp:nvSpPr>
        <dsp:cNvPr id="0" name=""/>
        <dsp:cNvSpPr/>
      </dsp:nvSpPr>
      <dsp:spPr>
        <a:xfrm rot="5400000">
          <a:off x="6049378" y="-318577"/>
          <a:ext cx="662356" cy="59360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Matrícula </a:t>
          </a:r>
          <a:r>
            <a:rPr lang="es-CO" sz="1100" kern="1200" dirty="0" err="1"/>
            <a:t>condonable</a:t>
          </a:r>
          <a:endParaRPr lang="es-ES" sz="1100" b="0" i="0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Sostenimiento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/>
            <a:t>Alianza MEN – ICETEX -</a:t>
          </a:r>
        </a:p>
      </dsp:txBody>
      <dsp:txXfrm rot="-5400000">
        <a:off x="3412513" y="2350622"/>
        <a:ext cx="5903752" cy="597688"/>
      </dsp:txXfrm>
    </dsp:sp>
    <dsp:sp modelId="{C043EC45-E05C-4345-8D8C-4B4DEECF40BC}">
      <dsp:nvSpPr>
        <dsp:cNvPr id="0" name=""/>
        <dsp:cNvSpPr/>
      </dsp:nvSpPr>
      <dsp:spPr>
        <a:xfrm>
          <a:off x="0" y="2150323"/>
          <a:ext cx="3412625" cy="10228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Fondo para comunidades </a:t>
          </a:r>
          <a:r>
            <a:rPr lang="es-CO" sz="1600" b="1" i="0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indígenas </a:t>
          </a:r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Álvaro </a:t>
          </a:r>
          <a:r>
            <a:rPr lang="es-CO" sz="1600" b="0" i="0" kern="1200" dirty="0" err="1">
              <a:solidFill>
                <a:srgbClr val="000000"/>
              </a:solidFill>
              <a:latin typeface="Calibri"/>
              <a:ea typeface="+mn-ea"/>
              <a:cs typeface="+mn-cs"/>
            </a:rPr>
            <a:t>Ulcué</a:t>
          </a:r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 </a:t>
          </a:r>
          <a:r>
            <a:rPr lang="es-CO" sz="1600" b="0" i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Chocue</a:t>
          </a:r>
          <a:endParaRPr lang="es-ES" sz="1600" b="0" i="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49931" y="2200254"/>
        <a:ext cx="3312763" cy="922987"/>
      </dsp:txXfrm>
    </dsp:sp>
    <dsp:sp modelId="{B7BCFFF5-63C7-4365-96FB-A02A363B9750}">
      <dsp:nvSpPr>
        <dsp:cNvPr id="0" name=""/>
        <dsp:cNvSpPr/>
      </dsp:nvSpPr>
      <dsp:spPr>
        <a:xfrm rot="5400000">
          <a:off x="6047157" y="751942"/>
          <a:ext cx="662356" cy="594302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Matrícula </a:t>
          </a:r>
          <a:r>
            <a:rPr lang="es-CO" sz="1100" kern="1200" dirty="0" err="1"/>
            <a:t>condonable</a:t>
          </a:r>
          <a:endParaRPr lang="es-ES" sz="1100" b="1" i="0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Sostenimiento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/>
            <a:t>Alianza MEN – ICETEX </a:t>
          </a:r>
        </a:p>
      </dsp:txBody>
      <dsp:txXfrm rot="-5400000">
        <a:off x="3406821" y="3424612"/>
        <a:ext cx="5910695" cy="597688"/>
      </dsp:txXfrm>
    </dsp:sp>
    <dsp:sp modelId="{83E9EA50-CBE2-4FD9-92F0-BB6A08D29E82}">
      <dsp:nvSpPr>
        <dsp:cNvPr id="0" name=""/>
        <dsp:cNvSpPr/>
      </dsp:nvSpPr>
      <dsp:spPr>
        <a:xfrm>
          <a:off x="0" y="3224315"/>
          <a:ext cx="3406934" cy="10228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Fondo Especial de Créditos Educativos de </a:t>
          </a:r>
          <a:r>
            <a:rPr lang="es-CO" sz="1600" b="1" i="0" kern="1200" dirty="0">
              <a:solidFill>
                <a:schemeClr val="accent1"/>
              </a:solidFill>
              <a:latin typeface="Calibri"/>
              <a:ea typeface="+mn-ea"/>
              <a:cs typeface="+mn-cs"/>
            </a:rPr>
            <a:t>Comunidades Negras</a:t>
          </a:r>
          <a:endParaRPr lang="es-ES" sz="1600" b="1" i="0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sp:txBody>
      <dsp:txXfrm>
        <a:off x="49931" y="3274246"/>
        <a:ext cx="3307072" cy="922987"/>
      </dsp:txXfrm>
    </dsp:sp>
    <dsp:sp modelId="{1AD289E4-B076-4A58-8F04-19CBB4E25239}">
      <dsp:nvSpPr>
        <dsp:cNvPr id="0" name=""/>
        <dsp:cNvSpPr/>
      </dsp:nvSpPr>
      <dsp:spPr>
        <a:xfrm rot="5400000">
          <a:off x="6049406" y="1829406"/>
          <a:ext cx="662356" cy="59360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s-CO" sz="1100" kern="1200" dirty="0"/>
            <a:t>Matrícula </a:t>
          </a:r>
          <a:r>
            <a:rPr lang="es-CO" sz="1100" kern="1200" dirty="0" err="1"/>
            <a:t>condonable</a:t>
          </a:r>
          <a:endParaRPr lang="es-ES" sz="1100" b="1" i="0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Sostenimiento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/>
            <a:t>Alianza MEN – ICETEX </a:t>
          </a:r>
        </a:p>
      </dsp:txBody>
      <dsp:txXfrm rot="-5400000">
        <a:off x="3412541" y="4498605"/>
        <a:ext cx="5903752" cy="597688"/>
      </dsp:txXfrm>
    </dsp:sp>
    <dsp:sp modelId="{871F9DC2-724C-49B8-8DDB-3FCE320AEBEA}">
      <dsp:nvSpPr>
        <dsp:cNvPr id="0" name=""/>
        <dsp:cNvSpPr/>
      </dsp:nvSpPr>
      <dsp:spPr>
        <a:xfrm>
          <a:off x="0" y="4300646"/>
          <a:ext cx="3412653" cy="10228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Atención población </a:t>
          </a:r>
          <a:r>
            <a:rPr lang="es-CO" sz="1600" b="1" i="0" kern="1200" dirty="0" err="1">
              <a:solidFill>
                <a:schemeClr val="accent1"/>
              </a:solidFill>
              <a:latin typeface="Calibri"/>
              <a:ea typeface="+mn-ea"/>
              <a:cs typeface="+mn-cs"/>
            </a:rPr>
            <a:t>Rrom</a:t>
          </a:r>
          <a:endParaRPr lang="es-ES" sz="1600" b="1" i="0" kern="1200" dirty="0">
            <a:solidFill>
              <a:schemeClr val="accent1"/>
            </a:solidFill>
            <a:latin typeface="Calibri"/>
            <a:ea typeface="+mn-ea"/>
            <a:cs typeface="+mn-cs"/>
          </a:endParaRPr>
        </a:p>
      </dsp:txBody>
      <dsp:txXfrm>
        <a:off x="49931" y="4350577"/>
        <a:ext cx="3312791" cy="922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10C0D-5773-42CD-AACB-00813FC0B4C6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1589C-4C87-4C13-8D45-0A35381DA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40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566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38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40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0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89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64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59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3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49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681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8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D539-3D74-1449-A72F-B9D5D85E8710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9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32"/>
            <a:ext cx="12193526" cy="68571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7835" y="3932262"/>
            <a:ext cx="4102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Educación Superior Inclusiva e Intercultural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8331200" y="5378812"/>
            <a:ext cx="3486018" cy="0"/>
          </a:xfrm>
          <a:prstGeom prst="line">
            <a:avLst/>
          </a:prstGeom>
          <a:ln>
            <a:solidFill>
              <a:srgbClr val="F89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7123289" y="5473006"/>
            <a:ext cx="4806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Estrategia para la Inclusión y</a:t>
            </a:r>
            <a:r>
              <a:rPr lang="es-ES_tradnl" sz="24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Movilidad Social</a:t>
            </a:r>
            <a:endParaRPr lang="es-ES_tradnl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9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6334" y="4777208"/>
            <a:ext cx="2365783" cy="9737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7011" y="1556276"/>
            <a:ext cx="2365783" cy="97379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155800" y="1593895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03248" y="4777208"/>
            <a:ext cx="38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6" y="1878852"/>
            <a:ext cx="583269" cy="54603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4" y="5002611"/>
            <a:ext cx="414016" cy="563210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3689985" y="1447119"/>
            <a:ext cx="795601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1700" dirty="0">
                <a:latin typeface="Arial" panose="020B0604020202020204" pitchFamily="34" charset="0"/>
                <a:ea typeface="Times New Roman" panose="02020603050405020304" pitchFamily="18" charset="0"/>
              </a:rPr>
              <a:t>Consolidación de las publicaciones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1700" dirty="0">
                <a:latin typeface="Arial" panose="020B0604020202020204" pitchFamily="34" charset="0"/>
                <a:ea typeface="Times New Roman" panose="02020603050405020304" pitchFamily="18" charset="0"/>
              </a:rPr>
              <a:t>Cartilla “Orientaciones complementarias para la atención de estudiantes con discapacidad visual en el marco de la educación superior inclusiva”.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1700" dirty="0">
                <a:latin typeface="Arial" panose="020B0604020202020204" pitchFamily="34" charset="0"/>
                <a:ea typeface="Times New Roman" panose="02020603050405020304" pitchFamily="18" charset="0"/>
              </a:rPr>
              <a:t>Cartilla “Discapacidad Psicosocial y Discapacidad intelectual; comprensión, retos y estrategias para la educación inclusiva de calidad”.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1700" dirty="0">
                <a:latin typeface="Arial" panose="020B0604020202020204" pitchFamily="34" charset="0"/>
                <a:ea typeface="Times New Roman" panose="02020603050405020304" pitchFamily="18" charset="0"/>
              </a:rPr>
              <a:t>Documento “Índice de inclusión en educación superior INES”.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1700" dirty="0">
                <a:latin typeface="Arial" panose="020B0604020202020204" pitchFamily="34" charset="0"/>
                <a:ea typeface="Times New Roman" panose="02020603050405020304" pitchFamily="18" charset="0"/>
              </a:rPr>
              <a:t>Documento “Enfoque e identidades de género para los Lineamientos Política de Educación Superior Inclusiva”.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1700" dirty="0">
                <a:latin typeface="Arial" panose="020B0604020202020204" pitchFamily="34" charset="0"/>
                <a:ea typeface="Times New Roman" panose="02020603050405020304" pitchFamily="18" charset="0"/>
              </a:rPr>
              <a:t>Documento “10 años de grandes avances Red Colombiana de Instituciones de Educación Superior por la Discapacidad </a:t>
            </a:r>
            <a:r>
              <a:rPr lang="es-ES" altLang="es-CO" sz="17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RedCies</a:t>
            </a:r>
            <a:endParaRPr lang="es-ES" altLang="es-CO" sz="17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10C0CEC-ED91-46A6-97A9-C56B35D14866}"/>
              </a:ext>
            </a:extLst>
          </p:cNvPr>
          <p:cNvSpPr txBox="1"/>
          <p:nvPr/>
        </p:nvSpPr>
        <p:spPr>
          <a:xfrm>
            <a:off x="3689985" y="4770461"/>
            <a:ext cx="620481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1700" dirty="0">
                <a:latin typeface="Arial" panose="020B0604020202020204" pitchFamily="34" charset="0"/>
              </a:rPr>
              <a:t>Construcción de Plan de Educación Superior Rural en articulación con SUE y Red TTU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1700" dirty="0">
                <a:latin typeface="Arial" panose="020B0604020202020204" pitchFamily="34" charset="0"/>
              </a:rPr>
              <a:t>Participación en la construcción del Plan Especial de Educación Rural PEER – y Seguimiento a Plan Marco de Implementación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C8EB0D98-1C0D-4DDE-8125-13D91968B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2340" y="4302329"/>
            <a:ext cx="1905000" cy="25050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7816FC2-6A68-497C-9F7A-5E60EBE76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89" cy="101809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17E135C6-57F7-4667-A361-ECDF6A6B6BFC}"/>
              </a:ext>
            </a:extLst>
          </p:cNvPr>
          <p:cNvSpPr txBox="1"/>
          <p:nvPr/>
        </p:nvSpPr>
        <p:spPr>
          <a:xfrm>
            <a:off x="1306063" y="154961"/>
            <a:ext cx="613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Logros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2E368B84-2D3C-4812-86AE-E4E95632C57C}"/>
              </a:ext>
            </a:extLst>
          </p:cNvPr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455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2441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71"/>
            <a:ext cx="1215665" cy="10240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9939" y="4811129"/>
            <a:ext cx="2365783" cy="97379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7064" y="3160711"/>
            <a:ext cx="2365783" cy="9737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9353" y="1674478"/>
            <a:ext cx="2365783" cy="973794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5F748213-6C0F-F04D-AD67-8AD328E78827}"/>
              </a:ext>
            </a:extLst>
          </p:cNvPr>
          <p:cNvSpPr txBox="1"/>
          <p:nvPr/>
        </p:nvSpPr>
        <p:spPr>
          <a:xfrm>
            <a:off x="1244339" y="185881"/>
            <a:ext cx="411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9C28B1"/>
                </a:solidFill>
                <a:latin typeface="Arial" charset="0"/>
                <a:ea typeface="Arial" charset="0"/>
                <a:cs typeface="Arial" charset="0"/>
              </a:rPr>
              <a:t>Contenido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A4BB5D0-958A-43C7-8415-D67A765EE097}"/>
              </a:ext>
            </a:extLst>
          </p:cNvPr>
          <p:cNvSpPr/>
          <p:nvPr/>
        </p:nvSpPr>
        <p:spPr>
          <a:xfrm>
            <a:off x="2959563" y="1922848"/>
            <a:ext cx="74083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O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Educación Inclusiva e Intercultural?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8CDB548-9B9E-4D04-B834-0F8C87726253}"/>
              </a:ext>
            </a:extLst>
          </p:cNvPr>
          <p:cNvSpPr/>
          <p:nvPr/>
        </p:nvSpPr>
        <p:spPr>
          <a:xfrm>
            <a:off x="2959564" y="3398204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altLang="es-CO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y herramientas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1401441-4C6F-4949-AAE9-98432E70FD17}"/>
              </a:ext>
            </a:extLst>
          </p:cNvPr>
          <p:cNvSpPr/>
          <p:nvPr/>
        </p:nvSpPr>
        <p:spPr>
          <a:xfrm>
            <a:off x="3151087" y="5059499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CO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</a:t>
            </a:r>
            <a:endParaRPr lang="es-ES_tradnl" altLang="es-CO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17387654-80BF-4174-80AC-5A448D5275D1}"/>
              </a:ext>
            </a:extLst>
          </p:cNvPr>
          <p:cNvSpPr txBox="1"/>
          <p:nvPr/>
        </p:nvSpPr>
        <p:spPr>
          <a:xfrm>
            <a:off x="482339" y="1661226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rgbClr val="7030A0">
                    <a:alpha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A760719E-4BCC-4CAB-9311-739801E6ADF8}"/>
              </a:ext>
            </a:extLst>
          </p:cNvPr>
          <p:cNvSpPr txBox="1"/>
          <p:nvPr/>
        </p:nvSpPr>
        <p:spPr>
          <a:xfrm>
            <a:off x="482339" y="3160711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rgbClr val="7030A0">
                    <a:alpha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EBF8D214-28D4-4D07-8038-C5D17FCB7C09}"/>
              </a:ext>
            </a:extLst>
          </p:cNvPr>
          <p:cNvSpPr txBox="1"/>
          <p:nvPr/>
        </p:nvSpPr>
        <p:spPr>
          <a:xfrm>
            <a:off x="518475" y="4811129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rgbClr val="7030A0">
                    <a:alpha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272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89" cy="101809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44339" y="-97817"/>
            <a:ext cx="613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¿Por qué Educación Inclusiva e Intercultural?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745411" y="2146144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836998" y="3572080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7B91A54F-03AB-488C-B929-9E9268C69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59" y="2607809"/>
            <a:ext cx="4875350" cy="358185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2A9256D9-A9F6-4D60-9A5A-8D95FEABF2E9}"/>
              </a:ext>
            </a:extLst>
          </p:cNvPr>
          <p:cNvSpPr/>
          <p:nvPr/>
        </p:nvSpPr>
        <p:spPr>
          <a:xfrm>
            <a:off x="1462522" y="1573448"/>
            <a:ext cx="8963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dirty="0">
                <a:latin typeface="Verdana"/>
                <a:cs typeface="Verdana"/>
              </a:rPr>
              <a:t>La educación inclusiva e intercultural debe ser entendida como una </a:t>
            </a:r>
            <a:r>
              <a:rPr lang="es-ES_tradnl" dirty="0">
                <a:solidFill>
                  <a:srgbClr val="0070C0"/>
                </a:solidFill>
                <a:latin typeface="Verdana"/>
                <a:cs typeface="Verdana"/>
              </a:rPr>
              <a:t>estrategia central</a:t>
            </a:r>
            <a:r>
              <a:rPr lang="es-ES_tradnl" dirty="0">
                <a:latin typeface="Verdana"/>
                <a:cs typeface="Verdana"/>
              </a:rPr>
              <a:t> para luchar contra la exclusión social.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ED5190D6-2F94-4BAB-AF80-4DF08839D7C9}"/>
              </a:ext>
            </a:extLst>
          </p:cNvPr>
          <p:cNvSpPr/>
          <p:nvPr/>
        </p:nvSpPr>
        <p:spPr>
          <a:xfrm>
            <a:off x="6793220" y="3572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O" altLang="es-CO" dirty="0">
                <a:latin typeface="Verdana"/>
                <a:cs typeface="Verdana"/>
              </a:rPr>
              <a:t>Permite potenciar y valorar la </a:t>
            </a:r>
            <a:r>
              <a:rPr lang="es-CO" altLang="es-CO" dirty="0">
                <a:solidFill>
                  <a:srgbClr val="0070C0"/>
                </a:solidFill>
                <a:latin typeface="Verdana"/>
                <a:cs typeface="Verdana"/>
              </a:rPr>
              <a:t>diversidad</a:t>
            </a:r>
            <a:r>
              <a:rPr lang="es-CO" altLang="es-CO" dirty="0">
                <a:latin typeface="Verdana"/>
                <a:cs typeface="Verdana"/>
              </a:rPr>
              <a:t>, promover el </a:t>
            </a:r>
            <a:r>
              <a:rPr lang="es-CO" altLang="es-CO" dirty="0">
                <a:solidFill>
                  <a:srgbClr val="0070C0"/>
                </a:solidFill>
                <a:latin typeface="Verdana"/>
                <a:cs typeface="Verdana"/>
              </a:rPr>
              <a:t>respeto </a:t>
            </a:r>
            <a:r>
              <a:rPr lang="es-CO" altLang="es-CO" dirty="0">
                <a:latin typeface="Verdana"/>
                <a:cs typeface="Verdana"/>
              </a:rPr>
              <a:t>a ser diferente y facilitar la </a:t>
            </a:r>
            <a:r>
              <a:rPr lang="es-CO" altLang="es-CO" dirty="0">
                <a:solidFill>
                  <a:srgbClr val="0070C0"/>
                </a:solidFill>
                <a:latin typeface="Verdana"/>
                <a:cs typeface="Verdana"/>
              </a:rPr>
              <a:t>participación </a:t>
            </a:r>
            <a:r>
              <a:rPr lang="es-CO" altLang="es-CO" dirty="0">
                <a:latin typeface="Verdana"/>
                <a:cs typeface="Verdana"/>
              </a:rPr>
              <a:t>de la comunidad dentro de una estructura </a:t>
            </a:r>
            <a:r>
              <a:rPr lang="es-CO" altLang="es-CO" dirty="0">
                <a:solidFill>
                  <a:srgbClr val="0070C0"/>
                </a:solidFill>
                <a:latin typeface="Verdana"/>
                <a:cs typeface="Verdana"/>
              </a:rPr>
              <a:t>intercultural.</a:t>
            </a:r>
            <a:endParaRPr lang="es-CO" altLang="es-CO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8901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89" cy="101809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32488" y="173291"/>
            <a:ext cx="7477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¿Inclusión educativa o educación inclusiva ?</a:t>
            </a:r>
          </a:p>
          <a:p>
            <a:pPr algn="r">
              <a:defRPr/>
            </a:pPr>
            <a:r>
              <a:rPr lang="es-CO" altLang="es-CO" sz="2800" b="1" dirty="0">
                <a:solidFill>
                  <a:schemeClr val="bg1">
                    <a:lumMod val="50000"/>
                  </a:schemeClr>
                </a:solidFill>
              </a:rPr>
              <a:t>Camino de la exclusión a la inclusión (UNESCO)</a:t>
            </a:r>
            <a:endParaRPr lang="es-ES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8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745411" y="2146144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836998" y="3572080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3 Imagen" descr="22-824bd0c283.jpg">
            <a:extLst>
              <a:ext uri="{FF2B5EF4-FFF2-40B4-BE49-F238E27FC236}">
                <a16:creationId xmlns:a16="http://schemas.microsoft.com/office/drawing/2014/main" xmlns="" id="{154750F2-B265-4BB3-9B75-234688DCE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7" y="1543920"/>
            <a:ext cx="9245374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4 CuadroTexto">
            <a:extLst>
              <a:ext uri="{FF2B5EF4-FFF2-40B4-BE49-F238E27FC236}">
                <a16:creationId xmlns:a16="http://schemas.microsoft.com/office/drawing/2014/main" xmlns="" id="{99B0C504-2D24-4206-95F0-AF5EC0859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267" y="5941775"/>
            <a:ext cx="1150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Negación/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Exclusión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CO" sz="1200" dirty="0">
              <a:latin typeface="Arial" charset="0"/>
            </a:endParaRPr>
          </a:p>
        </p:txBody>
      </p:sp>
      <p:sp>
        <p:nvSpPr>
          <p:cNvPr id="13" name="6 CuadroTexto">
            <a:extLst>
              <a:ext uri="{FF2B5EF4-FFF2-40B4-BE49-F238E27FC236}">
                <a16:creationId xmlns:a16="http://schemas.microsoft.com/office/drawing/2014/main" xmlns="" id="{D8D584C4-FEB0-4519-8845-EB6A397BA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827" y="5244626"/>
            <a:ext cx="2540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Aceptación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(benevolencia, caridad)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Segregación</a:t>
            </a:r>
          </a:p>
        </p:txBody>
      </p:sp>
      <p:sp>
        <p:nvSpPr>
          <p:cNvPr id="14" name="7 CuadroTexto">
            <a:extLst>
              <a:ext uri="{FF2B5EF4-FFF2-40B4-BE49-F238E27FC236}">
                <a16:creationId xmlns:a16="http://schemas.microsoft.com/office/drawing/2014/main" xmlns="" id="{FFCAD98A-2F74-47C0-881F-67662C5E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40" y="4350496"/>
            <a:ext cx="2764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Comprensión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solidFill>
                  <a:srgbClr val="0070C0"/>
                </a:solidFill>
                <a:latin typeface="Arial" charset="0"/>
              </a:rPr>
              <a:t>Integración</a:t>
            </a:r>
            <a:r>
              <a:rPr lang="es-ES" altLang="es-CO" sz="1200" dirty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(Necesidades educativas especiales)</a:t>
            </a:r>
          </a:p>
        </p:txBody>
      </p:sp>
      <p:sp>
        <p:nvSpPr>
          <p:cNvPr id="15" name="8 CuadroTexto">
            <a:extLst>
              <a:ext uri="{FF2B5EF4-FFF2-40B4-BE49-F238E27FC236}">
                <a16:creationId xmlns:a16="http://schemas.microsoft.com/office/drawing/2014/main" xmlns="" id="{D97359DE-0311-4A32-9277-653BF0299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561" y="3521369"/>
            <a:ext cx="2089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Conocimiento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solidFill>
                  <a:srgbClr val="0070C0"/>
                </a:solidFill>
                <a:latin typeface="Arial" charset="0"/>
              </a:rPr>
              <a:t>Inclusión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200" dirty="0">
                <a:latin typeface="Arial" charset="0"/>
              </a:rPr>
              <a:t>Educación para todos</a:t>
            </a:r>
            <a:r>
              <a:rPr lang="es-ES" altLang="es-CO" sz="1200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10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25055" y="3489519"/>
            <a:ext cx="3063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CO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para todos y todas</a:t>
            </a:r>
          </a:p>
          <a:p>
            <a:pPr algn="just"/>
            <a:r>
              <a:rPr lang="es-ES_tradnl" altLang="es-CO" sz="16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Jomtien</a:t>
            </a:r>
            <a:r>
              <a:rPr lang="es-ES_tradnl" altLang="es-CO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(Tailandia) en 1990 y se reiteró en Dakar (</a:t>
            </a:r>
            <a:r>
              <a:rPr lang="es-ES_tradnl" altLang="es-CO" sz="16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Senengal</a:t>
            </a:r>
            <a:r>
              <a:rPr lang="es-ES_tradnl" altLang="es-CO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en 2000</a:t>
            </a:r>
          </a:p>
          <a:p>
            <a:pPr algn="just"/>
            <a:endParaRPr lang="es-ES_tradnl" altLang="es-CO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altLang="es-CO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2030: Hacia una educación inclusiva y equitativa de calidad y un aprendizaje a lo largo de la vida para todos</a:t>
            </a:r>
          </a:p>
          <a:p>
            <a:pPr algn="just"/>
            <a:r>
              <a:rPr lang="es-ES_tradnl" altLang="es-CO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Incheon (Corea del Sur) 2015.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07011" y="1230820"/>
            <a:ext cx="228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9C28B1"/>
                </a:solidFill>
                <a:latin typeface="Arial" charset="0"/>
                <a:ea typeface="Arial" charset="0"/>
                <a:cs typeface="Arial" charset="0"/>
              </a:rPr>
              <a:t>UNESCO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4942" y="2173838"/>
            <a:ext cx="345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Desarrollo Sostenible  2030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89" cy="101809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>
            <a:off x="513911" y="2048174"/>
            <a:ext cx="3222711" cy="0"/>
          </a:xfrm>
          <a:prstGeom prst="line">
            <a:avLst/>
          </a:prstGeom>
          <a:ln>
            <a:solidFill>
              <a:srgbClr val="9C2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4" y="1463714"/>
            <a:ext cx="155227" cy="30398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53" y="2059302"/>
            <a:ext cx="674017" cy="66825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20" y="3495377"/>
            <a:ext cx="674017" cy="66825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08" y="4938282"/>
            <a:ext cx="674017" cy="668256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8266470" y="2099269"/>
            <a:ext cx="337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CO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4. Garantizar una educación inclusiva y equitativa de calidad y promover oportunidades de aprendizaje permanente para todos</a:t>
            </a: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369525" y="3426096"/>
            <a:ext cx="349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CO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4.4  Asegurar el acceso en condiciones de igualdad para todos los hombres y las mujeres a una formación técnica, profesional y superior de calidad, incluida la enseñanza universitaria.</a:t>
            </a:r>
          </a:p>
          <a:p>
            <a:pPr algn="just"/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8369525" y="4788003"/>
            <a:ext cx="3387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CO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4.5. Eliminar las disparidades de género en la educación y garantizar el acceso en condiciones de igualdad de las personas vulnerables, incluidas las personas con discapacidad, los pueblos indígenas y los niños en situaciones de vulnerabilidad, a todos los niveles de la enseñanza y la formación profesional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15" y="1208573"/>
            <a:ext cx="3171491" cy="3171491"/>
          </a:xfrm>
          <a:prstGeom prst="rect">
            <a:avLst/>
          </a:prstGeom>
        </p:spPr>
      </p:pic>
      <p:cxnSp>
        <p:nvCxnSpPr>
          <p:cNvPr id="35" name="Conector recto 34"/>
          <p:cNvCxnSpPr/>
          <p:nvPr/>
        </p:nvCxnSpPr>
        <p:spPr>
          <a:xfrm>
            <a:off x="8369525" y="3264517"/>
            <a:ext cx="23038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8464484" y="4608428"/>
            <a:ext cx="23038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n 10" descr="sexto.png">
            <a:extLst>
              <a:ext uri="{FF2B5EF4-FFF2-40B4-BE49-F238E27FC236}">
                <a16:creationId xmlns:a16="http://schemas.microsoft.com/office/drawing/2014/main" xmlns="" id="{0C966092-8DB5-475B-BD90-9CFB4BE0DB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71" y="2067921"/>
            <a:ext cx="17621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5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89" cy="101809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32488" y="173291"/>
            <a:ext cx="70222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Línea de tiempo Proceso de Educación Inclusiva e Intercultural en el Contexto Colombiano</a:t>
            </a:r>
          </a:p>
          <a:p>
            <a:pPr>
              <a:defRPr/>
            </a:pPr>
            <a:endParaRPr lang="es-ES" sz="20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745411" y="2146144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836998" y="3572080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3" name="7 Diagrama">
            <a:extLst>
              <a:ext uri="{FF2B5EF4-FFF2-40B4-BE49-F238E27FC236}">
                <a16:creationId xmlns:a16="http://schemas.microsoft.com/office/drawing/2014/main" xmlns="" id="{B8F210D2-2567-46F5-8D76-6E5C1824F25F}"/>
              </a:ext>
            </a:extLst>
          </p:cNvPr>
          <p:cNvGraphicFramePr/>
          <p:nvPr>
            <p:extLst/>
          </p:nvPr>
        </p:nvGraphicFramePr>
        <p:xfrm>
          <a:off x="1854192" y="2170301"/>
          <a:ext cx="91318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upo 43">
            <a:extLst>
              <a:ext uri="{FF2B5EF4-FFF2-40B4-BE49-F238E27FC236}">
                <a16:creationId xmlns:a16="http://schemas.microsoft.com/office/drawing/2014/main" xmlns="" id="{6C16E972-3CBA-4600-BD9A-36E35A35F4E2}"/>
              </a:ext>
            </a:extLst>
          </p:cNvPr>
          <p:cNvGrpSpPr/>
          <p:nvPr/>
        </p:nvGrpSpPr>
        <p:grpSpPr>
          <a:xfrm>
            <a:off x="2000716" y="1090145"/>
            <a:ext cx="9653063" cy="5401623"/>
            <a:chOff x="2000716" y="1090145"/>
            <a:chExt cx="9653063" cy="5401623"/>
          </a:xfrm>
        </p:grpSpPr>
        <p:sp>
          <p:nvSpPr>
            <p:cNvPr id="45" name="3 CuadroTexto">
              <a:extLst>
                <a:ext uri="{FF2B5EF4-FFF2-40B4-BE49-F238E27FC236}">
                  <a16:creationId xmlns:a16="http://schemas.microsoft.com/office/drawing/2014/main" xmlns="" id="{2A18D7A5-0CAB-4CBB-B697-054E4C1F6F79}"/>
                </a:ext>
              </a:extLst>
            </p:cNvPr>
            <p:cNvSpPr txBox="1"/>
            <p:nvPr/>
          </p:nvSpPr>
          <p:spPr>
            <a:xfrm>
              <a:off x="2218650" y="6030103"/>
              <a:ext cx="115252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200" dirty="0"/>
                <a:t>Inicio: estudio MEN/CID</a:t>
              </a:r>
            </a:p>
          </p:txBody>
        </p:sp>
        <p:sp>
          <p:nvSpPr>
            <p:cNvPr id="46" name="6 Elipse">
              <a:extLst>
                <a:ext uri="{FF2B5EF4-FFF2-40B4-BE49-F238E27FC236}">
                  <a16:creationId xmlns:a16="http://schemas.microsoft.com/office/drawing/2014/main" xmlns="" id="{91D60D91-E1B9-4E75-A0C6-D2BE5985D56C}"/>
                </a:ext>
              </a:extLst>
            </p:cNvPr>
            <p:cNvSpPr/>
            <p:nvPr/>
          </p:nvSpPr>
          <p:spPr>
            <a:xfrm>
              <a:off x="8980767" y="2955247"/>
              <a:ext cx="503237" cy="503238"/>
            </a:xfrm>
            <a:prstGeom prst="ellipse">
              <a:avLst/>
            </a:prstGeom>
            <a:ln>
              <a:solidFill>
                <a:srgbClr val="052E5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47" name="2 Conector recto de flecha">
              <a:extLst>
                <a:ext uri="{FF2B5EF4-FFF2-40B4-BE49-F238E27FC236}">
                  <a16:creationId xmlns:a16="http://schemas.microsoft.com/office/drawing/2014/main" xmlns="" id="{D0603710-F377-4475-9B2F-545B789CE31D}"/>
                </a:ext>
              </a:extLst>
            </p:cNvPr>
            <p:cNvCxnSpPr/>
            <p:nvPr/>
          </p:nvCxnSpPr>
          <p:spPr>
            <a:xfrm flipV="1">
              <a:off x="3113397" y="3921242"/>
              <a:ext cx="0" cy="9350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10 Conector recto de flecha">
              <a:extLst>
                <a:ext uri="{FF2B5EF4-FFF2-40B4-BE49-F238E27FC236}">
                  <a16:creationId xmlns:a16="http://schemas.microsoft.com/office/drawing/2014/main" xmlns="" id="{6FB46E4B-F305-4555-9B60-8FD52DBF5C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7737" y="2897277"/>
              <a:ext cx="0" cy="7468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12 Conector recto de flecha">
              <a:extLst>
                <a:ext uri="{FF2B5EF4-FFF2-40B4-BE49-F238E27FC236}">
                  <a16:creationId xmlns:a16="http://schemas.microsoft.com/office/drawing/2014/main" xmlns="" id="{5C7DEABA-FEB2-4131-95E4-978EFFE5F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6806" y="2476498"/>
              <a:ext cx="0" cy="6528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14 Conector recto de flecha">
              <a:extLst>
                <a:ext uri="{FF2B5EF4-FFF2-40B4-BE49-F238E27FC236}">
                  <a16:creationId xmlns:a16="http://schemas.microsoft.com/office/drawing/2014/main" xmlns="" id="{869B8BEB-97E2-455E-955D-9B4DE1141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13764" y="2007955"/>
              <a:ext cx="1" cy="7461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21 Elipse">
              <a:extLst>
                <a:ext uri="{FF2B5EF4-FFF2-40B4-BE49-F238E27FC236}">
                  <a16:creationId xmlns:a16="http://schemas.microsoft.com/office/drawing/2014/main" xmlns="" id="{C4EB9667-5674-44F2-B569-206252368284}"/>
                </a:ext>
              </a:extLst>
            </p:cNvPr>
            <p:cNvSpPr/>
            <p:nvPr/>
          </p:nvSpPr>
          <p:spPr>
            <a:xfrm>
              <a:off x="2349914" y="5516163"/>
              <a:ext cx="146050" cy="14605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solidFill>
                <a:srgbClr val="275F8F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22 CuadroTexto">
              <a:extLst>
                <a:ext uri="{FF2B5EF4-FFF2-40B4-BE49-F238E27FC236}">
                  <a16:creationId xmlns:a16="http://schemas.microsoft.com/office/drawing/2014/main" xmlns="" id="{ACD2F88F-9E3B-40F2-9246-83D19ABFEA4D}"/>
                </a:ext>
              </a:extLst>
            </p:cNvPr>
            <p:cNvSpPr txBox="1"/>
            <p:nvPr/>
          </p:nvSpPr>
          <p:spPr>
            <a:xfrm>
              <a:off x="8853261" y="3833284"/>
              <a:ext cx="115252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200" dirty="0"/>
                <a:t>Educación para Todos</a:t>
              </a:r>
            </a:p>
          </p:txBody>
        </p:sp>
        <p:cxnSp>
          <p:nvCxnSpPr>
            <p:cNvPr id="53" name="26 Conector recto de flecha">
              <a:extLst>
                <a:ext uri="{FF2B5EF4-FFF2-40B4-BE49-F238E27FC236}">
                  <a16:creationId xmlns:a16="http://schemas.microsoft.com/office/drawing/2014/main" xmlns="" id="{6110498B-4C14-46DA-92C7-DE8A1E80491D}"/>
                </a:ext>
              </a:extLst>
            </p:cNvPr>
            <p:cNvCxnSpPr/>
            <p:nvPr/>
          </p:nvCxnSpPr>
          <p:spPr>
            <a:xfrm flipH="1" flipV="1">
              <a:off x="4020557" y="3170429"/>
              <a:ext cx="17462" cy="10731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37 Conector recto de flecha">
              <a:extLst>
                <a:ext uri="{FF2B5EF4-FFF2-40B4-BE49-F238E27FC236}">
                  <a16:creationId xmlns:a16="http://schemas.microsoft.com/office/drawing/2014/main" xmlns="" id="{C6BC39C8-B808-4387-8144-A0A0846E00CA}"/>
                </a:ext>
              </a:extLst>
            </p:cNvPr>
            <p:cNvCxnSpPr/>
            <p:nvPr/>
          </p:nvCxnSpPr>
          <p:spPr>
            <a:xfrm flipV="1">
              <a:off x="2422939" y="4603073"/>
              <a:ext cx="6350" cy="7921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40 CuadroTexto">
              <a:extLst>
                <a:ext uri="{FF2B5EF4-FFF2-40B4-BE49-F238E27FC236}">
                  <a16:creationId xmlns:a16="http://schemas.microsoft.com/office/drawing/2014/main" xmlns="" id="{C1B014D6-EE1F-48FE-95AD-D49632CFC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716" y="4364432"/>
              <a:ext cx="647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CO" sz="1200" dirty="0">
                  <a:solidFill>
                    <a:srgbClr val="009999"/>
                  </a:solidFill>
                  <a:latin typeface="Arial" charset="0"/>
                </a:rPr>
                <a:t>2007</a:t>
              </a:r>
            </a:p>
          </p:txBody>
        </p:sp>
        <p:sp>
          <p:nvSpPr>
            <p:cNvPr id="56" name="41 CuadroTexto">
              <a:extLst>
                <a:ext uri="{FF2B5EF4-FFF2-40B4-BE49-F238E27FC236}">
                  <a16:creationId xmlns:a16="http://schemas.microsoft.com/office/drawing/2014/main" xmlns="" id="{472C7EB1-4EF3-4747-BA7A-14E5694D3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8650" y="3320953"/>
              <a:ext cx="15097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s-ES" altLang="es-CO" sz="1200" dirty="0">
                  <a:solidFill>
                    <a:srgbClr val="009999"/>
                  </a:solidFill>
                  <a:latin typeface="Arial" charset="0"/>
                </a:rPr>
                <a:t>Transición de 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es-ES" altLang="es-CO" sz="1200" dirty="0">
                  <a:solidFill>
                    <a:srgbClr val="009999"/>
                  </a:solidFill>
                  <a:latin typeface="Arial" charset="0"/>
                </a:rPr>
                <a:t>NEE a NED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es-ES" altLang="es-CO" sz="1200" dirty="0">
                  <a:solidFill>
                    <a:srgbClr val="009999"/>
                  </a:solidFill>
                  <a:latin typeface="Arial" charset="0"/>
                </a:rPr>
                <a:t>2007-2011</a:t>
              </a:r>
            </a:p>
          </p:txBody>
        </p:sp>
        <p:sp>
          <p:nvSpPr>
            <p:cNvPr id="57" name="43 CuadroTexto">
              <a:extLst>
                <a:ext uri="{FF2B5EF4-FFF2-40B4-BE49-F238E27FC236}">
                  <a16:creationId xmlns:a16="http://schemas.microsoft.com/office/drawing/2014/main" xmlns="" id="{C951163C-8712-44D4-ABA1-CFF9DFDEF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2639" y="2442925"/>
              <a:ext cx="15515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s-ES" altLang="es-CO" sz="1200" dirty="0">
                  <a:solidFill>
                    <a:srgbClr val="009999"/>
                  </a:solidFill>
                  <a:latin typeface="Arial" charset="0"/>
                </a:rPr>
                <a:t>Eliminación de NED, definición y características</a:t>
              </a:r>
            </a:p>
          </p:txBody>
        </p:sp>
        <p:sp>
          <p:nvSpPr>
            <p:cNvPr id="58" name="44 CuadroTexto">
              <a:extLst>
                <a:ext uri="{FF2B5EF4-FFF2-40B4-BE49-F238E27FC236}">
                  <a16:creationId xmlns:a16="http://schemas.microsoft.com/office/drawing/2014/main" xmlns="" id="{59997094-0532-41F6-AD53-FF568B328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496" y="1923084"/>
              <a:ext cx="15113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_tradnl"/>
              </a:defPPr>
              <a:lvl1pPr algn="ctr">
                <a:spcBef>
                  <a:spcPct val="0"/>
                </a:spcBef>
                <a:buFontTx/>
                <a:buNone/>
                <a:defRPr sz="1200">
                  <a:solidFill>
                    <a:srgbClr val="009999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es-ES" altLang="es-CO" dirty="0"/>
                <a:t>Pensar en el contexto colombiano</a:t>
              </a:r>
            </a:p>
            <a:p>
              <a:r>
                <a:rPr lang="es-ES" altLang="es-CO" dirty="0"/>
                <a:t>2012</a:t>
              </a:r>
            </a:p>
          </p:txBody>
        </p:sp>
        <p:sp>
          <p:nvSpPr>
            <p:cNvPr id="59" name="45 CuadroTexto">
              <a:extLst>
                <a:ext uri="{FF2B5EF4-FFF2-40B4-BE49-F238E27FC236}">
                  <a16:creationId xmlns:a16="http://schemas.microsoft.com/office/drawing/2014/main" xmlns="" id="{CCB43CD3-4F11-45EC-B5A1-35974169A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1950" y="1550021"/>
              <a:ext cx="15097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_tradnl"/>
              </a:defPPr>
              <a:lvl1pPr algn="ctr">
                <a:spcBef>
                  <a:spcPct val="0"/>
                </a:spcBef>
                <a:buFontTx/>
                <a:buNone/>
                <a:defRPr sz="1200">
                  <a:solidFill>
                    <a:srgbClr val="009999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es-CO" altLang="es-CO" dirty="0"/>
                <a:t>Lineamientos de Educación Inclusiva</a:t>
              </a:r>
            </a:p>
            <a:p>
              <a:r>
                <a:rPr lang="es-CO" altLang="es-CO" dirty="0"/>
                <a:t>2013-2014</a:t>
              </a:r>
              <a:endParaRPr lang="es-ES" altLang="es-CO" dirty="0"/>
            </a:p>
          </p:txBody>
        </p:sp>
        <p:sp>
          <p:nvSpPr>
            <p:cNvPr id="60" name="47 CuadroTexto">
              <a:extLst>
                <a:ext uri="{FF2B5EF4-FFF2-40B4-BE49-F238E27FC236}">
                  <a16:creationId xmlns:a16="http://schemas.microsoft.com/office/drawing/2014/main" xmlns="" id="{1FCC50F0-15F1-4E2A-9E04-32CFF10F7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935" y="1383800"/>
              <a:ext cx="18716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_tradnl"/>
              </a:defPPr>
              <a:lvl1pPr algn="ctr">
                <a:spcBef>
                  <a:spcPct val="0"/>
                </a:spcBef>
                <a:buFontTx/>
                <a:buNone/>
                <a:defRPr sz="1200">
                  <a:solidFill>
                    <a:srgbClr val="009999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es-ES" altLang="es-CO" dirty="0"/>
                <a:t>Objetivo final en educación</a:t>
              </a:r>
            </a:p>
          </p:txBody>
        </p:sp>
        <p:sp>
          <p:nvSpPr>
            <p:cNvPr id="61" name="19 Elipse">
              <a:extLst>
                <a:ext uri="{FF2B5EF4-FFF2-40B4-BE49-F238E27FC236}">
                  <a16:creationId xmlns:a16="http://schemas.microsoft.com/office/drawing/2014/main" xmlns="" id="{FDF1D5D7-3F18-4BF7-9D6F-819DADCB1D4A}"/>
                </a:ext>
              </a:extLst>
            </p:cNvPr>
            <p:cNvSpPr/>
            <p:nvPr/>
          </p:nvSpPr>
          <p:spPr>
            <a:xfrm>
              <a:off x="10120604" y="2802925"/>
              <a:ext cx="541337" cy="539750"/>
            </a:xfrm>
            <a:prstGeom prst="ellipse">
              <a:avLst/>
            </a:prstGeom>
            <a:ln>
              <a:solidFill>
                <a:srgbClr val="052E5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62" name="20 Conector recto de flecha">
              <a:extLst>
                <a:ext uri="{FF2B5EF4-FFF2-40B4-BE49-F238E27FC236}">
                  <a16:creationId xmlns:a16="http://schemas.microsoft.com/office/drawing/2014/main" xmlns="" id="{0CEF185E-53E5-4060-AC30-244E18CC6E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030" y="1753730"/>
              <a:ext cx="18257" cy="759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47 CuadroTexto">
              <a:extLst>
                <a:ext uri="{FF2B5EF4-FFF2-40B4-BE49-F238E27FC236}">
                  <a16:creationId xmlns:a16="http://schemas.microsoft.com/office/drawing/2014/main" xmlns="" id="{FEC9AB76-41F3-48F9-A678-A81EF24E8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9356" y="1090145"/>
              <a:ext cx="14398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CO" sz="1200" dirty="0">
                  <a:solidFill>
                    <a:srgbClr val="009999"/>
                  </a:solidFill>
                  <a:latin typeface="Arial" charset="0"/>
                </a:rPr>
                <a:t>Objetivo final a largo plazo</a:t>
              </a:r>
            </a:p>
          </p:txBody>
        </p:sp>
        <p:sp>
          <p:nvSpPr>
            <p:cNvPr id="64" name="32 CuadroTexto">
              <a:extLst>
                <a:ext uri="{FF2B5EF4-FFF2-40B4-BE49-F238E27FC236}">
                  <a16:creationId xmlns:a16="http://schemas.microsoft.com/office/drawing/2014/main" xmlns="" id="{F5BBB8CC-314F-4011-BD85-BAF9BD5C2852}"/>
                </a:ext>
              </a:extLst>
            </p:cNvPr>
            <p:cNvSpPr txBox="1"/>
            <p:nvPr/>
          </p:nvSpPr>
          <p:spPr>
            <a:xfrm>
              <a:off x="10358379" y="3494707"/>
              <a:ext cx="12954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200" dirty="0"/>
                <a:t>Sociedades incluyentes</a:t>
              </a:r>
            </a:p>
          </p:txBody>
        </p:sp>
        <p:cxnSp>
          <p:nvCxnSpPr>
            <p:cNvPr id="65" name="12 Conector recto de flecha">
              <a:extLst>
                <a:ext uri="{FF2B5EF4-FFF2-40B4-BE49-F238E27FC236}">
                  <a16:creationId xmlns:a16="http://schemas.microsoft.com/office/drawing/2014/main" xmlns="" id="{7CE4D42C-95C9-4335-A62A-544D8C020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284" y="2320252"/>
              <a:ext cx="0" cy="6528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45 CuadroTexto">
              <a:extLst>
                <a:ext uri="{FF2B5EF4-FFF2-40B4-BE49-F238E27FC236}">
                  <a16:creationId xmlns:a16="http://schemas.microsoft.com/office/drawing/2014/main" xmlns="" id="{53EE4FC2-A5EC-47A8-9AA0-3C0815434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7428" y="1393775"/>
              <a:ext cx="15097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ES_tradnl"/>
              </a:defPPr>
              <a:lvl1pPr algn="ctr">
                <a:spcBef>
                  <a:spcPct val="0"/>
                </a:spcBef>
                <a:buFontTx/>
                <a:buNone/>
                <a:defRPr sz="1200">
                  <a:solidFill>
                    <a:srgbClr val="009999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es-CO" altLang="es-CO" dirty="0"/>
                <a:t>Índice de Inclusión</a:t>
              </a:r>
            </a:p>
            <a:p>
              <a:r>
                <a:rPr lang="es-CO" altLang="es-CO" dirty="0"/>
                <a:t>INES</a:t>
              </a:r>
            </a:p>
            <a:p>
              <a:r>
                <a:rPr lang="es-CO" altLang="es-CO" dirty="0"/>
                <a:t>2015-2018</a:t>
              </a:r>
              <a:endParaRPr lang="es-ES" altLang="es-CO" dirty="0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xmlns="" id="{C6721D8D-1A93-4C7F-855E-24AFD8CB29DC}"/>
                </a:ext>
              </a:extLst>
            </p:cNvPr>
            <p:cNvSpPr/>
            <p:nvPr/>
          </p:nvSpPr>
          <p:spPr>
            <a:xfrm>
              <a:off x="7441143" y="3233531"/>
              <a:ext cx="449905" cy="449905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20722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65" cy="10240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857329DB-EDB9-4743-8625-F69D2765F1BA}"/>
              </a:ext>
            </a:extLst>
          </p:cNvPr>
          <p:cNvSpPr txBox="1"/>
          <p:nvPr/>
        </p:nvSpPr>
        <p:spPr>
          <a:xfrm>
            <a:off x="1344589" y="133803"/>
            <a:ext cx="613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Instrumentos y herramientas</a:t>
            </a:r>
          </a:p>
        </p:txBody>
      </p:sp>
      <p:pic>
        <p:nvPicPr>
          <p:cNvPr id="20" name="Imagen 19" descr="Captura de pantalla 2016-07-20 a las 11.50.31 p.m..png">
            <a:extLst>
              <a:ext uri="{FF2B5EF4-FFF2-40B4-BE49-F238E27FC236}">
                <a16:creationId xmlns:a16="http://schemas.microsoft.com/office/drawing/2014/main" xmlns="" id="{BED72C14-8008-4286-961B-F107A2F700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2351" r="30277"/>
          <a:stretch/>
        </p:blipFill>
        <p:spPr>
          <a:xfrm>
            <a:off x="589407" y="1477494"/>
            <a:ext cx="3014143" cy="39030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921DC99-AFD0-426F-A597-1DFFB6500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80" y="1477494"/>
            <a:ext cx="2906703" cy="39030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7FACB1A-9849-462B-A3A5-0E4857ACE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113" y="1554673"/>
            <a:ext cx="2907941" cy="374865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2196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65" cy="10240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857329DB-EDB9-4743-8625-F69D2765F1BA}"/>
              </a:ext>
            </a:extLst>
          </p:cNvPr>
          <p:cNvSpPr txBox="1"/>
          <p:nvPr/>
        </p:nvSpPr>
        <p:spPr>
          <a:xfrm>
            <a:off x="1344589" y="133803"/>
            <a:ext cx="613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Estrategias de Financiación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FD428172-5978-40A5-86E1-39E4A1921590}"/>
              </a:ext>
            </a:extLst>
          </p:cNvPr>
          <p:cNvGrpSpPr/>
          <p:nvPr/>
        </p:nvGrpSpPr>
        <p:grpSpPr>
          <a:xfrm>
            <a:off x="1888544" y="1091064"/>
            <a:ext cx="9353395" cy="5323496"/>
            <a:chOff x="2399990" y="925552"/>
            <a:chExt cx="9353395" cy="5323496"/>
          </a:xfrm>
        </p:grpSpPr>
        <p:graphicFrame>
          <p:nvGraphicFramePr>
            <p:cNvPr id="9" name="Diagrama 8">
              <a:extLst>
                <a:ext uri="{FF2B5EF4-FFF2-40B4-BE49-F238E27FC236}">
                  <a16:creationId xmlns:a16="http://schemas.microsoft.com/office/drawing/2014/main" xmlns="" id="{D4B68C66-D326-40AA-85D8-DEF62DF0247E}"/>
                </a:ext>
              </a:extLst>
            </p:cNvPr>
            <p:cNvGraphicFramePr/>
            <p:nvPr>
              <p:extLst/>
            </p:nvPr>
          </p:nvGraphicFramePr>
          <p:xfrm>
            <a:off x="2399990" y="925552"/>
            <a:ext cx="9353395" cy="5323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3466139A-B959-45F6-A26B-B9120A3C1D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338"/>
            <a:stretch/>
          </p:blipFill>
          <p:spPr bwMode="auto">
            <a:xfrm>
              <a:off x="9243915" y="1146492"/>
              <a:ext cx="2509470" cy="55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s://www.icetex.gov.co/dnnpro5/portals/0/Banner/2017/Fondos/VICITIMAS2018-01.jpg">
              <a:extLst>
                <a:ext uri="{FF2B5EF4-FFF2-40B4-BE49-F238E27FC236}">
                  <a16:creationId xmlns:a16="http://schemas.microsoft.com/office/drawing/2014/main" xmlns="" id="{70161655-8479-4509-87AF-4512BE5BB6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0"/>
            <a:stretch/>
          </p:blipFill>
          <p:spPr bwMode="auto">
            <a:xfrm>
              <a:off x="9243915" y="2188661"/>
              <a:ext cx="2423909" cy="6437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s://www.icetex.gov.co/dnnpro5/portals/0/Banner/2018/BANNER-poblacion-rrom.jpg">
              <a:extLst>
                <a:ext uri="{FF2B5EF4-FFF2-40B4-BE49-F238E27FC236}">
                  <a16:creationId xmlns:a16="http://schemas.microsoft.com/office/drawing/2014/main" xmlns="" id="{D451413B-4742-49AB-B075-752F97A40D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00" t="22397"/>
            <a:stretch/>
          </p:blipFill>
          <p:spPr bwMode="auto">
            <a:xfrm>
              <a:off x="9378176" y="5441797"/>
              <a:ext cx="2222295" cy="5280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xmlns="" id="{AC386F9F-968E-444C-B947-CCDB765805CA}"/>
                </a:ext>
              </a:extLst>
            </p:cNvPr>
            <p:cNvGrpSpPr/>
            <p:nvPr/>
          </p:nvGrpSpPr>
          <p:grpSpPr>
            <a:xfrm>
              <a:off x="9243915" y="4348977"/>
              <a:ext cx="2423909" cy="624925"/>
              <a:chOff x="2198101" y="2085572"/>
              <a:chExt cx="8424956" cy="959170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xmlns="" id="{0D07B1F0-3674-46E0-8B50-593E8DD51F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r="71600" b="18453"/>
              <a:stretch/>
            </p:blipFill>
            <p:spPr>
              <a:xfrm>
                <a:off x="2198101" y="2085572"/>
                <a:ext cx="1868207" cy="959170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xmlns="" id="{D2909D02-E7BF-4BF8-89E2-26BC926100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27794" t="1" b="64416"/>
              <a:stretch/>
            </p:blipFill>
            <p:spPr>
              <a:xfrm>
                <a:off x="4020535" y="2085572"/>
                <a:ext cx="6602522" cy="959170"/>
              </a:xfrm>
              <a:prstGeom prst="rect">
                <a:avLst/>
              </a:prstGeom>
            </p:spPr>
          </p:pic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CF40EC37-A82E-4F0B-97A1-D0EAE669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15021" y="3248657"/>
              <a:ext cx="1342263" cy="677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72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4936" y="4669485"/>
            <a:ext cx="2365783" cy="9737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1830" y="3170746"/>
            <a:ext cx="2365783" cy="9737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1830" y="1610517"/>
            <a:ext cx="2365783" cy="97379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360619" y="1648136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48744" y="3170746"/>
            <a:ext cx="38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268798" y="4685560"/>
            <a:ext cx="54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5" y="1933093"/>
            <a:ext cx="583269" cy="54603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4" y="4966346"/>
            <a:ext cx="500013" cy="45409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0" y="3396149"/>
            <a:ext cx="414016" cy="563210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3560387" y="1806002"/>
            <a:ext cx="757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000" dirty="0">
                <a:latin typeface="Arial" panose="020B0604020202020204" pitchFamily="34" charset="0"/>
              </a:rPr>
              <a:t>Implementación del INES en 24 IES (21 Públicas y 3 privadas)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9D20FC6E-B43A-4AAF-8A1F-88F700660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89" cy="101809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9D56F7A7-0FB0-4675-B979-AD07DC451548}"/>
              </a:ext>
            </a:extLst>
          </p:cNvPr>
          <p:cNvSpPr txBox="1"/>
          <p:nvPr/>
        </p:nvSpPr>
        <p:spPr>
          <a:xfrm>
            <a:off x="1306063" y="154961"/>
            <a:ext cx="613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Logros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EE9DF9D1-3487-4766-9B3C-CD552ED4965A}"/>
              </a:ext>
            </a:extLst>
          </p:cNvPr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67AC3F4-A8B8-4E56-B82B-430A84F1ABC4}"/>
              </a:ext>
            </a:extLst>
          </p:cNvPr>
          <p:cNvSpPr txBox="1"/>
          <p:nvPr/>
        </p:nvSpPr>
        <p:spPr>
          <a:xfrm>
            <a:off x="3644310" y="3195978"/>
            <a:ext cx="7410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dirty="0">
                <a:latin typeface="Arial" panose="020B0604020202020204" pitchFamily="34" charset="0"/>
              </a:rPr>
              <a:t>Estrategias de financiación focalizadas para 5 poblaciones priorizadas (Discapacidad, víctimas, indígenas, comunidades afro y pueblos Rrom)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81AFE416-D288-4381-948C-2E4865D04C48}"/>
              </a:ext>
            </a:extLst>
          </p:cNvPr>
          <p:cNvSpPr txBox="1"/>
          <p:nvPr/>
        </p:nvSpPr>
        <p:spPr>
          <a:xfrm>
            <a:off x="3560387" y="4953141"/>
            <a:ext cx="757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dirty="0">
                <a:latin typeface="Arial" panose="020B0604020202020204" pitchFamily="34" charset="0"/>
                <a:ea typeface="Times New Roman" panose="02020603050405020304" pitchFamily="18" charset="0"/>
              </a:rPr>
              <a:t>Reconocimiento de la primera Universidad Indígena Propia, UAIIN, a la cual se le brindó el acompañamiento técnico para la definición de la ruta para la implementación del decreto 1953 de 2014</a:t>
            </a:r>
            <a:endParaRPr lang="es-ES" alt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92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16405</TotalTime>
  <Words>683</Words>
  <Application>Microsoft Office PowerPoint</Application>
  <PresentationFormat>Panorámica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Fernando Posada Rueda</dc:creator>
  <cp:lastModifiedBy>Jacob Gutierrez</cp:lastModifiedBy>
  <cp:revision>36</cp:revision>
  <dcterms:created xsi:type="dcterms:W3CDTF">2018-08-24T20:02:11Z</dcterms:created>
  <dcterms:modified xsi:type="dcterms:W3CDTF">2018-10-23T20:40:46Z</dcterms:modified>
</cp:coreProperties>
</file>