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6"/>
  </p:notesMasterIdLst>
  <p:handoutMasterIdLst>
    <p:handoutMasterId r:id="rId47"/>
  </p:handoutMasterIdLst>
  <p:sldIdLst>
    <p:sldId id="602" r:id="rId3"/>
    <p:sldId id="563" r:id="rId4"/>
    <p:sldId id="510" r:id="rId5"/>
    <p:sldId id="511" r:id="rId6"/>
    <p:sldId id="607" r:id="rId7"/>
    <p:sldId id="599" r:id="rId8"/>
    <p:sldId id="617" r:id="rId9"/>
    <p:sldId id="606" r:id="rId10"/>
    <p:sldId id="605" r:id="rId11"/>
    <p:sldId id="609" r:id="rId12"/>
    <p:sldId id="578" r:id="rId13"/>
    <p:sldId id="616" r:id="rId14"/>
    <p:sldId id="579" r:id="rId15"/>
    <p:sldId id="581" r:id="rId16"/>
    <p:sldId id="582" r:id="rId17"/>
    <p:sldId id="580" r:id="rId18"/>
    <p:sldId id="394" r:id="rId19"/>
    <p:sldId id="621" r:id="rId20"/>
    <p:sldId id="603" r:id="rId21"/>
    <p:sldId id="618" r:id="rId22"/>
    <p:sldId id="619" r:id="rId23"/>
    <p:sldId id="383" r:id="rId24"/>
    <p:sldId id="384" r:id="rId25"/>
    <p:sldId id="385" r:id="rId26"/>
    <p:sldId id="389" r:id="rId27"/>
    <p:sldId id="390" r:id="rId28"/>
    <p:sldId id="367" r:id="rId29"/>
    <p:sldId id="388" r:id="rId30"/>
    <p:sldId id="393" r:id="rId31"/>
    <p:sldId id="380" r:id="rId32"/>
    <p:sldId id="332" r:id="rId33"/>
    <p:sldId id="328" r:id="rId34"/>
    <p:sldId id="308" r:id="rId35"/>
    <p:sldId id="326" r:id="rId36"/>
    <p:sldId id="329" r:id="rId37"/>
    <p:sldId id="325" r:id="rId38"/>
    <p:sldId id="334" r:id="rId39"/>
    <p:sldId id="256" r:id="rId40"/>
    <p:sldId id="258" r:id="rId41"/>
    <p:sldId id="268" r:id="rId42"/>
    <p:sldId id="261" r:id="rId43"/>
    <p:sldId id="266" r:id="rId44"/>
    <p:sldId id="274" r:id="rId45"/>
  </p:sldIdLst>
  <p:sldSz cx="9144000" cy="6858000" type="screen4x3"/>
  <p:notesSz cx="7010400" cy="9296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9999"/>
    <a:srgbClr val="0000FF"/>
    <a:srgbClr val="006600"/>
    <a:srgbClr val="006699"/>
    <a:srgbClr val="BC14B0"/>
    <a:srgbClr val="800080"/>
    <a:srgbClr val="663300"/>
    <a:srgbClr val="993300"/>
    <a:srgbClr val="5F0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7" autoAdjust="0"/>
    <p:restoredTop sz="73904" autoAdjust="0"/>
  </p:normalViewPr>
  <p:slideViewPr>
    <p:cSldViewPr>
      <p:cViewPr varScale="1">
        <p:scale>
          <a:sx n="74" d="100"/>
          <a:sy n="74" d="100"/>
        </p:scale>
        <p:origin x="13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-2022" y="-96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59361329833801"/>
          <c:y val="4.01356080489939E-4"/>
          <c:w val="0.62003871391076104"/>
          <c:h val="0.9995986439195100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F2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52F-4288-8BE5-4944A380717A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2F-4288-8BE5-4944A380717A}"/>
              </c:ext>
            </c:extLst>
          </c:dPt>
          <c:dPt>
            <c:idx val="2"/>
            <c:bubble3D val="0"/>
            <c:spPr>
              <a:solidFill>
                <a:srgbClr val="14AC3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52F-4288-8BE5-4944A380717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Medio</a:t>
                    </a:r>
                    <a:r>
                      <a:rPr lang="en-US" baseline="0" dirty="0"/>
                      <a:t>
</a:t>
                    </a:r>
                    <a:fld id="{C6047A21-4C20-4B40-8450-34ED9DD95DDB}" type="PERCENTAGE">
                      <a:rPr lang="en-US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52F-4288-8BE5-4944A380717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General</a:t>
                    </a:r>
                    <a:r>
                      <a:rPr lang="en-US" baseline="0" dirty="0"/>
                      <a:t>
</a:t>
                    </a:r>
                    <a:fld id="{49654254-8F32-4CD9-A9C9-A1DD1F6116D7}" type="PERCENTAGE">
                      <a:rPr lang="en-US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52F-4288-8BE5-4944A380717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Alto</a:t>
                    </a:r>
                    <a:r>
                      <a:rPr lang="en-US" baseline="0" dirty="0"/>
                      <a:t>
</a:t>
                    </a:r>
                    <a:fld id="{B9AE60C8-501F-41FD-854A-E6E61F568144}" type="PERCENTAGE">
                      <a:rPr lang="en-US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52F-4288-8BE5-4944A380717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'TORTA DEPTOS'!$A$24:$A$26</c:f>
              <c:strCache>
                <c:ptCount val="3"/>
                <c:pt idx="0">
                  <c:v>Medium</c:v>
                </c:pt>
                <c:pt idx="1">
                  <c:v>Broad</c:v>
                </c:pt>
                <c:pt idx="2">
                  <c:v>High</c:v>
                </c:pt>
              </c:strCache>
            </c:strRef>
          </c:cat>
          <c:val>
            <c:numRef>
              <c:f>'TORTA DEPTOS'!$B$24:$B$26</c:f>
              <c:numCache>
                <c:formatCode>General</c:formatCode>
                <c:ptCount val="3"/>
                <c:pt idx="0">
                  <c:v>15</c:v>
                </c:pt>
                <c:pt idx="1">
                  <c:v>10</c:v>
                </c:pt>
                <c:pt idx="2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52F-4288-8BE5-4944A38071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s-C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59361329833801"/>
          <c:y val="4.01356080489939E-4"/>
          <c:w val="0.62003871391076104"/>
          <c:h val="0.9995986439195100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F2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79F-4A6D-98B8-43A80E09120C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79F-4A6D-98B8-43A80E09120C}"/>
              </c:ext>
            </c:extLst>
          </c:dPt>
          <c:dPt>
            <c:idx val="2"/>
            <c:bubble3D val="0"/>
            <c:spPr>
              <a:solidFill>
                <a:srgbClr val="14AC3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79F-4A6D-98B8-43A80E09120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Medio</a:t>
                    </a:r>
                    <a:r>
                      <a:rPr lang="en-US" baseline="0" dirty="0"/>
                      <a:t>
</a:t>
                    </a:r>
                    <a:fld id="{8D47A488-3FC2-40A2-A380-8CC209BE08BA}" type="PERCENTAGE">
                      <a:rPr lang="en-US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79F-4A6D-98B8-43A80E09120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General</a:t>
                    </a:r>
                    <a:r>
                      <a:rPr lang="en-US" baseline="0" dirty="0"/>
                      <a:t>
</a:t>
                    </a:r>
                    <a:fld id="{A33B5B0D-1249-4A60-86D7-148B0C1DFE04}" type="PERCENTAGE">
                      <a:rPr lang="en-US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79F-4A6D-98B8-43A80E09120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Alto</a:t>
                    </a:r>
                    <a:r>
                      <a:rPr lang="en-US" baseline="0" dirty="0"/>
                      <a:t>
</a:t>
                    </a:r>
                    <a:fld id="{10006956-031A-48A5-BEA3-FBC39961DC84}" type="PERCENTAGE">
                      <a:rPr lang="en-US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79F-4A6D-98B8-43A80E09120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'TORTA CIUDADES'!$A$24:$A$26</c:f>
              <c:strCache>
                <c:ptCount val="3"/>
                <c:pt idx="0">
                  <c:v>Medium</c:v>
                </c:pt>
                <c:pt idx="1">
                  <c:v>Broad</c:v>
                </c:pt>
                <c:pt idx="2">
                  <c:v>High</c:v>
                </c:pt>
              </c:strCache>
            </c:strRef>
          </c:cat>
          <c:val>
            <c:numRef>
              <c:f>'TORTA CIUDADES'!$B$24:$B$26</c:f>
              <c:numCache>
                <c:formatCode>General</c:formatCode>
                <c:ptCount val="3"/>
                <c:pt idx="0">
                  <c:v>9</c:v>
                </c:pt>
                <c:pt idx="1">
                  <c:v>14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79F-4A6D-98B8-43A80E0912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s-CO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8DE22F-4374-4485-A35A-BB79197F3A77}" type="doc">
      <dgm:prSet loTypeId="urn:microsoft.com/office/officeart/2005/8/layout/vList3#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FB532F4A-B79B-498D-B431-87F6E5D8A3BA}">
      <dgm:prSet phldrT="[Texto]" custT="1"/>
      <dgm:spPr/>
      <dgm:t>
        <a:bodyPr/>
        <a:lstStyle/>
        <a:p>
          <a:pPr algn="just"/>
          <a:r>
            <a:rPr lang="es-VE" sz="1600" dirty="0"/>
            <a:t>“La educación es un derecho fundamental y es la base del progreso de cualquier país.”</a:t>
          </a:r>
        </a:p>
        <a:p>
          <a:pPr algn="just"/>
          <a:endParaRPr lang="es-VE" sz="1300" dirty="0"/>
        </a:p>
      </dgm:t>
    </dgm:pt>
    <dgm:pt modelId="{17A3B468-6F00-4894-9D1F-21A7B0FD3B47}" type="parTrans" cxnId="{318B67DC-3478-420A-9F07-1EC81294ED92}">
      <dgm:prSet/>
      <dgm:spPr/>
      <dgm:t>
        <a:bodyPr/>
        <a:lstStyle/>
        <a:p>
          <a:endParaRPr lang="es-ES"/>
        </a:p>
      </dgm:t>
    </dgm:pt>
    <dgm:pt modelId="{1176CA47-EE2E-4228-B4F7-46679F6E05AC}" type="sibTrans" cxnId="{318B67DC-3478-420A-9F07-1EC81294ED92}">
      <dgm:prSet/>
      <dgm:spPr/>
      <dgm:t>
        <a:bodyPr/>
        <a:lstStyle/>
        <a:p>
          <a:endParaRPr lang="es-ES"/>
        </a:p>
      </dgm:t>
    </dgm:pt>
    <dgm:pt modelId="{D96AD1C0-0B95-44F7-B540-33D56DDF9820}">
      <dgm:prSet phldrT="[Texto]" custT="1"/>
      <dgm:spPr/>
      <dgm:t>
        <a:bodyPr/>
        <a:lstStyle/>
        <a:p>
          <a:pPr algn="just"/>
          <a:endParaRPr lang="es-VE" sz="1300" dirty="0"/>
        </a:p>
        <a:p>
          <a:pPr algn="just"/>
          <a:r>
            <a:rPr lang="es-VE" sz="1600" dirty="0"/>
            <a:t>“</a:t>
          </a:r>
          <a:r>
            <a:rPr lang="es-VE" sz="1600" b="0" dirty="0"/>
            <a:t>La educación superior debe ser responsabilidad de todos los gobiernos.” </a:t>
          </a:r>
          <a:r>
            <a:rPr lang="es-VE" sz="1600" b="1" dirty="0"/>
            <a:t>CMES  – 2009</a:t>
          </a:r>
          <a:endParaRPr lang="es-VE" sz="1600" dirty="0"/>
        </a:p>
        <a:p>
          <a:pPr algn="just"/>
          <a:r>
            <a:rPr lang="es-VE" sz="1600" dirty="0"/>
            <a:t>La educación superior es un bien público social, un derecho humano y universal y un deber del Estado.” </a:t>
          </a:r>
          <a:r>
            <a:rPr lang="es-VE" sz="1600" b="1" dirty="0"/>
            <a:t>CRES 2008</a:t>
          </a:r>
        </a:p>
        <a:p>
          <a:pPr algn="just"/>
          <a:endParaRPr lang="es-ES" sz="1300" b="1" dirty="0"/>
        </a:p>
      </dgm:t>
    </dgm:pt>
    <dgm:pt modelId="{FB5C10D7-5AE7-4AF8-976D-5B71C63257BE}" type="parTrans" cxnId="{569295D5-DCD9-4D0F-97F8-4FC8AF830E99}">
      <dgm:prSet/>
      <dgm:spPr/>
      <dgm:t>
        <a:bodyPr/>
        <a:lstStyle/>
        <a:p>
          <a:endParaRPr lang="es-ES"/>
        </a:p>
      </dgm:t>
    </dgm:pt>
    <dgm:pt modelId="{54995E76-8439-4858-80C5-5CAC2725C95B}" type="sibTrans" cxnId="{569295D5-DCD9-4D0F-97F8-4FC8AF830E99}">
      <dgm:prSet/>
      <dgm:spPr/>
      <dgm:t>
        <a:bodyPr/>
        <a:lstStyle/>
        <a:p>
          <a:endParaRPr lang="es-ES"/>
        </a:p>
      </dgm:t>
    </dgm:pt>
    <dgm:pt modelId="{FC2ADD9C-9E7B-4430-A66B-892D816133FC}" type="pres">
      <dgm:prSet presAssocID="{408DE22F-4374-4485-A35A-BB79197F3A7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68E7263-2CB5-44DA-BE1A-8D97EE27A440}" type="pres">
      <dgm:prSet presAssocID="{FB532F4A-B79B-498D-B431-87F6E5D8A3BA}" presName="composite" presStyleCnt="0"/>
      <dgm:spPr/>
    </dgm:pt>
    <dgm:pt modelId="{15719E16-07F4-463D-82CD-25457D3B98C8}" type="pres">
      <dgm:prSet presAssocID="{FB532F4A-B79B-498D-B431-87F6E5D8A3BA}" presName="imgShp" presStyleLbl="fgImgPlace1" presStyleIdx="0" presStyleCnt="2" custScaleX="36808" custScaleY="36561"/>
      <dgm:spPr/>
    </dgm:pt>
    <dgm:pt modelId="{13920FDA-199A-433C-A97F-0942CE882432}" type="pres">
      <dgm:prSet presAssocID="{FB532F4A-B79B-498D-B431-87F6E5D8A3BA}" presName="txShp" presStyleLbl="node1" presStyleIdx="0" presStyleCnt="2" custScaleX="96018" custScaleY="47007" custLinFactNeighborX="194" custLinFactNeighborY="27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5749B1F-358D-49BC-A783-F17C7A336D6B}" type="pres">
      <dgm:prSet presAssocID="{1176CA47-EE2E-4228-B4F7-46679F6E05AC}" presName="spacing" presStyleCnt="0"/>
      <dgm:spPr/>
    </dgm:pt>
    <dgm:pt modelId="{CB762B5F-2DC3-48D6-8784-F9B824ABA7ED}" type="pres">
      <dgm:prSet presAssocID="{D96AD1C0-0B95-44F7-B540-33D56DDF9820}" presName="composite" presStyleCnt="0"/>
      <dgm:spPr/>
    </dgm:pt>
    <dgm:pt modelId="{C24660F5-713D-4967-9641-0C365955A3B4}" type="pres">
      <dgm:prSet presAssocID="{D96AD1C0-0B95-44F7-B540-33D56DDF9820}" presName="imgShp" presStyleLbl="fgImgPlace1" presStyleIdx="1" presStyleCnt="2" custScaleX="45921" custScaleY="40334" custLinFactNeighborX="-10146" custLinFactNeighborY="-27459"/>
      <dgm:spPr/>
    </dgm:pt>
    <dgm:pt modelId="{BB7D9A32-F361-4359-A890-06665FE410A0}" type="pres">
      <dgm:prSet presAssocID="{D96AD1C0-0B95-44F7-B540-33D56DDF9820}" presName="txShp" presStyleLbl="node1" presStyleIdx="1" presStyleCnt="2" custScaleX="99290" custScaleY="47852" custLinFactNeighborX="-816" custLinFactNeighborY="-2556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6ADBF820-0075-455A-B3B6-C39A675F65A7}" type="presOf" srcId="{408DE22F-4374-4485-A35A-BB79197F3A77}" destId="{FC2ADD9C-9E7B-4430-A66B-892D816133FC}" srcOrd="0" destOrd="0" presId="urn:microsoft.com/office/officeart/2005/8/layout/vList3#2"/>
    <dgm:cxn modelId="{318B67DC-3478-420A-9F07-1EC81294ED92}" srcId="{408DE22F-4374-4485-A35A-BB79197F3A77}" destId="{FB532F4A-B79B-498D-B431-87F6E5D8A3BA}" srcOrd="0" destOrd="0" parTransId="{17A3B468-6F00-4894-9D1F-21A7B0FD3B47}" sibTransId="{1176CA47-EE2E-4228-B4F7-46679F6E05AC}"/>
    <dgm:cxn modelId="{ED9B3D38-BC35-4192-8A7C-C414BE1F9AAA}" type="presOf" srcId="{D96AD1C0-0B95-44F7-B540-33D56DDF9820}" destId="{BB7D9A32-F361-4359-A890-06665FE410A0}" srcOrd="0" destOrd="0" presId="urn:microsoft.com/office/officeart/2005/8/layout/vList3#2"/>
    <dgm:cxn modelId="{569295D5-DCD9-4D0F-97F8-4FC8AF830E99}" srcId="{408DE22F-4374-4485-A35A-BB79197F3A77}" destId="{D96AD1C0-0B95-44F7-B540-33D56DDF9820}" srcOrd="1" destOrd="0" parTransId="{FB5C10D7-5AE7-4AF8-976D-5B71C63257BE}" sibTransId="{54995E76-8439-4858-80C5-5CAC2725C95B}"/>
    <dgm:cxn modelId="{6EC1993A-9FAB-4DD1-A009-6CE5A3906EE1}" type="presOf" srcId="{FB532F4A-B79B-498D-B431-87F6E5D8A3BA}" destId="{13920FDA-199A-433C-A97F-0942CE882432}" srcOrd="0" destOrd="0" presId="urn:microsoft.com/office/officeart/2005/8/layout/vList3#2"/>
    <dgm:cxn modelId="{1D8886FD-AB2B-46C0-8971-368FE9F01749}" type="presParOf" srcId="{FC2ADD9C-9E7B-4430-A66B-892D816133FC}" destId="{A68E7263-2CB5-44DA-BE1A-8D97EE27A440}" srcOrd="0" destOrd="0" presId="urn:microsoft.com/office/officeart/2005/8/layout/vList3#2"/>
    <dgm:cxn modelId="{D1600827-26D2-4630-89BA-0C081D0D33DB}" type="presParOf" srcId="{A68E7263-2CB5-44DA-BE1A-8D97EE27A440}" destId="{15719E16-07F4-463D-82CD-25457D3B98C8}" srcOrd="0" destOrd="0" presId="urn:microsoft.com/office/officeart/2005/8/layout/vList3#2"/>
    <dgm:cxn modelId="{ACC2A4AC-200A-4043-B925-05FD15FB82E6}" type="presParOf" srcId="{A68E7263-2CB5-44DA-BE1A-8D97EE27A440}" destId="{13920FDA-199A-433C-A97F-0942CE882432}" srcOrd="1" destOrd="0" presId="urn:microsoft.com/office/officeart/2005/8/layout/vList3#2"/>
    <dgm:cxn modelId="{C1F246CF-47C3-42BA-8AA7-22595BABFDD0}" type="presParOf" srcId="{FC2ADD9C-9E7B-4430-A66B-892D816133FC}" destId="{B5749B1F-358D-49BC-A783-F17C7A336D6B}" srcOrd="1" destOrd="0" presId="urn:microsoft.com/office/officeart/2005/8/layout/vList3#2"/>
    <dgm:cxn modelId="{AED780D1-8869-49F9-8898-F47DEE0D3543}" type="presParOf" srcId="{FC2ADD9C-9E7B-4430-A66B-892D816133FC}" destId="{CB762B5F-2DC3-48D6-8784-F9B824ABA7ED}" srcOrd="2" destOrd="0" presId="urn:microsoft.com/office/officeart/2005/8/layout/vList3#2"/>
    <dgm:cxn modelId="{959D1FB3-5BB2-4013-BFE6-89C076012668}" type="presParOf" srcId="{CB762B5F-2DC3-48D6-8784-F9B824ABA7ED}" destId="{C24660F5-713D-4967-9641-0C365955A3B4}" srcOrd="0" destOrd="0" presId="urn:microsoft.com/office/officeart/2005/8/layout/vList3#2"/>
    <dgm:cxn modelId="{542A323D-BD33-456D-911D-499AE7E16E76}" type="presParOf" srcId="{CB762B5F-2DC3-48D6-8784-F9B824ABA7ED}" destId="{BB7D9A32-F361-4359-A890-06665FE410A0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D87D35-88FA-4EA0-8639-7546B6C31ABC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7AABD645-86DD-45F8-BCC9-259D635B1A58}">
      <dgm:prSet phldrT="[Texto]" custT="1"/>
      <dgm:spPr/>
      <dgm:t>
        <a:bodyPr/>
        <a:lstStyle/>
        <a:p>
          <a:pPr algn="l"/>
          <a:r>
            <a:rPr lang="es-VE" sz="1600" dirty="0"/>
            <a:t>Reflexionar sobre el desarrollo de la Educación Superior en el último decenio, el estado actual y los desafíos por venir.</a:t>
          </a:r>
          <a:endParaRPr lang="es-ES" sz="1600" dirty="0"/>
        </a:p>
      </dgm:t>
    </dgm:pt>
    <dgm:pt modelId="{B8D385F6-8900-4CFC-994F-4C974C6542CA}" type="parTrans" cxnId="{E9483B05-654E-4596-8033-40EB9CF89234}">
      <dgm:prSet/>
      <dgm:spPr/>
      <dgm:t>
        <a:bodyPr/>
        <a:lstStyle/>
        <a:p>
          <a:pPr algn="l"/>
          <a:endParaRPr lang="es-ES" sz="2000"/>
        </a:p>
      </dgm:t>
    </dgm:pt>
    <dgm:pt modelId="{CA604AE5-69A4-41D7-AAA4-DE9834054E67}" type="sibTrans" cxnId="{E9483B05-654E-4596-8033-40EB9CF89234}">
      <dgm:prSet/>
      <dgm:spPr/>
      <dgm:t>
        <a:bodyPr/>
        <a:lstStyle/>
        <a:p>
          <a:pPr algn="l"/>
          <a:endParaRPr lang="es-ES" sz="2000"/>
        </a:p>
      </dgm:t>
    </dgm:pt>
    <dgm:pt modelId="{49EDE5C0-22C3-4619-8E0E-35AC24FFBA65}">
      <dgm:prSet phldrT="[Texto]" custT="1"/>
      <dgm:spPr/>
      <dgm:t>
        <a:bodyPr/>
        <a:lstStyle/>
        <a:p>
          <a:pPr algn="l"/>
          <a:r>
            <a:rPr lang="es-VE" sz="1600" dirty="0"/>
            <a:t>Analizar el sentido de las políticas universitarias contemporáneas y las estrategias de los sistemas de educación superior en América Latina y el Caribe.</a:t>
          </a:r>
          <a:endParaRPr lang="es-ES" sz="1600" dirty="0"/>
        </a:p>
      </dgm:t>
    </dgm:pt>
    <dgm:pt modelId="{2FA4ACE0-1BCB-4F89-A5A1-C502D7DD1BF0}" type="parTrans" cxnId="{103839E2-0B4B-4AFF-B402-B5731DB6C5A9}">
      <dgm:prSet/>
      <dgm:spPr/>
      <dgm:t>
        <a:bodyPr/>
        <a:lstStyle/>
        <a:p>
          <a:pPr algn="l"/>
          <a:endParaRPr lang="es-ES" sz="2000"/>
        </a:p>
      </dgm:t>
    </dgm:pt>
    <dgm:pt modelId="{C68B2BCB-0267-4448-AFA6-BAC2D9F3DDCA}" type="sibTrans" cxnId="{103839E2-0B4B-4AFF-B402-B5731DB6C5A9}">
      <dgm:prSet/>
      <dgm:spPr/>
      <dgm:t>
        <a:bodyPr/>
        <a:lstStyle/>
        <a:p>
          <a:pPr algn="l"/>
          <a:endParaRPr lang="es-ES" sz="2000"/>
        </a:p>
      </dgm:t>
    </dgm:pt>
    <dgm:pt modelId="{F34FFC93-61CC-4D30-B761-AFD9694FC087}">
      <dgm:prSet phldrT="[Texto]" custT="1"/>
      <dgm:spPr/>
      <dgm:t>
        <a:bodyPr/>
        <a:lstStyle/>
        <a:p>
          <a:pPr algn="l"/>
          <a:r>
            <a:rPr lang="es-VE" sz="1600" dirty="0"/>
            <a:t>Desarrollar un marco de referencia sobre la educación superior abierta a la cooperación e integración  de América  Latina y el Caribe.</a:t>
          </a:r>
          <a:endParaRPr lang="es-ES" sz="1600" dirty="0"/>
        </a:p>
      </dgm:t>
    </dgm:pt>
    <dgm:pt modelId="{692C3E36-0728-4AE9-A47B-88012C3E7CAE}" type="parTrans" cxnId="{8835988D-2C6F-4818-B843-920D639C1E16}">
      <dgm:prSet/>
      <dgm:spPr/>
      <dgm:t>
        <a:bodyPr/>
        <a:lstStyle/>
        <a:p>
          <a:pPr algn="l"/>
          <a:endParaRPr lang="es-ES" sz="2000"/>
        </a:p>
      </dgm:t>
    </dgm:pt>
    <dgm:pt modelId="{2118C515-0C79-4744-9174-0B87831EF5CD}" type="sibTrans" cxnId="{8835988D-2C6F-4818-B843-920D639C1E16}">
      <dgm:prSet/>
      <dgm:spPr/>
      <dgm:t>
        <a:bodyPr/>
        <a:lstStyle/>
        <a:p>
          <a:pPr algn="l"/>
          <a:endParaRPr lang="es-ES" sz="2000"/>
        </a:p>
      </dgm:t>
    </dgm:pt>
    <dgm:pt modelId="{562DABA0-84E0-4CC0-A08A-7B235FB9CE40}">
      <dgm:prSet phldrT="[Texto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VE" sz="1600" dirty="0"/>
            <a:t>Promover  la Declaración y Plan de Acción como instrumentos orientadores para las instituciones (IES), gobiernos y otros actores. </a:t>
          </a:r>
          <a:endParaRPr lang="es-ES" sz="1600" dirty="0"/>
        </a:p>
        <a:p>
          <a:pPr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dirty="0"/>
        </a:p>
      </dgm:t>
    </dgm:pt>
    <dgm:pt modelId="{6BF3E322-E3B8-4D20-BA77-117C08321EC7}" type="parTrans" cxnId="{4C839043-A1AD-4209-ACD3-54DD7F240E7D}">
      <dgm:prSet/>
      <dgm:spPr/>
      <dgm:t>
        <a:bodyPr/>
        <a:lstStyle/>
        <a:p>
          <a:pPr algn="l"/>
          <a:endParaRPr lang="es-ES" sz="2000"/>
        </a:p>
      </dgm:t>
    </dgm:pt>
    <dgm:pt modelId="{2E5633DD-870B-4159-AF0B-5080234C101A}" type="sibTrans" cxnId="{4C839043-A1AD-4209-ACD3-54DD7F240E7D}">
      <dgm:prSet/>
      <dgm:spPr/>
      <dgm:t>
        <a:bodyPr/>
        <a:lstStyle/>
        <a:p>
          <a:pPr algn="l"/>
          <a:endParaRPr lang="es-ES" sz="2000"/>
        </a:p>
      </dgm:t>
    </dgm:pt>
    <dgm:pt modelId="{2D31D8F1-828C-46E7-A80C-80DED5435209}">
      <dgm:prSet phldrT="[Texto]" custT="1"/>
      <dgm:spPr/>
      <dgm:t>
        <a:bodyPr/>
        <a:lstStyle/>
        <a:p>
          <a:pPr algn="l"/>
          <a:r>
            <a:rPr lang="es-VE" sz="1600" dirty="0"/>
            <a:t>Reflexionar sobre el legado de la Reforma Universitaria de Córdoba de 1918.</a:t>
          </a:r>
          <a:endParaRPr lang="es-ES" sz="1600" dirty="0"/>
        </a:p>
      </dgm:t>
    </dgm:pt>
    <dgm:pt modelId="{07AF06C6-A26A-4499-A41E-4D2E78D9FCEB}" type="parTrans" cxnId="{3B61B4B1-2AB3-4087-8EF3-AFAC8C382B37}">
      <dgm:prSet/>
      <dgm:spPr/>
      <dgm:t>
        <a:bodyPr/>
        <a:lstStyle/>
        <a:p>
          <a:pPr algn="l"/>
          <a:endParaRPr lang="es-ES" sz="2000"/>
        </a:p>
      </dgm:t>
    </dgm:pt>
    <dgm:pt modelId="{DDD0F459-53D9-4619-8D32-8145E7240062}" type="sibTrans" cxnId="{3B61B4B1-2AB3-4087-8EF3-AFAC8C382B37}">
      <dgm:prSet/>
      <dgm:spPr/>
      <dgm:t>
        <a:bodyPr/>
        <a:lstStyle/>
        <a:p>
          <a:pPr algn="l"/>
          <a:endParaRPr lang="es-ES" sz="2000"/>
        </a:p>
      </dgm:t>
    </dgm:pt>
    <dgm:pt modelId="{B5B66A4B-F1B1-4FDA-B3DD-71F48D5A8997}" type="pres">
      <dgm:prSet presAssocID="{27D87D35-88FA-4EA0-8639-7546B6C31AB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C02A41E-AA10-4986-8ED9-EAC2E37A24AE}" type="pres">
      <dgm:prSet presAssocID="{7AABD645-86DD-45F8-BCC9-259D635B1A58}" presName="node" presStyleLbl="node1" presStyleIdx="0" presStyleCnt="5" custLinFactNeighborX="-3800" custLinFactNeighborY="-166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86C8E27-E2A9-405E-990E-9105DA0091B7}" type="pres">
      <dgm:prSet presAssocID="{CA604AE5-69A4-41D7-AAA4-DE9834054E67}" presName="sibTrans" presStyleCnt="0"/>
      <dgm:spPr/>
    </dgm:pt>
    <dgm:pt modelId="{5DDBD63B-498D-4551-B56B-46205F212699}" type="pres">
      <dgm:prSet presAssocID="{49EDE5C0-22C3-4619-8E0E-35AC24FFBA6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6DCB9D7-EFA8-425C-971A-36529812A132}" type="pres">
      <dgm:prSet presAssocID="{C68B2BCB-0267-4448-AFA6-BAC2D9F3DDCA}" presName="sibTrans" presStyleCnt="0"/>
      <dgm:spPr/>
    </dgm:pt>
    <dgm:pt modelId="{D97BEABC-17B8-452F-AAA0-C7C1FDF3C563}" type="pres">
      <dgm:prSet presAssocID="{F34FFC93-61CC-4D30-B761-AFD9694FC08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94F4480-BE8B-4D3E-9386-8DC6FD87BB64}" type="pres">
      <dgm:prSet presAssocID="{2118C515-0C79-4744-9174-0B87831EF5CD}" presName="sibTrans" presStyleCnt="0"/>
      <dgm:spPr/>
    </dgm:pt>
    <dgm:pt modelId="{038ED7FE-254B-4CFB-BA49-932A160B2BB1}" type="pres">
      <dgm:prSet presAssocID="{562DABA0-84E0-4CC0-A08A-7B235FB9CE4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893CCB2-5F43-4A20-BE64-104798BC0299}" type="pres">
      <dgm:prSet presAssocID="{2E5633DD-870B-4159-AF0B-5080234C101A}" presName="sibTrans" presStyleCnt="0"/>
      <dgm:spPr/>
    </dgm:pt>
    <dgm:pt modelId="{14BE7849-DEDF-4DD4-A224-C5B2968D001C}" type="pres">
      <dgm:prSet presAssocID="{2D31D8F1-828C-46E7-A80C-80DED543520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781A082-E879-4233-A8EF-8E565FC8155A}" type="presOf" srcId="{562DABA0-84E0-4CC0-A08A-7B235FB9CE40}" destId="{038ED7FE-254B-4CFB-BA49-932A160B2BB1}" srcOrd="0" destOrd="0" presId="urn:microsoft.com/office/officeart/2005/8/layout/hList6"/>
    <dgm:cxn modelId="{DE3B6D8D-9F14-4ECA-94E5-5D4BE050E1B7}" type="presOf" srcId="{49EDE5C0-22C3-4619-8E0E-35AC24FFBA65}" destId="{5DDBD63B-498D-4551-B56B-46205F212699}" srcOrd="0" destOrd="0" presId="urn:microsoft.com/office/officeart/2005/8/layout/hList6"/>
    <dgm:cxn modelId="{A0930629-A37F-4BA7-B721-32844247117E}" type="presOf" srcId="{F34FFC93-61CC-4D30-B761-AFD9694FC087}" destId="{D97BEABC-17B8-452F-AAA0-C7C1FDF3C563}" srcOrd="0" destOrd="0" presId="urn:microsoft.com/office/officeart/2005/8/layout/hList6"/>
    <dgm:cxn modelId="{B7AD37B2-0AB1-4299-BADE-ED887BEA0B03}" type="presOf" srcId="{27D87D35-88FA-4EA0-8639-7546B6C31ABC}" destId="{B5B66A4B-F1B1-4FDA-B3DD-71F48D5A8997}" srcOrd="0" destOrd="0" presId="urn:microsoft.com/office/officeart/2005/8/layout/hList6"/>
    <dgm:cxn modelId="{E9483B05-654E-4596-8033-40EB9CF89234}" srcId="{27D87D35-88FA-4EA0-8639-7546B6C31ABC}" destId="{7AABD645-86DD-45F8-BCC9-259D635B1A58}" srcOrd="0" destOrd="0" parTransId="{B8D385F6-8900-4CFC-994F-4C974C6542CA}" sibTransId="{CA604AE5-69A4-41D7-AAA4-DE9834054E67}"/>
    <dgm:cxn modelId="{3B61B4B1-2AB3-4087-8EF3-AFAC8C382B37}" srcId="{27D87D35-88FA-4EA0-8639-7546B6C31ABC}" destId="{2D31D8F1-828C-46E7-A80C-80DED5435209}" srcOrd="4" destOrd="0" parTransId="{07AF06C6-A26A-4499-A41E-4D2E78D9FCEB}" sibTransId="{DDD0F459-53D9-4619-8D32-8145E7240062}"/>
    <dgm:cxn modelId="{A7EBCA68-D8F3-47BB-8342-0992FACACA80}" type="presOf" srcId="{7AABD645-86DD-45F8-BCC9-259D635B1A58}" destId="{2C02A41E-AA10-4986-8ED9-EAC2E37A24AE}" srcOrd="0" destOrd="0" presId="urn:microsoft.com/office/officeart/2005/8/layout/hList6"/>
    <dgm:cxn modelId="{8835988D-2C6F-4818-B843-920D639C1E16}" srcId="{27D87D35-88FA-4EA0-8639-7546B6C31ABC}" destId="{F34FFC93-61CC-4D30-B761-AFD9694FC087}" srcOrd="2" destOrd="0" parTransId="{692C3E36-0728-4AE9-A47B-88012C3E7CAE}" sibTransId="{2118C515-0C79-4744-9174-0B87831EF5CD}"/>
    <dgm:cxn modelId="{3D78FA9D-DE10-4E45-B5AA-31C91D71E262}" type="presOf" srcId="{2D31D8F1-828C-46E7-A80C-80DED5435209}" destId="{14BE7849-DEDF-4DD4-A224-C5B2968D001C}" srcOrd="0" destOrd="0" presId="urn:microsoft.com/office/officeart/2005/8/layout/hList6"/>
    <dgm:cxn modelId="{103839E2-0B4B-4AFF-B402-B5731DB6C5A9}" srcId="{27D87D35-88FA-4EA0-8639-7546B6C31ABC}" destId="{49EDE5C0-22C3-4619-8E0E-35AC24FFBA65}" srcOrd="1" destOrd="0" parTransId="{2FA4ACE0-1BCB-4F89-A5A1-C502D7DD1BF0}" sibTransId="{C68B2BCB-0267-4448-AFA6-BAC2D9F3DDCA}"/>
    <dgm:cxn modelId="{4C839043-A1AD-4209-ACD3-54DD7F240E7D}" srcId="{27D87D35-88FA-4EA0-8639-7546B6C31ABC}" destId="{562DABA0-84E0-4CC0-A08A-7B235FB9CE40}" srcOrd="3" destOrd="0" parTransId="{6BF3E322-E3B8-4D20-BA77-117C08321EC7}" sibTransId="{2E5633DD-870B-4159-AF0B-5080234C101A}"/>
    <dgm:cxn modelId="{C5BE4D77-2CA4-42FB-B416-75048497C729}" type="presParOf" srcId="{B5B66A4B-F1B1-4FDA-B3DD-71F48D5A8997}" destId="{2C02A41E-AA10-4986-8ED9-EAC2E37A24AE}" srcOrd="0" destOrd="0" presId="urn:microsoft.com/office/officeart/2005/8/layout/hList6"/>
    <dgm:cxn modelId="{297E9D6C-F724-435D-8C2E-860FC07B44CD}" type="presParOf" srcId="{B5B66A4B-F1B1-4FDA-B3DD-71F48D5A8997}" destId="{D86C8E27-E2A9-405E-990E-9105DA0091B7}" srcOrd="1" destOrd="0" presId="urn:microsoft.com/office/officeart/2005/8/layout/hList6"/>
    <dgm:cxn modelId="{17F559E0-45E1-4A93-9FE5-0C749448577F}" type="presParOf" srcId="{B5B66A4B-F1B1-4FDA-B3DD-71F48D5A8997}" destId="{5DDBD63B-498D-4551-B56B-46205F212699}" srcOrd="2" destOrd="0" presId="urn:microsoft.com/office/officeart/2005/8/layout/hList6"/>
    <dgm:cxn modelId="{4E02F0C8-11BF-4CE8-AE60-097874F3C890}" type="presParOf" srcId="{B5B66A4B-F1B1-4FDA-B3DD-71F48D5A8997}" destId="{B6DCB9D7-EFA8-425C-971A-36529812A132}" srcOrd="3" destOrd="0" presId="urn:microsoft.com/office/officeart/2005/8/layout/hList6"/>
    <dgm:cxn modelId="{A598D64B-F0BD-4666-82B7-D9764E0276DD}" type="presParOf" srcId="{B5B66A4B-F1B1-4FDA-B3DD-71F48D5A8997}" destId="{D97BEABC-17B8-452F-AAA0-C7C1FDF3C563}" srcOrd="4" destOrd="0" presId="urn:microsoft.com/office/officeart/2005/8/layout/hList6"/>
    <dgm:cxn modelId="{3218B578-FC1D-44EC-BB89-147F3AD77378}" type="presParOf" srcId="{B5B66A4B-F1B1-4FDA-B3DD-71F48D5A8997}" destId="{994F4480-BE8B-4D3E-9386-8DC6FD87BB64}" srcOrd="5" destOrd="0" presId="urn:microsoft.com/office/officeart/2005/8/layout/hList6"/>
    <dgm:cxn modelId="{C603A0B4-86BD-43AB-AFD2-7DF8B3D4D505}" type="presParOf" srcId="{B5B66A4B-F1B1-4FDA-B3DD-71F48D5A8997}" destId="{038ED7FE-254B-4CFB-BA49-932A160B2BB1}" srcOrd="6" destOrd="0" presId="urn:microsoft.com/office/officeart/2005/8/layout/hList6"/>
    <dgm:cxn modelId="{BEDB7470-5AF4-493B-B53B-9E3D693A826C}" type="presParOf" srcId="{B5B66A4B-F1B1-4FDA-B3DD-71F48D5A8997}" destId="{0893CCB2-5F43-4A20-BE64-104798BC0299}" srcOrd="7" destOrd="0" presId="urn:microsoft.com/office/officeart/2005/8/layout/hList6"/>
    <dgm:cxn modelId="{AE3D93EA-885B-4059-8E47-D877874F37EE}" type="presParOf" srcId="{B5B66A4B-F1B1-4FDA-B3DD-71F48D5A8997}" destId="{14BE7849-DEDF-4DD4-A224-C5B2968D001C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68A5B2-E9D7-4BAD-9DF5-2C19B1B5262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A1A28E5-F60C-4C89-9461-32C2544B865B}">
      <dgm:prSet phldrT="[Texto]"/>
      <dgm:spPr/>
      <dgm:t>
        <a:bodyPr/>
        <a:lstStyle/>
        <a:p>
          <a:r>
            <a:rPr lang="es-VE" dirty="0"/>
            <a:t>PRE</a:t>
          </a:r>
        </a:p>
      </dgm:t>
    </dgm:pt>
    <dgm:pt modelId="{004D021E-D08E-4B47-AA73-087A5751B7A7}" type="parTrans" cxnId="{DDFC40E9-916B-466E-9984-F9EA7DF19630}">
      <dgm:prSet/>
      <dgm:spPr/>
      <dgm:t>
        <a:bodyPr/>
        <a:lstStyle/>
        <a:p>
          <a:endParaRPr lang="es-VE"/>
        </a:p>
      </dgm:t>
    </dgm:pt>
    <dgm:pt modelId="{420A089B-0334-4023-84CF-AC08BF8A78F8}" type="sibTrans" cxnId="{DDFC40E9-916B-466E-9984-F9EA7DF19630}">
      <dgm:prSet/>
      <dgm:spPr/>
      <dgm:t>
        <a:bodyPr/>
        <a:lstStyle/>
        <a:p>
          <a:endParaRPr lang="es-VE"/>
        </a:p>
      </dgm:t>
    </dgm:pt>
    <dgm:pt modelId="{E61D10EE-2212-40A8-8D8A-189611CC44A5}">
      <dgm:prSet phldrT="[Texto]"/>
      <dgm:spPr/>
      <dgm:t>
        <a:bodyPr/>
        <a:lstStyle/>
        <a:p>
          <a:r>
            <a:rPr lang="es-VE" dirty="0"/>
            <a:t>EVENTUM DIES</a:t>
          </a:r>
        </a:p>
      </dgm:t>
    </dgm:pt>
    <dgm:pt modelId="{9AF98724-FE31-4B92-98AF-225B9D735F26}" type="parTrans" cxnId="{92544266-2B33-4B8A-9F47-45E0140ED198}">
      <dgm:prSet/>
      <dgm:spPr/>
      <dgm:t>
        <a:bodyPr/>
        <a:lstStyle/>
        <a:p>
          <a:endParaRPr lang="es-VE"/>
        </a:p>
      </dgm:t>
    </dgm:pt>
    <dgm:pt modelId="{9789E544-EDE5-49D7-857B-53DEB4C14E3A}" type="sibTrans" cxnId="{92544266-2B33-4B8A-9F47-45E0140ED198}">
      <dgm:prSet/>
      <dgm:spPr/>
      <dgm:t>
        <a:bodyPr/>
        <a:lstStyle/>
        <a:p>
          <a:endParaRPr lang="es-VE"/>
        </a:p>
      </dgm:t>
    </dgm:pt>
    <dgm:pt modelId="{E24DBFC9-A56F-4B3E-A79D-4E7756B6488C}">
      <dgm:prSet phldrT="[Texto]"/>
      <dgm:spPr/>
      <dgm:t>
        <a:bodyPr/>
        <a:lstStyle/>
        <a:p>
          <a:r>
            <a:rPr lang="es-VE" dirty="0"/>
            <a:t>POST</a:t>
          </a:r>
        </a:p>
      </dgm:t>
    </dgm:pt>
    <dgm:pt modelId="{D07C1EB7-8786-4746-9BA1-D4954A734353}" type="parTrans" cxnId="{C899F153-56AB-4590-B9E3-E5D1CF61B77E}">
      <dgm:prSet/>
      <dgm:spPr/>
      <dgm:t>
        <a:bodyPr/>
        <a:lstStyle/>
        <a:p>
          <a:endParaRPr lang="es-VE"/>
        </a:p>
      </dgm:t>
    </dgm:pt>
    <dgm:pt modelId="{C0380217-07DD-4758-9076-C90EF9B91775}" type="sibTrans" cxnId="{C899F153-56AB-4590-B9E3-E5D1CF61B77E}">
      <dgm:prSet/>
      <dgm:spPr/>
      <dgm:t>
        <a:bodyPr/>
        <a:lstStyle/>
        <a:p>
          <a:endParaRPr lang="es-VE"/>
        </a:p>
      </dgm:t>
    </dgm:pt>
    <dgm:pt modelId="{1D5B0861-97EF-47BD-A460-E095529A0736}" type="pres">
      <dgm:prSet presAssocID="{4068A5B2-E9D7-4BAD-9DF5-2C19B1B52627}" presName="Name0" presStyleCnt="0">
        <dgm:presLayoutVars>
          <dgm:dir/>
          <dgm:animLvl val="lvl"/>
          <dgm:resizeHandles val="exact"/>
        </dgm:presLayoutVars>
      </dgm:prSet>
      <dgm:spPr/>
    </dgm:pt>
    <dgm:pt modelId="{564A7D11-3CBE-48F1-BEFE-96A71E366B03}" type="pres">
      <dgm:prSet presAssocID="{6A1A28E5-F60C-4C89-9461-32C2544B865B}" presName="parTxOnly" presStyleLbl="node1" presStyleIdx="0" presStyleCnt="3" custScaleY="78004" custLinFactY="-32023" custLinFactNeighborX="-821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0C82679-DA68-4F61-8BA5-FDA0B175AB78}" type="pres">
      <dgm:prSet presAssocID="{420A089B-0334-4023-84CF-AC08BF8A78F8}" presName="parTxOnlySpace" presStyleCnt="0"/>
      <dgm:spPr/>
    </dgm:pt>
    <dgm:pt modelId="{16FF6488-90F9-4E13-9A8E-1E493D974214}" type="pres">
      <dgm:prSet presAssocID="{E61D10EE-2212-40A8-8D8A-189611CC44A5}" presName="parTxOnly" presStyleLbl="node1" presStyleIdx="1" presStyleCnt="3" custScaleY="73411" custLinFactY="-34320" custLinFactNeighborX="3972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159BB21-7549-49C4-A940-8B4607F671CE}" type="pres">
      <dgm:prSet presAssocID="{9789E544-EDE5-49D7-857B-53DEB4C14E3A}" presName="parTxOnlySpace" presStyleCnt="0"/>
      <dgm:spPr/>
    </dgm:pt>
    <dgm:pt modelId="{7E891F54-0D0A-4979-AC09-D0FC4826CB2F}" type="pres">
      <dgm:prSet presAssocID="{E24DBFC9-A56F-4B3E-A79D-4E7756B6488C}" presName="parTxOnly" presStyleLbl="node1" presStyleIdx="2" presStyleCnt="3" custScaleY="74867" custLinFactY="-33592" custLinFactNeighborX="5903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8FF6C72F-103D-440C-B12A-BF02862723AE}" type="presOf" srcId="{6A1A28E5-F60C-4C89-9461-32C2544B865B}" destId="{564A7D11-3CBE-48F1-BEFE-96A71E366B03}" srcOrd="0" destOrd="0" presId="urn:microsoft.com/office/officeart/2005/8/layout/chevron1"/>
    <dgm:cxn modelId="{AC9CA6F7-D5DC-46CB-84BC-22B00220BA76}" type="presOf" srcId="{4068A5B2-E9D7-4BAD-9DF5-2C19B1B52627}" destId="{1D5B0861-97EF-47BD-A460-E095529A0736}" srcOrd="0" destOrd="0" presId="urn:microsoft.com/office/officeart/2005/8/layout/chevron1"/>
    <dgm:cxn modelId="{6BAC6187-79F8-41BF-8B78-4039748022C3}" type="presOf" srcId="{E24DBFC9-A56F-4B3E-A79D-4E7756B6488C}" destId="{7E891F54-0D0A-4979-AC09-D0FC4826CB2F}" srcOrd="0" destOrd="0" presId="urn:microsoft.com/office/officeart/2005/8/layout/chevron1"/>
    <dgm:cxn modelId="{C899F153-56AB-4590-B9E3-E5D1CF61B77E}" srcId="{4068A5B2-E9D7-4BAD-9DF5-2C19B1B52627}" destId="{E24DBFC9-A56F-4B3E-A79D-4E7756B6488C}" srcOrd="2" destOrd="0" parTransId="{D07C1EB7-8786-4746-9BA1-D4954A734353}" sibTransId="{C0380217-07DD-4758-9076-C90EF9B91775}"/>
    <dgm:cxn modelId="{C3387961-749A-482E-80D5-AE50186C69CE}" type="presOf" srcId="{E61D10EE-2212-40A8-8D8A-189611CC44A5}" destId="{16FF6488-90F9-4E13-9A8E-1E493D974214}" srcOrd="0" destOrd="0" presId="urn:microsoft.com/office/officeart/2005/8/layout/chevron1"/>
    <dgm:cxn modelId="{92544266-2B33-4B8A-9F47-45E0140ED198}" srcId="{4068A5B2-E9D7-4BAD-9DF5-2C19B1B52627}" destId="{E61D10EE-2212-40A8-8D8A-189611CC44A5}" srcOrd="1" destOrd="0" parTransId="{9AF98724-FE31-4B92-98AF-225B9D735F26}" sibTransId="{9789E544-EDE5-49D7-857B-53DEB4C14E3A}"/>
    <dgm:cxn modelId="{DDFC40E9-916B-466E-9984-F9EA7DF19630}" srcId="{4068A5B2-E9D7-4BAD-9DF5-2C19B1B52627}" destId="{6A1A28E5-F60C-4C89-9461-32C2544B865B}" srcOrd="0" destOrd="0" parTransId="{004D021E-D08E-4B47-AA73-087A5751B7A7}" sibTransId="{420A089B-0334-4023-84CF-AC08BF8A78F8}"/>
    <dgm:cxn modelId="{13DB716E-6D24-4173-954E-E18AF5AB1460}" type="presParOf" srcId="{1D5B0861-97EF-47BD-A460-E095529A0736}" destId="{564A7D11-3CBE-48F1-BEFE-96A71E366B03}" srcOrd="0" destOrd="0" presId="urn:microsoft.com/office/officeart/2005/8/layout/chevron1"/>
    <dgm:cxn modelId="{4FA51E8A-BAC9-4942-9AEA-50D065BCE9FA}" type="presParOf" srcId="{1D5B0861-97EF-47BD-A460-E095529A0736}" destId="{60C82679-DA68-4F61-8BA5-FDA0B175AB78}" srcOrd="1" destOrd="0" presId="urn:microsoft.com/office/officeart/2005/8/layout/chevron1"/>
    <dgm:cxn modelId="{37845004-2131-4718-A913-F70D953A7624}" type="presParOf" srcId="{1D5B0861-97EF-47BD-A460-E095529A0736}" destId="{16FF6488-90F9-4E13-9A8E-1E493D974214}" srcOrd="2" destOrd="0" presId="urn:microsoft.com/office/officeart/2005/8/layout/chevron1"/>
    <dgm:cxn modelId="{3C19254E-B29A-4198-8C13-A7872E4A676B}" type="presParOf" srcId="{1D5B0861-97EF-47BD-A460-E095529A0736}" destId="{E159BB21-7549-49C4-A940-8B4607F671CE}" srcOrd="3" destOrd="0" presId="urn:microsoft.com/office/officeart/2005/8/layout/chevron1"/>
    <dgm:cxn modelId="{E158384B-C27B-4FF0-AE7D-C87799176465}" type="presParOf" srcId="{1D5B0861-97EF-47BD-A460-E095529A0736}" destId="{7E891F54-0D0A-4979-AC09-D0FC4826CB2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1FDCE1-8C05-4DE1-B109-C8D3797C410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86726C1F-23A7-491C-9461-534AE9E5FA46}">
      <dgm:prSet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s-CO" sz="2000" dirty="0"/>
            <a:t>El CRECES es una iniciativa del Instituto para la Educación Superior en América Latina y el Caribe de la UNESCO - IESALC y la Asociación Colombiana de Universidades ASCUN</a:t>
          </a:r>
        </a:p>
      </dgm:t>
    </dgm:pt>
    <dgm:pt modelId="{8E7A6657-2D2F-4C67-8EFE-B3ED8F3C73AC}" type="parTrans" cxnId="{4FDD016B-14B9-463B-9011-EBF7C410DB37}">
      <dgm:prSet/>
      <dgm:spPr/>
      <dgm:t>
        <a:bodyPr/>
        <a:lstStyle/>
        <a:p>
          <a:endParaRPr lang="es-CO"/>
        </a:p>
      </dgm:t>
    </dgm:pt>
    <dgm:pt modelId="{D1CBA1B6-21D1-4087-A4E9-9EAD79B4B8EB}" type="sibTrans" cxnId="{4FDD016B-14B9-463B-9011-EBF7C410DB37}">
      <dgm:prSet/>
      <dgm:spPr/>
      <dgm:t>
        <a:bodyPr/>
        <a:lstStyle/>
        <a:p>
          <a:endParaRPr lang="es-CO"/>
        </a:p>
      </dgm:t>
    </dgm:pt>
    <dgm:pt modelId="{FBCED933-787F-4797-8480-8BA99856FD39}">
      <dgm:prSet custT="1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s-CO" sz="2000" dirty="0"/>
            <a:t>El CRECES</a:t>
          </a:r>
          <a:r>
            <a:rPr lang="es-CO" sz="2400" dirty="0"/>
            <a:t> </a:t>
          </a:r>
          <a:r>
            <a:rPr lang="es-CO" sz="2000" dirty="0"/>
            <a:t>establece desde la cooperación, un espacio común de discusión, intercambio y de diálogo epistémico como generadores  de  conocimientos  interdisciplinarios, oportunos y pertinentes que coadyuven, a través  de sus recomendaciones, a la superación de los conflictos sociales expresados en los Objetivos de Desarrollo Sostenible ODS</a:t>
          </a:r>
          <a:endParaRPr lang="es-CO" sz="1600" dirty="0"/>
        </a:p>
      </dgm:t>
    </dgm:pt>
    <dgm:pt modelId="{E34C72C2-6C5F-4446-B077-53A51BB33B4A}" type="parTrans" cxnId="{38BED08C-8FAE-4214-9666-8E8AE3BA4567}">
      <dgm:prSet/>
      <dgm:spPr/>
      <dgm:t>
        <a:bodyPr/>
        <a:lstStyle/>
        <a:p>
          <a:endParaRPr lang="es-CO"/>
        </a:p>
      </dgm:t>
    </dgm:pt>
    <dgm:pt modelId="{9355A8A8-72AD-45BD-B681-2FB30EEE31CE}" type="sibTrans" cxnId="{38BED08C-8FAE-4214-9666-8E8AE3BA4567}">
      <dgm:prSet/>
      <dgm:spPr/>
      <dgm:t>
        <a:bodyPr/>
        <a:lstStyle/>
        <a:p>
          <a:endParaRPr lang="es-CO"/>
        </a:p>
      </dgm:t>
    </dgm:pt>
    <dgm:pt modelId="{FCDE11DD-1EC6-4950-8684-3416BA25A098}">
      <dgm:prSet/>
      <dgm:spPr/>
      <dgm:t>
        <a:bodyPr/>
        <a:lstStyle/>
        <a:p>
          <a:r>
            <a:rPr lang="es-CO" dirty="0"/>
            <a:t>El CRECES es el brazo articulador y de seguimiento de los acuerdos de la Cumbre Regional de Educación Superior CRES 2018</a:t>
          </a:r>
        </a:p>
      </dgm:t>
    </dgm:pt>
    <dgm:pt modelId="{7C7AA956-9C6F-4A4D-B447-88DA15BB11E1}" type="parTrans" cxnId="{B13F7463-54C9-4216-B006-B927475F0385}">
      <dgm:prSet/>
      <dgm:spPr/>
      <dgm:t>
        <a:bodyPr/>
        <a:lstStyle/>
        <a:p>
          <a:endParaRPr lang="es-CO"/>
        </a:p>
      </dgm:t>
    </dgm:pt>
    <dgm:pt modelId="{9207041E-D1E5-4B46-9BB9-D44638242F49}" type="sibTrans" cxnId="{B13F7463-54C9-4216-B006-B927475F0385}">
      <dgm:prSet/>
      <dgm:spPr/>
      <dgm:t>
        <a:bodyPr/>
        <a:lstStyle/>
        <a:p>
          <a:endParaRPr lang="es-CO"/>
        </a:p>
      </dgm:t>
    </dgm:pt>
    <dgm:pt modelId="{8342ABC0-5F6E-468F-90F2-7070585FDD04}" type="pres">
      <dgm:prSet presAssocID="{971FDCE1-8C05-4DE1-B109-C8D3797C410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B675ADA6-6CAB-4E02-8572-8180D88A1AD6}" type="pres">
      <dgm:prSet presAssocID="{86726C1F-23A7-491C-9461-534AE9E5FA46}" presName="circle1" presStyleLbl="node1" presStyleIdx="0" presStyleCnt="3"/>
      <dgm:spPr/>
    </dgm:pt>
    <dgm:pt modelId="{16FEFB89-BB1C-4CA1-84ED-CA91D17C521E}" type="pres">
      <dgm:prSet presAssocID="{86726C1F-23A7-491C-9461-534AE9E5FA46}" presName="space" presStyleCnt="0"/>
      <dgm:spPr/>
    </dgm:pt>
    <dgm:pt modelId="{24FC68B5-4927-4743-B1DE-EB13ED1363BD}" type="pres">
      <dgm:prSet presAssocID="{86726C1F-23A7-491C-9461-534AE9E5FA46}" presName="rect1" presStyleLbl="alignAcc1" presStyleIdx="0" presStyleCnt="3" custScaleX="103747" custScaleY="100749" custLinFactNeighborX="463" custLinFactNeighborY="-361"/>
      <dgm:spPr/>
      <dgm:t>
        <a:bodyPr/>
        <a:lstStyle/>
        <a:p>
          <a:endParaRPr lang="es-CO"/>
        </a:p>
      </dgm:t>
    </dgm:pt>
    <dgm:pt modelId="{BB77FB13-E7F5-4F98-9736-E069A8C4913C}" type="pres">
      <dgm:prSet presAssocID="{FBCED933-787F-4797-8480-8BA99856FD39}" presName="vertSpace2" presStyleLbl="node1" presStyleIdx="0" presStyleCnt="3"/>
      <dgm:spPr/>
    </dgm:pt>
    <dgm:pt modelId="{FC4B1EA4-77AF-4C74-ACFC-DDE9039D04C5}" type="pres">
      <dgm:prSet presAssocID="{FBCED933-787F-4797-8480-8BA99856FD39}" presName="circle2" presStyleLbl="node1" presStyleIdx="1" presStyleCnt="3"/>
      <dgm:spPr/>
    </dgm:pt>
    <dgm:pt modelId="{4283F963-5F19-4B58-AFB8-D2A8EB64CED9}" type="pres">
      <dgm:prSet presAssocID="{FBCED933-787F-4797-8480-8BA99856FD39}" presName="rect2" presStyleLbl="alignAcc1" presStyleIdx="1" presStyleCnt="3" custScaleX="104587" custScaleY="112885" custLinFactNeighborX="1772" custLinFactNeighborY="5516"/>
      <dgm:spPr/>
      <dgm:t>
        <a:bodyPr/>
        <a:lstStyle/>
        <a:p>
          <a:endParaRPr lang="es-CO"/>
        </a:p>
      </dgm:t>
    </dgm:pt>
    <dgm:pt modelId="{986FF514-8D41-4E50-BAC6-8260DE8F0FC5}" type="pres">
      <dgm:prSet presAssocID="{FCDE11DD-1EC6-4950-8684-3416BA25A098}" presName="vertSpace3" presStyleLbl="node1" presStyleIdx="1" presStyleCnt="3"/>
      <dgm:spPr/>
    </dgm:pt>
    <dgm:pt modelId="{4F9068A8-0E8A-41C1-8C71-8C332BAEC370}" type="pres">
      <dgm:prSet presAssocID="{FCDE11DD-1EC6-4950-8684-3416BA25A098}" presName="circle3" presStyleLbl="node1" presStyleIdx="2" presStyleCnt="3"/>
      <dgm:spPr/>
    </dgm:pt>
    <dgm:pt modelId="{40882913-F91D-40D0-BA67-CAD502105327}" type="pres">
      <dgm:prSet presAssocID="{FCDE11DD-1EC6-4950-8684-3416BA25A098}" presName="rect3" presStyleLbl="alignAcc1" presStyleIdx="2" presStyleCnt="3" custScaleX="103844" custScaleY="93009" custLinFactNeighborX="2144" custLinFactNeighborY="7815"/>
      <dgm:spPr/>
      <dgm:t>
        <a:bodyPr/>
        <a:lstStyle/>
        <a:p>
          <a:endParaRPr lang="es-CO"/>
        </a:p>
      </dgm:t>
    </dgm:pt>
    <dgm:pt modelId="{8253A028-F601-4D62-A25B-FA75A71A3CD9}" type="pres">
      <dgm:prSet presAssocID="{86726C1F-23A7-491C-9461-534AE9E5FA46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B519377-8208-4E3B-BD92-1775C95E3482}" type="pres">
      <dgm:prSet presAssocID="{FBCED933-787F-4797-8480-8BA99856FD39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57BA547-29DB-4E12-935C-4B068982035E}" type="pres">
      <dgm:prSet presAssocID="{FCDE11DD-1EC6-4950-8684-3416BA25A098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6D57AB1-E7AA-48A3-A2F9-B49566AB7C95}" type="presOf" srcId="{86726C1F-23A7-491C-9461-534AE9E5FA46}" destId="{8253A028-F601-4D62-A25B-FA75A71A3CD9}" srcOrd="1" destOrd="0" presId="urn:microsoft.com/office/officeart/2005/8/layout/target3"/>
    <dgm:cxn modelId="{F690B5A5-A96D-4D07-BD1E-CB0D79A99D5A}" type="presOf" srcId="{971FDCE1-8C05-4DE1-B109-C8D3797C410F}" destId="{8342ABC0-5F6E-468F-90F2-7070585FDD04}" srcOrd="0" destOrd="0" presId="urn:microsoft.com/office/officeart/2005/8/layout/target3"/>
    <dgm:cxn modelId="{2FF59D17-729F-445A-85FC-125D1D2F67E0}" type="presOf" srcId="{FBCED933-787F-4797-8480-8BA99856FD39}" destId="{4283F963-5F19-4B58-AFB8-D2A8EB64CED9}" srcOrd="0" destOrd="0" presId="urn:microsoft.com/office/officeart/2005/8/layout/target3"/>
    <dgm:cxn modelId="{38BED08C-8FAE-4214-9666-8E8AE3BA4567}" srcId="{971FDCE1-8C05-4DE1-B109-C8D3797C410F}" destId="{FBCED933-787F-4797-8480-8BA99856FD39}" srcOrd="1" destOrd="0" parTransId="{E34C72C2-6C5F-4446-B077-53A51BB33B4A}" sibTransId="{9355A8A8-72AD-45BD-B681-2FB30EEE31CE}"/>
    <dgm:cxn modelId="{0ABE5AD4-BB8D-494C-B71C-1E73B009A888}" type="presOf" srcId="{86726C1F-23A7-491C-9461-534AE9E5FA46}" destId="{24FC68B5-4927-4743-B1DE-EB13ED1363BD}" srcOrd="0" destOrd="0" presId="urn:microsoft.com/office/officeart/2005/8/layout/target3"/>
    <dgm:cxn modelId="{4FDD016B-14B9-463B-9011-EBF7C410DB37}" srcId="{971FDCE1-8C05-4DE1-B109-C8D3797C410F}" destId="{86726C1F-23A7-491C-9461-534AE9E5FA46}" srcOrd="0" destOrd="0" parTransId="{8E7A6657-2D2F-4C67-8EFE-B3ED8F3C73AC}" sibTransId="{D1CBA1B6-21D1-4087-A4E9-9EAD79B4B8EB}"/>
    <dgm:cxn modelId="{321BD4BC-554C-4711-B22B-079999B5A7D0}" type="presOf" srcId="{FBCED933-787F-4797-8480-8BA99856FD39}" destId="{AB519377-8208-4E3B-BD92-1775C95E3482}" srcOrd="1" destOrd="0" presId="urn:microsoft.com/office/officeart/2005/8/layout/target3"/>
    <dgm:cxn modelId="{B13F7463-54C9-4216-B006-B927475F0385}" srcId="{971FDCE1-8C05-4DE1-B109-C8D3797C410F}" destId="{FCDE11DD-1EC6-4950-8684-3416BA25A098}" srcOrd="2" destOrd="0" parTransId="{7C7AA956-9C6F-4A4D-B447-88DA15BB11E1}" sibTransId="{9207041E-D1E5-4B46-9BB9-D44638242F49}"/>
    <dgm:cxn modelId="{3428BD59-5274-46EB-95D9-273667C25D5F}" type="presOf" srcId="{FCDE11DD-1EC6-4950-8684-3416BA25A098}" destId="{40882913-F91D-40D0-BA67-CAD502105327}" srcOrd="0" destOrd="0" presId="urn:microsoft.com/office/officeart/2005/8/layout/target3"/>
    <dgm:cxn modelId="{DE282158-3009-474A-A7CD-D14E8A079B8F}" type="presOf" srcId="{FCDE11DD-1EC6-4950-8684-3416BA25A098}" destId="{B57BA547-29DB-4E12-935C-4B068982035E}" srcOrd="1" destOrd="0" presId="urn:microsoft.com/office/officeart/2005/8/layout/target3"/>
    <dgm:cxn modelId="{7330C9F0-DDF3-41E1-B422-97671C362011}" type="presParOf" srcId="{8342ABC0-5F6E-468F-90F2-7070585FDD04}" destId="{B675ADA6-6CAB-4E02-8572-8180D88A1AD6}" srcOrd="0" destOrd="0" presId="urn:microsoft.com/office/officeart/2005/8/layout/target3"/>
    <dgm:cxn modelId="{BA2C299D-AF5C-4726-8DAB-ED22941609AD}" type="presParOf" srcId="{8342ABC0-5F6E-468F-90F2-7070585FDD04}" destId="{16FEFB89-BB1C-4CA1-84ED-CA91D17C521E}" srcOrd="1" destOrd="0" presId="urn:microsoft.com/office/officeart/2005/8/layout/target3"/>
    <dgm:cxn modelId="{9D60C0AD-B5F1-434F-B824-37629005A813}" type="presParOf" srcId="{8342ABC0-5F6E-468F-90F2-7070585FDD04}" destId="{24FC68B5-4927-4743-B1DE-EB13ED1363BD}" srcOrd="2" destOrd="0" presId="urn:microsoft.com/office/officeart/2005/8/layout/target3"/>
    <dgm:cxn modelId="{136CD6B2-B2A0-49DA-BCCA-6759D738ADA8}" type="presParOf" srcId="{8342ABC0-5F6E-468F-90F2-7070585FDD04}" destId="{BB77FB13-E7F5-4F98-9736-E069A8C4913C}" srcOrd="3" destOrd="0" presId="urn:microsoft.com/office/officeart/2005/8/layout/target3"/>
    <dgm:cxn modelId="{704AA238-D880-4283-88B1-16D7820088DB}" type="presParOf" srcId="{8342ABC0-5F6E-468F-90F2-7070585FDD04}" destId="{FC4B1EA4-77AF-4C74-ACFC-DDE9039D04C5}" srcOrd="4" destOrd="0" presId="urn:microsoft.com/office/officeart/2005/8/layout/target3"/>
    <dgm:cxn modelId="{4828EF4C-2FC2-4C04-A2A4-F7CFAE95B69C}" type="presParOf" srcId="{8342ABC0-5F6E-468F-90F2-7070585FDD04}" destId="{4283F963-5F19-4B58-AFB8-D2A8EB64CED9}" srcOrd="5" destOrd="0" presId="urn:microsoft.com/office/officeart/2005/8/layout/target3"/>
    <dgm:cxn modelId="{81B712CA-5642-4685-8A15-0A09F5A2FC3C}" type="presParOf" srcId="{8342ABC0-5F6E-468F-90F2-7070585FDD04}" destId="{986FF514-8D41-4E50-BAC6-8260DE8F0FC5}" srcOrd="6" destOrd="0" presId="urn:microsoft.com/office/officeart/2005/8/layout/target3"/>
    <dgm:cxn modelId="{A9E4A26E-2F78-43E6-AEE4-0E74CF1617D4}" type="presParOf" srcId="{8342ABC0-5F6E-468F-90F2-7070585FDD04}" destId="{4F9068A8-0E8A-41C1-8C71-8C332BAEC370}" srcOrd="7" destOrd="0" presId="urn:microsoft.com/office/officeart/2005/8/layout/target3"/>
    <dgm:cxn modelId="{509169EF-81D8-49D3-BDF0-F0C11D25BE4A}" type="presParOf" srcId="{8342ABC0-5F6E-468F-90F2-7070585FDD04}" destId="{40882913-F91D-40D0-BA67-CAD502105327}" srcOrd="8" destOrd="0" presId="urn:microsoft.com/office/officeart/2005/8/layout/target3"/>
    <dgm:cxn modelId="{DBC4485C-F1D4-46FD-862B-AB90BE148D37}" type="presParOf" srcId="{8342ABC0-5F6E-468F-90F2-7070585FDD04}" destId="{8253A028-F601-4D62-A25B-FA75A71A3CD9}" srcOrd="9" destOrd="0" presId="urn:microsoft.com/office/officeart/2005/8/layout/target3"/>
    <dgm:cxn modelId="{244FE098-60D8-45ED-A0E2-ADD4C761463F}" type="presParOf" srcId="{8342ABC0-5F6E-468F-90F2-7070585FDD04}" destId="{AB519377-8208-4E3B-BD92-1775C95E3482}" srcOrd="10" destOrd="0" presId="urn:microsoft.com/office/officeart/2005/8/layout/target3"/>
    <dgm:cxn modelId="{65E5A31A-63EA-4255-A476-FA004EA07F55}" type="presParOf" srcId="{8342ABC0-5F6E-468F-90F2-7070585FDD04}" destId="{B57BA547-29DB-4E12-935C-4B068982035E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1FDCE1-8C05-4DE1-B109-C8D3797C410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86726C1F-23A7-491C-9461-534AE9E5FA46}">
      <dgm:prSet custT="1"/>
      <dgm:spPr>
        <a:ln>
          <a:solidFill>
            <a:srgbClr val="00B050"/>
          </a:solidFill>
        </a:ln>
      </dgm:spPr>
      <dgm:t>
        <a:bodyPr/>
        <a:lstStyle/>
        <a:p>
          <a:r>
            <a:rPr lang="es-CO" sz="2000" dirty="0"/>
            <a:t>El CRECES se constituye en referente de fortalecimiento y diversificación de la cooperación regional para el desarrollo de acciones conjuntas, que contribuyan a la interacción e intercambio permanente entre los gobiernos, las organizaciones, el sector privado y la sociedad civil.</a:t>
          </a:r>
        </a:p>
      </dgm:t>
    </dgm:pt>
    <dgm:pt modelId="{8E7A6657-2D2F-4C67-8EFE-B3ED8F3C73AC}" type="parTrans" cxnId="{4FDD016B-14B9-463B-9011-EBF7C410DB37}">
      <dgm:prSet/>
      <dgm:spPr/>
      <dgm:t>
        <a:bodyPr/>
        <a:lstStyle/>
        <a:p>
          <a:endParaRPr lang="es-CO"/>
        </a:p>
      </dgm:t>
    </dgm:pt>
    <dgm:pt modelId="{D1CBA1B6-21D1-4087-A4E9-9EAD79B4B8EB}" type="sibTrans" cxnId="{4FDD016B-14B9-463B-9011-EBF7C410DB37}">
      <dgm:prSet/>
      <dgm:spPr/>
      <dgm:t>
        <a:bodyPr/>
        <a:lstStyle/>
        <a:p>
          <a:endParaRPr lang="es-CO"/>
        </a:p>
      </dgm:t>
    </dgm:pt>
    <dgm:pt modelId="{FBCED933-787F-4797-8480-8BA99856FD39}">
      <dgm:prSet custT="1"/>
      <dgm:spPr>
        <a:ln>
          <a:solidFill>
            <a:srgbClr val="00B050"/>
          </a:solidFill>
        </a:ln>
      </dgm:spPr>
      <dgm:t>
        <a:bodyPr/>
        <a:lstStyle/>
        <a:p>
          <a:r>
            <a:rPr lang="es-CO" sz="2000" dirty="0"/>
            <a:t>El CRECES es un escenario para la creación de alternativas incluyentes que brinden oportunidades de desarrollo personal y desarrollo sostenible de manera equitativa a todos los miembros de la sociedad de América Latina y el Caribe. </a:t>
          </a:r>
        </a:p>
      </dgm:t>
    </dgm:pt>
    <dgm:pt modelId="{E34C72C2-6C5F-4446-B077-53A51BB33B4A}" type="parTrans" cxnId="{38BED08C-8FAE-4214-9666-8E8AE3BA4567}">
      <dgm:prSet/>
      <dgm:spPr/>
      <dgm:t>
        <a:bodyPr/>
        <a:lstStyle/>
        <a:p>
          <a:endParaRPr lang="es-CO"/>
        </a:p>
      </dgm:t>
    </dgm:pt>
    <dgm:pt modelId="{9355A8A8-72AD-45BD-B681-2FB30EEE31CE}" type="sibTrans" cxnId="{38BED08C-8FAE-4214-9666-8E8AE3BA4567}">
      <dgm:prSet/>
      <dgm:spPr/>
      <dgm:t>
        <a:bodyPr/>
        <a:lstStyle/>
        <a:p>
          <a:endParaRPr lang="es-CO"/>
        </a:p>
      </dgm:t>
    </dgm:pt>
    <dgm:pt modelId="{8342ABC0-5F6E-468F-90F2-7070585FDD04}" type="pres">
      <dgm:prSet presAssocID="{971FDCE1-8C05-4DE1-B109-C8D3797C410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B675ADA6-6CAB-4E02-8572-8180D88A1AD6}" type="pres">
      <dgm:prSet presAssocID="{86726C1F-23A7-491C-9461-534AE9E5FA46}" presName="circle1" presStyleLbl="node1" presStyleIdx="0" presStyleCnt="2"/>
      <dgm:spPr/>
    </dgm:pt>
    <dgm:pt modelId="{16FEFB89-BB1C-4CA1-84ED-CA91D17C521E}" type="pres">
      <dgm:prSet presAssocID="{86726C1F-23A7-491C-9461-534AE9E5FA46}" presName="space" presStyleCnt="0"/>
      <dgm:spPr/>
    </dgm:pt>
    <dgm:pt modelId="{24FC68B5-4927-4743-B1DE-EB13ED1363BD}" type="pres">
      <dgm:prSet presAssocID="{86726C1F-23A7-491C-9461-534AE9E5FA46}" presName="rect1" presStyleLbl="alignAcc1" presStyleIdx="0" presStyleCnt="2" custScaleY="109129"/>
      <dgm:spPr/>
      <dgm:t>
        <a:bodyPr/>
        <a:lstStyle/>
        <a:p>
          <a:endParaRPr lang="es-CO"/>
        </a:p>
      </dgm:t>
    </dgm:pt>
    <dgm:pt modelId="{BB77FB13-E7F5-4F98-9736-E069A8C4913C}" type="pres">
      <dgm:prSet presAssocID="{FBCED933-787F-4797-8480-8BA99856FD39}" presName="vertSpace2" presStyleLbl="node1" presStyleIdx="0" presStyleCnt="2"/>
      <dgm:spPr/>
    </dgm:pt>
    <dgm:pt modelId="{FC4B1EA4-77AF-4C74-ACFC-DDE9039D04C5}" type="pres">
      <dgm:prSet presAssocID="{FBCED933-787F-4797-8480-8BA99856FD39}" presName="circle2" presStyleLbl="node1" presStyleIdx="1" presStyleCnt="2"/>
      <dgm:spPr/>
    </dgm:pt>
    <dgm:pt modelId="{4283F963-5F19-4B58-AFB8-D2A8EB64CED9}" type="pres">
      <dgm:prSet presAssocID="{FBCED933-787F-4797-8480-8BA99856FD39}" presName="rect2" presStyleLbl="alignAcc1" presStyleIdx="1" presStyleCnt="2" custScaleY="108250" custLinFactNeighborX="-365" custLinFactNeighborY="12438"/>
      <dgm:spPr/>
      <dgm:t>
        <a:bodyPr/>
        <a:lstStyle/>
        <a:p>
          <a:endParaRPr lang="es-CO"/>
        </a:p>
      </dgm:t>
    </dgm:pt>
    <dgm:pt modelId="{8253A028-F601-4D62-A25B-FA75A71A3CD9}" type="pres">
      <dgm:prSet presAssocID="{86726C1F-23A7-491C-9461-534AE9E5FA46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B519377-8208-4E3B-BD92-1775C95E3482}" type="pres">
      <dgm:prSet presAssocID="{FBCED933-787F-4797-8480-8BA99856FD39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6D57AB1-E7AA-48A3-A2F9-B49566AB7C95}" type="presOf" srcId="{86726C1F-23A7-491C-9461-534AE9E5FA46}" destId="{8253A028-F601-4D62-A25B-FA75A71A3CD9}" srcOrd="1" destOrd="0" presId="urn:microsoft.com/office/officeart/2005/8/layout/target3"/>
    <dgm:cxn modelId="{F690B5A5-A96D-4D07-BD1E-CB0D79A99D5A}" type="presOf" srcId="{971FDCE1-8C05-4DE1-B109-C8D3797C410F}" destId="{8342ABC0-5F6E-468F-90F2-7070585FDD04}" srcOrd="0" destOrd="0" presId="urn:microsoft.com/office/officeart/2005/8/layout/target3"/>
    <dgm:cxn modelId="{2FF59D17-729F-445A-85FC-125D1D2F67E0}" type="presOf" srcId="{FBCED933-787F-4797-8480-8BA99856FD39}" destId="{4283F963-5F19-4B58-AFB8-D2A8EB64CED9}" srcOrd="0" destOrd="0" presId="urn:microsoft.com/office/officeart/2005/8/layout/target3"/>
    <dgm:cxn modelId="{38BED08C-8FAE-4214-9666-8E8AE3BA4567}" srcId="{971FDCE1-8C05-4DE1-B109-C8D3797C410F}" destId="{FBCED933-787F-4797-8480-8BA99856FD39}" srcOrd="1" destOrd="0" parTransId="{E34C72C2-6C5F-4446-B077-53A51BB33B4A}" sibTransId="{9355A8A8-72AD-45BD-B681-2FB30EEE31CE}"/>
    <dgm:cxn modelId="{0ABE5AD4-BB8D-494C-B71C-1E73B009A888}" type="presOf" srcId="{86726C1F-23A7-491C-9461-534AE9E5FA46}" destId="{24FC68B5-4927-4743-B1DE-EB13ED1363BD}" srcOrd="0" destOrd="0" presId="urn:microsoft.com/office/officeart/2005/8/layout/target3"/>
    <dgm:cxn modelId="{4FDD016B-14B9-463B-9011-EBF7C410DB37}" srcId="{971FDCE1-8C05-4DE1-B109-C8D3797C410F}" destId="{86726C1F-23A7-491C-9461-534AE9E5FA46}" srcOrd="0" destOrd="0" parTransId="{8E7A6657-2D2F-4C67-8EFE-B3ED8F3C73AC}" sibTransId="{D1CBA1B6-21D1-4087-A4E9-9EAD79B4B8EB}"/>
    <dgm:cxn modelId="{321BD4BC-554C-4711-B22B-079999B5A7D0}" type="presOf" srcId="{FBCED933-787F-4797-8480-8BA99856FD39}" destId="{AB519377-8208-4E3B-BD92-1775C95E3482}" srcOrd="1" destOrd="0" presId="urn:microsoft.com/office/officeart/2005/8/layout/target3"/>
    <dgm:cxn modelId="{7330C9F0-DDF3-41E1-B422-97671C362011}" type="presParOf" srcId="{8342ABC0-5F6E-468F-90F2-7070585FDD04}" destId="{B675ADA6-6CAB-4E02-8572-8180D88A1AD6}" srcOrd="0" destOrd="0" presId="urn:microsoft.com/office/officeart/2005/8/layout/target3"/>
    <dgm:cxn modelId="{BA2C299D-AF5C-4726-8DAB-ED22941609AD}" type="presParOf" srcId="{8342ABC0-5F6E-468F-90F2-7070585FDD04}" destId="{16FEFB89-BB1C-4CA1-84ED-CA91D17C521E}" srcOrd="1" destOrd="0" presId="urn:microsoft.com/office/officeart/2005/8/layout/target3"/>
    <dgm:cxn modelId="{9D60C0AD-B5F1-434F-B824-37629005A813}" type="presParOf" srcId="{8342ABC0-5F6E-468F-90F2-7070585FDD04}" destId="{24FC68B5-4927-4743-B1DE-EB13ED1363BD}" srcOrd="2" destOrd="0" presId="urn:microsoft.com/office/officeart/2005/8/layout/target3"/>
    <dgm:cxn modelId="{136CD6B2-B2A0-49DA-BCCA-6759D738ADA8}" type="presParOf" srcId="{8342ABC0-5F6E-468F-90F2-7070585FDD04}" destId="{BB77FB13-E7F5-4F98-9736-E069A8C4913C}" srcOrd="3" destOrd="0" presId="urn:microsoft.com/office/officeart/2005/8/layout/target3"/>
    <dgm:cxn modelId="{704AA238-D880-4283-88B1-16D7820088DB}" type="presParOf" srcId="{8342ABC0-5F6E-468F-90F2-7070585FDD04}" destId="{FC4B1EA4-77AF-4C74-ACFC-DDE9039D04C5}" srcOrd="4" destOrd="0" presId="urn:microsoft.com/office/officeart/2005/8/layout/target3"/>
    <dgm:cxn modelId="{4828EF4C-2FC2-4C04-A2A4-F7CFAE95B69C}" type="presParOf" srcId="{8342ABC0-5F6E-468F-90F2-7070585FDD04}" destId="{4283F963-5F19-4B58-AFB8-D2A8EB64CED9}" srcOrd="5" destOrd="0" presId="urn:microsoft.com/office/officeart/2005/8/layout/target3"/>
    <dgm:cxn modelId="{DBC4485C-F1D4-46FD-862B-AB90BE148D37}" type="presParOf" srcId="{8342ABC0-5F6E-468F-90F2-7070585FDD04}" destId="{8253A028-F601-4D62-A25B-FA75A71A3CD9}" srcOrd="6" destOrd="0" presId="urn:microsoft.com/office/officeart/2005/8/layout/target3"/>
    <dgm:cxn modelId="{244FE098-60D8-45ED-A0E2-ADD4C761463F}" type="presParOf" srcId="{8342ABC0-5F6E-468F-90F2-7070585FDD04}" destId="{AB519377-8208-4E3B-BD92-1775C95E3482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DF95E2-547D-42D4-AF7A-3C371F715B05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8D6A968A-9B15-48E4-A72A-87BB950E89E2}">
      <dgm:prSet custT="1"/>
      <dgm:spPr/>
      <dgm:t>
        <a:bodyPr/>
        <a:lstStyle/>
        <a:p>
          <a:pPr algn="l"/>
          <a:endParaRPr lang="es-CO" sz="3200" dirty="0"/>
        </a:p>
        <a:p>
          <a:pPr algn="l"/>
          <a:endParaRPr lang="es-CO" sz="3200" dirty="0"/>
        </a:p>
        <a:p>
          <a:pPr algn="l"/>
          <a:r>
            <a:rPr lang="es-CO" altLang="es-CO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                               ¿Para qué el CRECES?</a:t>
          </a:r>
          <a:endParaRPr lang="es-CO" sz="3200" dirty="0"/>
        </a:p>
        <a:p>
          <a:pPr algn="just"/>
          <a:endParaRPr lang="es-CO" sz="3200" dirty="0"/>
        </a:p>
        <a:p>
          <a:pPr algn="just"/>
          <a:r>
            <a:rPr lang="es-CO" sz="3200" dirty="0"/>
            <a:t>El CRECES se presenta como el escenario donde todos los actores articuladamente tiene que hacer su parte, para dar cumplimiento a los acuerdos y al plan de acción que se deriven de la Cumbre Regional de Educación Superior 2018.</a:t>
          </a:r>
        </a:p>
        <a:p>
          <a:pPr algn="l"/>
          <a:endParaRPr lang="es-CO" sz="3200" dirty="0"/>
        </a:p>
      </dgm:t>
    </dgm:pt>
    <dgm:pt modelId="{DBC97F45-9493-4F42-8B6C-A4B2283D204D}" type="parTrans" cxnId="{D234BE99-3499-4787-AAFE-2407BAA38CDC}">
      <dgm:prSet/>
      <dgm:spPr/>
      <dgm:t>
        <a:bodyPr/>
        <a:lstStyle/>
        <a:p>
          <a:endParaRPr lang="es-CO"/>
        </a:p>
      </dgm:t>
    </dgm:pt>
    <dgm:pt modelId="{C978F52E-286D-4DF4-A0CC-8FC5524C750C}" type="sibTrans" cxnId="{D234BE99-3499-4787-AAFE-2407BAA38CDC}">
      <dgm:prSet/>
      <dgm:spPr/>
      <dgm:t>
        <a:bodyPr/>
        <a:lstStyle/>
        <a:p>
          <a:endParaRPr lang="es-CO"/>
        </a:p>
      </dgm:t>
    </dgm:pt>
    <dgm:pt modelId="{AF32CEB8-171F-4EAD-BF5C-11216E1B3856}" type="pres">
      <dgm:prSet presAssocID="{DFDF95E2-547D-42D4-AF7A-3C371F715B0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CO"/>
        </a:p>
      </dgm:t>
    </dgm:pt>
    <dgm:pt modelId="{F5ED1378-554E-4DA3-924A-3F60028C60CF}" type="pres">
      <dgm:prSet presAssocID="{8D6A968A-9B15-48E4-A72A-87BB950E89E2}" presName="parenttextcomposite" presStyleCnt="0"/>
      <dgm:spPr/>
    </dgm:pt>
    <dgm:pt modelId="{FC6FD836-473A-4599-BE7A-672FDE9A5BC6}" type="pres">
      <dgm:prSet presAssocID="{8D6A968A-9B15-48E4-A72A-87BB950E89E2}" presName="parenttext" presStyleLbl="revTx" presStyleIdx="0" presStyleCnt="1" custScaleY="28881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340E7FF-8FE9-40AA-8745-A90FF9DAA9CD}" type="pres">
      <dgm:prSet presAssocID="{8D6A968A-9B15-48E4-A72A-87BB950E89E2}" presName="parallelogramComposite" presStyleCnt="0"/>
      <dgm:spPr/>
    </dgm:pt>
    <dgm:pt modelId="{5948BCBD-5B43-41C4-B9C2-9957EAA8184B}" type="pres">
      <dgm:prSet presAssocID="{8D6A968A-9B15-48E4-A72A-87BB950E89E2}" presName="parallelogram1" presStyleLbl="alignNode1" presStyleIdx="0" presStyleCnt="7"/>
      <dgm:spPr/>
    </dgm:pt>
    <dgm:pt modelId="{4B3B7F0D-19DA-478F-B08B-EAC1B15A4932}" type="pres">
      <dgm:prSet presAssocID="{8D6A968A-9B15-48E4-A72A-87BB950E89E2}" presName="parallelogram2" presStyleLbl="alignNode1" presStyleIdx="1" presStyleCnt="7"/>
      <dgm:spPr/>
    </dgm:pt>
    <dgm:pt modelId="{F747C430-4CA1-4D58-B372-238C04E878A5}" type="pres">
      <dgm:prSet presAssocID="{8D6A968A-9B15-48E4-A72A-87BB950E89E2}" presName="parallelogram3" presStyleLbl="alignNode1" presStyleIdx="2" presStyleCnt="7"/>
      <dgm:spPr/>
    </dgm:pt>
    <dgm:pt modelId="{394C5D71-22DF-48A5-9309-2F1A024B5EC4}" type="pres">
      <dgm:prSet presAssocID="{8D6A968A-9B15-48E4-A72A-87BB950E89E2}" presName="parallelogram4" presStyleLbl="alignNode1" presStyleIdx="3" presStyleCnt="7"/>
      <dgm:spPr/>
    </dgm:pt>
    <dgm:pt modelId="{B48D319F-F54A-4D8C-A98D-B978BCB3BF20}" type="pres">
      <dgm:prSet presAssocID="{8D6A968A-9B15-48E4-A72A-87BB950E89E2}" presName="parallelogram5" presStyleLbl="alignNode1" presStyleIdx="4" presStyleCnt="7"/>
      <dgm:spPr/>
    </dgm:pt>
    <dgm:pt modelId="{732A1FC1-3666-460E-A7EB-1C504A522227}" type="pres">
      <dgm:prSet presAssocID="{8D6A968A-9B15-48E4-A72A-87BB950E89E2}" presName="parallelogram6" presStyleLbl="alignNode1" presStyleIdx="5" presStyleCnt="7"/>
      <dgm:spPr/>
    </dgm:pt>
    <dgm:pt modelId="{F7E74F8D-9A90-4BEE-AD6A-572C90E61E3E}" type="pres">
      <dgm:prSet presAssocID="{8D6A968A-9B15-48E4-A72A-87BB950E89E2}" presName="parallelogram7" presStyleLbl="alignNode1" presStyleIdx="6" presStyleCnt="7"/>
      <dgm:spPr/>
    </dgm:pt>
  </dgm:ptLst>
  <dgm:cxnLst>
    <dgm:cxn modelId="{D234BE99-3499-4787-AAFE-2407BAA38CDC}" srcId="{DFDF95E2-547D-42D4-AF7A-3C371F715B05}" destId="{8D6A968A-9B15-48E4-A72A-87BB950E89E2}" srcOrd="0" destOrd="0" parTransId="{DBC97F45-9493-4F42-8B6C-A4B2283D204D}" sibTransId="{C978F52E-286D-4DF4-A0CC-8FC5524C750C}"/>
    <dgm:cxn modelId="{CAD10778-690F-43CE-BF92-79030D5EF58B}" type="presOf" srcId="{DFDF95E2-547D-42D4-AF7A-3C371F715B05}" destId="{AF32CEB8-171F-4EAD-BF5C-11216E1B3856}" srcOrd="0" destOrd="0" presId="urn:microsoft.com/office/officeart/2008/layout/VerticalAccentList"/>
    <dgm:cxn modelId="{2F75465E-9D70-42E7-A750-FAE278F15AF4}" type="presOf" srcId="{8D6A968A-9B15-48E4-A72A-87BB950E89E2}" destId="{FC6FD836-473A-4599-BE7A-672FDE9A5BC6}" srcOrd="0" destOrd="0" presId="urn:microsoft.com/office/officeart/2008/layout/VerticalAccentList"/>
    <dgm:cxn modelId="{1203701F-BF83-4B74-90E3-AF256F473A89}" type="presParOf" srcId="{AF32CEB8-171F-4EAD-BF5C-11216E1B3856}" destId="{F5ED1378-554E-4DA3-924A-3F60028C60CF}" srcOrd="0" destOrd="0" presId="urn:microsoft.com/office/officeart/2008/layout/VerticalAccentList"/>
    <dgm:cxn modelId="{5E4E62A1-B913-4EE5-B9B8-54481835E274}" type="presParOf" srcId="{F5ED1378-554E-4DA3-924A-3F60028C60CF}" destId="{FC6FD836-473A-4599-BE7A-672FDE9A5BC6}" srcOrd="0" destOrd="0" presId="urn:microsoft.com/office/officeart/2008/layout/VerticalAccentList"/>
    <dgm:cxn modelId="{8A0DC9F1-5C1C-489E-819F-E3C3DF2B3BD2}" type="presParOf" srcId="{AF32CEB8-171F-4EAD-BF5C-11216E1B3856}" destId="{3340E7FF-8FE9-40AA-8745-A90FF9DAA9CD}" srcOrd="1" destOrd="0" presId="urn:microsoft.com/office/officeart/2008/layout/VerticalAccentList"/>
    <dgm:cxn modelId="{D22C2314-306F-432A-B5B4-8623587ACBFB}" type="presParOf" srcId="{3340E7FF-8FE9-40AA-8745-A90FF9DAA9CD}" destId="{5948BCBD-5B43-41C4-B9C2-9957EAA8184B}" srcOrd="0" destOrd="0" presId="urn:microsoft.com/office/officeart/2008/layout/VerticalAccentList"/>
    <dgm:cxn modelId="{BFAA8CD6-3558-425F-99B1-9603B216F177}" type="presParOf" srcId="{3340E7FF-8FE9-40AA-8745-A90FF9DAA9CD}" destId="{4B3B7F0D-19DA-478F-B08B-EAC1B15A4932}" srcOrd="1" destOrd="0" presId="urn:microsoft.com/office/officeart/2008/layout/VerticalAccentList"/>
    <dgm:cxn modelId="{B26BFE3A-2435-426D-BE35-0A9053D32ED4}" type="presParOf" srcId="{3340E7FF-8FE9-40AA-8745-A90FF9DAA9CD}" destId="{F747C430-4CA1-4D58-B372-238C04E878A5}" srcOrd="2" destOrd="0" presId="urn:microsoft.com/office/officeart/2008/layout/VerticalAccentList"/>
    <dgm:cxn modelId="{1C55D2C2-0CAB-4A88-9B58-C53CB1FB472C}" type="presParOf" srcId="{3340E7FF-8FE9-40AA-8745-A90FF9DAA9CD}" destId="{394C5D71-22DF-48A5-9309-2F1A024B5EC4}" srcOrd="3" destOrd="0" presId="urn:microsoft.com/office/officeart/2008/layout/VerticalAccentList"/>
    <dgm:cxn modelId="{9D529125-23AD-45AE-A66F-C09C80B023A0}" type="presParOf" srcId="{3340E7FF-8FE9-40AA-8745-A90FF9DAA9CD}" destId="{B48D319F-F54A-4D8C-A98D-B978BCB3BF20}" srcOrd="4" destOrd="0" presId="urn:microsoft.com/office/officeart/2008/layout/VerticalAccentList"/>
    <dgm:cxn modelId="{AED3D335-46E4-4AED-829E-BE3E61B7E3D9}" type="presParOf" srcId="{3340E7FF-8FE9-40AA-8745-A90FF9DAA9CD}" destId="{732A1FC1-3666-460E-A7EB-1C504A522227}" srcOrd="5" destOrd="0" presId="urn:microsoft.com/office/officeart/2008/layout/VerticalAccentList"/>
    <dgm:cxn modelId="{E4F6536A-7040-4157-AA1A-65D198168B1E}" type="presParOf" srcId="{3340E7FF-8FE9-40AA-8745-A90FF9DAA9CD}" destId="{F7E74F8D-9A90-4BEE-AD6A-572C90E61E3E}" srcOrd="6" destOrd="0" presId="urn:microsoft.com/office/officeart/2008/layout/VerticalAccentList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3641C20-7508-427D-807C-10C4458D4862}" type="datetimeFigureOut">
              <a:rPr lang="es-MX" smtClean="0"/>
              <a:pPr/>
              <a:t>12/04/2018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C228183-C9FA-481E-BA78-BEE28625E16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975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266EDDB-44AB-4CE1-8639-38527D69A51D}" type="datetimeFigureOut">
              <a:rPr lang="es-ES" smtClean="0"/>
              <a:pPr/>
              <a:t>12/04/2018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EF92015-20F9-4451-AD03-D27149B2016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5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/>
          </a:p>
        </p:txBody>
      </p:sp>
      <p:sp>
        <p:nvSpPr>
          <p:cNvPr id="153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3FB2A5F-10E9-4EAE-90B2-64194DC04EB3}" type="slidenum">
              <a:rPr lang="es-CO" altLang="es-CO"/>
              <a:pPr/>
              <a:t>2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068888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25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36184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s-CO" sz="1200" kern="1200" baseline="0" dirty="0">
              <a:solidFill>
                <a:schemeClr val="tx1"/>
              </a:solidFill>
              <a:effectLst/>
              <a:latin typeface="Futura Std Book" panose="020B0502020204020303" pitchFamily="34" charset="0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E9337-9457-4885-8E9F-046775B6A990}" type="slidenum">
              <a:rPr lang="es-CO" smtClean="0">
                <a:solidFill>
                  <a:prstClr val="black"/>
                </a:solidFill>
              </a:rPr>
              <a:pPr/>
              <a:t>26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95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E9337-9457-4885-8E9F-046775B6A990}" type="slidenum">
              <a:rPr lang="es-CO" smtClean="0"/>
              <a:pPr/>
              <a:t>28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88597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>
            <a:extLst>
              <a:ext uri="{FF2B5EF4-FFF2-40B4-BE49-F238E27FC236}">
                <a16:creationId xmlns:a16="http://schemas.microsoft.com/office/drawing/2014/main" xmlns="" id="{E9D830C2-8D90-4B1A-880C-2C83162CC9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>
            <a:extLst>
              <a:ext uri="{FF2B5EF4-FFF2-40B4-BE49-F238E27FC236}">
                <a16:creationId xmlns:a16="http://schemas.microsoft.com/office/drawing/2014/main" xmlns="" id="{B3CDACDE-611C-445E-B3CB-8BD293DB3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CO"/>
          </a:p>
        </p:txBody>
      </p:sp>
      <p:sp>
        <p:nvSpPr>
          <p:cNvPr id="5124" name="3 Marcador de número de diapositiva">
            <a:extLst>
              <a:ext uri="{FF2B5EF4-FFF2-40B4-BE49-F238E27FC236}">
                <a16:creationId xmlns:a16="http://schemas.microsoft.com/office/drawing/2014/main" xmlns="" id="{9B95563C-428B-4610-89CD-76FC219ECC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93CFC2-36CD-44A6-A8D3-6D385D94C872}" type="slidenum">
              <a:rPr lang="es-CO" altLang="es-CO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951492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Marcador de imagen de diapositiva">
            <a:extLst>
              <a:ext uri="{FF2B5EF4-FFF2-40B4-BE49-F238E27FC236}">
                <a16:creationId xmlns:a16="http://schemas.microsoft.com/office/drawing/2014/main" xmlns="" id="{A52207C0-6AE0-40E6-8021-8D6BAD0B06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2 Marcador de notas">
            <a:extLst>
              <a:ext uri="{FF2B5EF4-FFF2-40B4-BE49-F238E27FC236}">
                <a16:creationId xmlns:a16="http://schemas.microsoft.com/office/drawing/2014/main" xmlns="" id="{085468AE-47D9-43F9-8A7B-06623578F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CO"/>
          </a:p>
        </p:txBody>
      </p:sp>
      <p:sp>
        <p:nvSpPr>
          <p:cNvPr id="7172" name="3 Marcador de número de diapositiva">
            <a:extLst>
              <a:ext uri="{FF2B5EF4-FFF2-40B4-BE49-F238E27FC236}">
                <a16:creationId xmlns:a16="http://schemas.microsoft.com/office/drawing/2014/main" xmlns="" id="{3E614592-0F39-473D-A704-5C08B8C38E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FD7382-CEBA-4C46-9144-5718C1763E74}" type="slidenum">
              <a:rPr lang="es-CO" altLang="es-CO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29317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92015-20F9-4451-AD03-D27149B20165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735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92015-20F9-4451-AD03-D27149B20165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3476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s-CO"/>
          </a:p>
        </p:txBody>
      </p:sp>
      <p:sp>
        <p:nvSpPr>
          <p:cNvPr id="133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2F594D-22C7-404E-A885-A0DC79D429C1}" type="slidenum">
              <a:rPr lang="es-CO" altLang="es-CO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16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s-CO"/>
          </a:p>
        </p:txBody>
      </p:sp>
      <p:sp>
        <p:nvSpPr>
          <p:cNvPr id="133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2F594D-22C7-404E-A885-A0DC79D429C1}" type="slidenum">
              <a:rPr lang="es-CO" altLang="es-CO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55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s-CO"/>
          </a:p>
        </p:txBody>
      </p:sp>
      <p:sp>
        <p:nvSpPr>
          <p:cNvPr id="133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2F594D-22C7-404E-A885-A0DC79D429C1}" type="slidenum">
              <a:rPr lang="es-CO" altLang="es-CO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57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s-CO"/>
          </a:p>
        </p:txBody>
      </p:sp>
      <p:sp>
        <p:nvSpPr>
          <p:cNvPr id="133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2F594D-22C7-404E-A885-A0DC79D429C1}" type="slidenum">
              <a:rPr lang="es-CO" altLang="es-CO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0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s-CO"/>
          </a:p>
        </p:txBody>
      </p:sp>
      <p:sp>
        <p:nvSpPr>
          <p:cNvPr id="133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2F594D-22C7-404E-A885-A0DC79D429C1}" type="slidenum">
              <a:rPr lang="es-CO" altLang="es-CO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s-CO" alt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93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s-CO"/>
          </a:p>
        </p:txBody>
      </p:sp>
      <p:sp>
        <p:nvSpPr>
          <p:cNvPr id="133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2F594D-22C7-404E-A885-A0DC79D429C1}" type="slidenum">
              <a:rPr lang="es-CO" altLang="es-CO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14701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BA58-B2DF-4AEF-B21D-196FBCDB041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12/04/2018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C5E-81D6-43A2-9FB2-629EBAED48C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0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BA58-B2DF-4AEF-B21D-196FBCDB041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12/04/2018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C5E-81D6-43A2-9FB2-629EBAED48C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07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BA58-B2DF-4AEF-B21D-196FBCDB041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12/04/2018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C5E-81D6-43A2-9FB2-629EBAED48C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47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432B1575-F76C-4601-891F-1167DF20BE6E}" type="datetimeFigureOut">
              <a:rPr lang="es-ES" smtClean="0"/>
              <a:pPr/>
              <a:t>12/04/2018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92F749D-6F97-42F3-BEC0-2D3898428B2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3690102" y="4570333"/>
            <a:ext cx="5453899" cy="112008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9" name="Subtítulo 2"/>
          <p:cNvSpPr>
            <a:spLocks noGrp="1"/>
          </p:cNvSpPr>
          <p:nvPr>
            <p:ph type="subTitle" idx="1"/>
          </p:nvPr>
        </p:nvSpPr>
        <p:spPr>
          <a:xfrm>
            <a:off x="3690101" y="5690415"/>
            <a:ext cx="5453898" cy="10284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  <p:pic>
        <p:nvPicPr>
          <p:cNvPr id="12" name="11 Imagen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82"/>
          <a:stretch/>
        </p:blipFill>
        <p:spPr bwMode="auto">
          <a:xfrm>
            <a:off x="-36512" y="0"/>
            <a:ext cx="125963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3" t="33836" r="51896" b="43320"/>
          <a:stretch/>
        </p:blipFill>
        <p:spPr bwMode="auto">
          <a:xfrm>
            <a:off x="5035323" y="260648"/>
            <a:ext cx="3929167" cy="131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8" t="16360" r="6328" b="58621"/>
          <a:stretch/>
        </p:blipFill>
        <p:spPr bwMode="auto">
          <a:xfrm>
            <a:off x="1403497" y="2276876"/>
            <a:ext cx="7705008" cy="411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plantillagral.png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1"/>
          <a:stretch/>
        </p:blipFill>
        <p:spPr bwMode="auto">
          <a:xfrm>
            <a:off x="144016" y="17240"/>
            <a:ext cx="8964488" cy="6840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 userDrawn="1"/>
        </p:nvGrpSpPr>
        <p:grpSpPr>
          <a:xfrm>
            <a:off x="1" y="6011290"/>
            <a:ext cx="9143999" cy="946103"/>
            <a:chOff x="0" y="6011289"/>
            <a:chExt cx="12191999" cy="946103"/>
          </a:xfrm>
        </p:grpSpPr>
        <p:sp>
          <p:nvSpPr>
            <p:cNvPr id="14" name="Shape 93"/>
            <p:cNvSpPr/>
            <p:nvPr/>
          </p:nvSpPr>
          <p:spPr>
            <a:xfrm>
              <a:off x="0" y="6084796"/>
              <a:ext cx="12191998" cy="7779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013" dirty="0">
                <a:solidFill>
                  <a:prstClr val="black"/>
                </a:solidFill>
                <a:latin typeface="Futura Std Book"/>
              </a:endParaRPr>
            </a:p>
          </p:txBody>
        </p:sp>
        <p:sp>
          <p:nvSpPr>
            <p:cNvPr id="15" name="Shape 97"/>
            <p:cNvSpPr txBox="1"/>
            <p:nvPr/>
          </p:nvSpPr>
          <p:spPr>
            <a:xfrm>
              <a:off x="117235" y="6220810"/>
              <a:ext cx="8364155" cy="50583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s-CO" sz="900" b="1" dirty="0">
                  <a:solidFill>
                    <a:srgbClr val="A4091F"/>
                  </a:solidFill>
                  <a:latin typeface="Futura Std Book" panose="020B0502020204020303" pitchFamily="34" charset="0"/>
                </a:rPr>
                <a:t>Los Objetivos de Desarrollo Sostenible en Colombia</a:t>
              </a:r>
            </a:p>
            <a:p>
              <a:r>
                <a:rPr lang="es-CO" sz="788" dirty="0">
                  <a:solidFill>
                    <a:prstClr val="black"/>
                  </a:solidFill>
                  <a:latin typeface="Futura Std Book" panose="020B0502020204020303" pitchFamily="34" charset="0"/>
                </a:rPr>
                <a:t>Febrero 2018</a:t>
              </a:r>
              <a:endParaRPr lang="x-none" sz="788" dirty="0">
                <a:solidFill>
                  <a:prstClr val="black"/>
                </a:solidFill>
                <a:latin typeface="Futura Std Book" panose="020B0502020204020303" pitchFamily="34" charset="0"/>
              </a:endParaRPr>
            </a:p>
          </p:txBody>
        </p:sp>
        <p:pic>
          <p:nvPicPr>
            <p:cNvPr id="16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913" y="6011289"/>
              <a:ext cx="3232086" cy="946103"/>
            </a:xfrm>
            <a:prstGeom prst="rect">
              <a:avLst/>
            </a:prstGeom>
          </p:spPr>
        </p:pic>
      </p:grpSp>
      <p:sp>
        <p:nvSpPr>
          <p:cNvPr id="17" name="Title 14"/>
          <p:cNvSpPr>
            <a:spLocks noGrp="1"/>
          </p:cNvSpPr>
          <p:nvPr>
            <p:ph type="title" hasCustomPrompt="1"/>
          </p:nvPr>
        </p:nvSpPr>
        <p:spPr>
          <a:xfrm>
            <a:off x="218899" y="188759"/>
            <a:ext cx="8710197" cy="559387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700" b="1" spc="-113">
                <a:solidFill>
                  <a:srgbClr val="A4091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CO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218900" y="710483"/>
            <a:ext cx="8710788" cy="360939"/>
          </a:xfrm>
        </p:spPr>
        <p:txBody>
          <a:bodyPr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s-CO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851073" y="5735638"/>
            <a:ext cx="2140527" cy="254527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675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Fuente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9980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65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278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93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29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3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BA58-B2DF-4AEF-B21D-196FBCDB041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12/04/2018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C5E-81D6-43A2-9FB2-629EBAED48C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3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250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12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10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00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90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8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BA58-B2DF-4AEF-B21D-196FBCDB041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12/04/2018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C5E-81D6-43A2-9FB2-629EBAED48C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4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BA58-B2DF-4AEF-B21D-196FBCDB041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12/04/2018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C5E-81D6-43A2-9FB2-629EBAED48C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037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BA58-B2DF-4AEF-B21D-196FBCDB041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12/04/2018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C5E-81D6-43A2-9FB2-629EBAED48C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222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BA58-B2DF-4AEF-B21D-196FBCDB041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12/04/2018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C5E-81D6-43A2-9FB2-629EBAED48C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98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BA58-B2DF-4AEF-B21D-196FBCDB041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12/04/2018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C5E-81D6-43A2-9FB2-629EBAED48C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36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BA58-B2DF-4AEF-B21D-196FBCDB041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12/04/2018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C5E-81D6-43A2-9FB2-629EBAED48C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7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BA58-B2DF-4AEF-B21D-196FBCDB041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12/04/2018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C5E-81D6-43A2-9FB2-629EBAED48C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95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2BA58-B2DF-4AEF-B21D-196FBCDB0417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12/04/2018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D0C5E-81D6-43A2-9FB2-629EBAED48C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6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49" r:id="rId12"/>
    <p:sldLayoutId id="2147483650" r:id="rId13"/>
    <p:sldLayoutId id="2147483687" r:id="rId14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90298CD5-6C1E-4009-B41F-6DF62E31D3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6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jpeg"/><Relationship Id="rId15" Type="http://schemas.openxmlformats.org/officeDocument/2006/relationships/image" Target="../media/image73.png"/><Relationship Id="rId10" Type="http://schemas.openxmlformats.org/officeDocument/2006/relationships/image" Target="../media/image5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5.jpeg"/><Relationship Id="rId12" Type="http://schemas.openxmlformats.org/officeDocument/2006/relationships/image" Target="../media/image7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hyperlink" Target="objetivo%204.pptx" TargetMode="External"/><Relationship Id="rId5" Type="http://schemas.openxmlformats.org/officeDocument/2006/relationships/diagramColors" Target="../diagrams/colors1.xml"/><Relationship Id="rId10" Type="http://schemas.openxmlformats.org/officeDocument/2006/relationships/image" Target="../media/image7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8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cid:image001.jpg@01D1F938.DC0BCA20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892C599-DECA-42D6-8D46-960386DD7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010" y="347653"/>
            <a:ext cx="5770027" cy="21452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99351EB-CE14-47E8-B8DF-63AD64E22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5184"/>
            <a:ext cx="9144000" cy="177281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ED06667E-781D-46D6-BF63-DD96E09A6AEC}"/>
              </a:ext>
            </a:extLst>
          </p:cNvPr>
          <p:cNvSpPr/>
          <p:nvPr/>
        </p:nvSpPr>
        <p:spPr>
          <a:xfrm>
            <a:off x="899592" y="3037298"/>
            <a:ext cx="7344816" cy="2311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CO" sz="4000" b="1" kern="0" dirty="0">
                <a:solidFill>
                  <a:srgbClr val="2E74B5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CO" sz="2400" b="1" kern="0" dirty="0">
                <a:solidFill>
                  <a:srgbClr val="2E74B5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EREBRANDO EL PAPEL DE LA COOPERACIÓN EN EDUCACIÓN SUPERIOR PARA LA CONSECUCIÓN DE LOS OBJETIVOS DE LA AGENDA 2030</a:t>
            </a:r>
            <a:endParaRPr lang="es-CO" sz="2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BF02CD3B-E1DB-4A90-8537-AB671ED5BB0A}"/>
              </a:ext>
            </a:extLst>
          </p:cNvPr>
          <p:cNvSpPr txBox="1"/>
          <p:nvPr/>
        </p:nvSpPr>
        <p:spPr>
          <a:xfrm>
            <a:off x="4788023" y="5652812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DANIEL MICHAELS VALDERRAMA</a:t>
            </a:r>
          </a:p>
          <a:p>
            <a:r>
              <a:rPr lang="es-CO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Coordinador General</a:t>
            </a:r>
          </a:p>
          <a:p>
            <a:r>
              <a:rPr lang="es-CO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CRECES</a:t>
            </a:r>
          </a:p>
        </p:txBody>
      </p:sp>
    </p:spTree>
    <p:extLst>
      <p:ext uri="{BB962C8B-B14F-4D97-AF65-F5344CB8AC3E}">
        <p14:creationId xmlns:p14="http://schemas.microsoft.com/office/powerpoint/2010/main" val="749105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F7559E9-B187-4E3D-91EA-70FE9FFD7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00"/>
            <a:ext cx="9144000" cy="17728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288069A-827E-4901-9EF1-039F0A4FD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654" y="0"/>
            <a:ext cx="5100710" cy="70020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36A9DCB1-5354-48D0-9CD0-7A8E71C31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740" y="2411394"/>
            <a:ext cx="3993226" cy="2420322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" name="Flecha: curvada hacia abajo 1">
            <a:extLst>
              <a:ext uri="{FF2B5EF4-FFF2-40B4-BE49-F238E27FC236}">
                <a16:creationId xmlns:a16="http://schemas.microsoft.com/office/drawing/2014/main" xmlns="" id="{9367DD83-AA22-4336-A30F-D678CC4796EF}"/>
              </a:ext>
            </a:extLst>
          </p:cNvPr>
          <p:cNvSpPr/>
          <p:nvPr/>
        </p:nvSpPr>
        <p:spPr>
          <a:xfrm>
            <a:off x="5046579" y="1124744"/>
            <a:ext cx="2837789" cy="93610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EC36B0F-F517-4929-8563-BDF95D80B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344" y="0"/>
            <a:ext cx="1475656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10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10"/>
            <a:ext cx="9144000" cy="68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 Rectángulo"/>
          <p:cNvSpPr>
            <a:spLocks noChangeArrowheads="1"/>
          </p:cNvSpPr>
          <p:nvPr/>
        </p:nvSpPr>
        <p:spPr bwMode="auto">
          <a:xfrm>
            <a:off x="1331640" y="1950493"/>
            <a:ext cx="6768752" cy="1923860"/>
          </a:xfrm>
          <a:prstGeom prst="rect">
            <a:avLst/>
          </a:prstGeom>
          <a:noFill/>
          <a:ln>
            <a:solidFill>
              <a:srgbClr val="00B050"/>
            </a:solidFill>
          </a:ln>
          <a:extLst/>
        </p:spPr>
        <p:txBody>
          <a:bodyPr wrap="square">
            <a:spAutoFit/>
          </a:bodyPr>
          <a:lstStyle/>
          <a:p>
            <a:pPr algn="ctr" defTabSz="342891">
              <a:defRPr/>
            </a:pPr>
            <a:endParaRPr lang="es-CO" sz="2000" i="1" dirty="0">
              <a:solidFill>
                <a:prstClr val="black"/>
              </a:solidFill>
            </a:endParaRPr>
          </a:p>
          <a:p>
            <a:pPr algn="ctr" defTabSz="342891">
              <a:defRPr/>
            </a:pPr>
            <a:r>
              <a:rPr lang="es-CO" sz="2400" u="sng" dirty="0">
                <a:solidFill>
                  <a:srgbClr val="0000FF"/>
                </a:solidFill>
                <a:cs typeface="Arial" pitchFamily="34" charset="0"/>
              </a:rPr>
              <a:t>Cambios que tienen que ver con la naturaleza del conocimiento, lo que hacen y como lo hacen</a:t>
            </a:r>
            <a:endParaRPr lang="es-CO" sz="2400" dirty="0">
              <a:solidFill>
                <a:srgbClr val="0000FF"/>
              </a:solidFill>
              <a:cs typeface="Arial" pitchFamily="34" charset="0"/>
            </a:endParaRPr>
          </a:p>
          <a:p>
            <a:pPr algn="just" defTabSz="342891">
              <a:defRPr/>
            </a:pPr>
            <a:endParaRPr lang="es-CO" sz="2400" dirty="0">
              <a:solidFill>
                <a:srgbClr val="0000FF"/>
              </a:solidFill>
              <a:cs typeface="Arial" pitchFamily="34" charset="0"/>
            </a:endParaRPr>
          </a:p>
          <a:p>
            <a:pPr marL="257168" indent="-257168" algn="just" defTabSz="342891">
              <a:buClr>
                <a:srgbClr val="00B050"/>
              </a:buClr>
              <a:buFont typeface="Arial" pitchFamily="34" charset="0"/>
              <a:buChar char="Ф"/>
              <a:defRPr/>
            </a:pPr>
            <a:endParaRPr lang="es-CO" sz="135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57168" indent="-257168" algn="just" defTabSz="342891">
              <a:buClr>
                <a:srgbClr val="00B050"/>
              </a:buClr>
              <a:buFont typeface="Arial" pitchFamily="34" charset="0"/>
              <a:buChar char="Ф"/>
              <a:defRPr/>
            </a:pPr>
            <a:endParaRPr lang="es-CO" sz="1351" u="sng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4566245" y="171393"/>
            <a:ext cx="4166035" cy="13849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42891"/>
            <a:endParaRPr lang="es-CO" sz="2100" dirty="0">
              <a:solidFill>
                <a:srgbClr val="4472C4">
                  <a:lumMod val="75000"/>
                </a:srgbClr>
              </a:solidFill>
              <a:latin typeface="Aharoni" pitchFamily="2" charset="-79"/>
              <a:cs typeface="Aharoni" pitchFamily="2" charset="-79"/>
            </a:endParaRPr>
          </a:p>
          <a:p>
            <a:pPr algn="ctr" defTabSz="342891"/>
            <a:r>
              <a:rPr lang="es-CO" sz="2100" dirty="0">
                <a:solidFill>
                  <a:srgbClr val="4472C4">
                    <a:lumMod val="75000"/>
                  </a:srgbClr>
                </a:solidFill>
                <a:latin typeface="Aharoni" pitchFamily="2" charset="-79"/>
                <a:cs typeface="Aharoni" pitchFamily="2" charset="-79"/>
              </a:rPr>
              <a:t>TRANSFORMACIÓN DE LAS EMPRESAS,  y LAS ORGANIZACIONES</a:t>
            </a:r>
          </a:p>
        </p:txBody>
      </p:sp>
      <p:pic>
        <p:nvPicPr>
          <p:cNvPr id="22530" name="Picture 2" descr="http://technoeconomy.net/wp-content/uploads/2012/06/Google-Compra-Empresas-640x4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01752"/>
            <a:ext cx="2623589" cy="270020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2532" name="Picture 4" descr="Resultado de imagen de imagenes de google y boston dynamic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5608" y="3590287"/>
            <a:ext cx="3084791" cy="244082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2534" name="Picture 6" descr="El 'self-driving' car de Google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245781"/>
            <a:ext cx="2520280" cy="244082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6DAE753-19C8-4222-BD3D-73EAC04300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450"/>
            <a:ext cx="2771800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81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708E0292-0319-4F23-836A-0E6D93F14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2049" name="Imagen 8" descr=" ">
            <a:extLst>
              <a:ext uri="{FF2B5EF4-FFF2-40B4-BE49-F238E27FC236}">
                <a16:creationId xmlns:a16="http://schemas.microsoft.com/office/drawing/2014/main" xmlns="" id="{3FDF6B99-B539-4EEC-9121-443A32066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29" y="228600"/>
            <a:ext cx="4038600" cy="2790825"/>
          </a:xfrm>
          <a:prstGeom prst="rect">
            <a:avLst/>
          </a:prstGeom>
          <a:noFill/>
          <a:ln>
            <a:solidFill>
              <a:srgbClr val="0099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A6C34DBC-A8BF-4DA0-985F-4E8E65C3C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60476"/>
            <a:ext cx="4176464" cy="40011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haroni"/>
                <a:ea typeface="Calibri" panose="020F0502020204030204" pitchFamily="34" charset="0"/>
                <a:cs typeface="Times New Roman" panose="02020603050405020304" pitchFamily="18" charset="0"/>
              </a:rPr>
              <a:t>Abejas </a:t>
            </a:r>
            <a:r>
              <a:rPr lang="es-CO" altLang="es-CO" sz="2000" b="1" dirty="0">
                <a:solidFill>
                  <a:schemeClr val="accent1">
                    <a:lumMod val="75000"/>
                  </a:schemeClr>
                </a:solidFill>
                <a:latin typeface="Aharoni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kumimoji="0" lang="es-CO" altLang="es-CO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haroni"/>
                <a:ea typeface="Calibri" panose="020F0502020204030204" pitchFamily="34" charset="0"/>
                <a:cs typeface="Times New Roman" panose="02020603050405020304" pitchFamily="18" charset="0"/>
              </a:rPr>
              <a:t>obóticas autónomas</a:t>
            </a:r>
            <a:endParaRPr kumimoji="0" lang="es-CO" altLang="es-CO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haron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05BD5F6-18DA-466E-A742-F868FE650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013" y="254347"/>
            <a:ext cx="3042702" cy="2304261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4027FB1-9877-4EB7-A01A-CBD28E40A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816" y="3429000"/>
            <a:ext cx="4376589" cy="3150865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4B14278-3952-4E13-9D03-B4371789D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649" y="3487440"/>
            <a:ext cx="2114550" cy="2162175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D82AE0CA-1DFA-4E46-B7C0-2A840975016E}"/>
              </a:ext>
            </a:extLst>
          </p:cNvPr>
          <p:cNvSpPr/>
          <p:nvPr/>
        </p:nvSpPr>
        <p:spPr>
          <a:xfrm>
            <a:off x="763440" y="6095876"/>
            <a:ext cx="2435282" cy="400110"/>
          </a:xfrm>
          <a:prstGeom prst="rect">
            <a:avLst/>
          </a:prstGeom>
          <a:ln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2000" b="1" dirty="0">
                <a:solidFill>
                  <a:srgbClr val="5B9BD5">
                    <a:lumMod val="75000"/>
                  </a:srgbClr>
                </a:solidFill>
                <a:latin typeface="Aharoni"/>
                <a:ea typeface="Calibri" panose="020F0502020204030204" pitchFamily="34" charset="0"/>
                <a:cs typeface="Times New Roman" panose="02020603050405020304" pitchFamily="18" charset="0"/>
              </a:rPr>
              <a:t>Nuevos Materiales</a:t>
            </a:r>
            <a:endParaRPr lang="es-CO" altLang="es-CO" sz="2000" dirty="0">
              <a:solidFill>
                <a:prstClr val="black"/>
              </a:solidFill>
              <a:latin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166667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9" y="49162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03848" y="0"/>
            <a:ext cx="5832648" cy="20313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defTabSz="342891">
              <a:defRPr/>
            </a:pPr>
            <a:r>
              <a:rPr lang="es-CO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</a:p>
          <a:p>
            <a:pPr algn="r" defTabSz="342891">
              <a:defRPr/>
            </a:pPr>
            <a:r>
              <a:rPr lang="es-CO" sz="2400" b="1" u="sng" dirty="0">
                <a:solidFill>
                  <a:schemeClr val="accent1">
                    <a:lumMod val="75000"/>
                  </a:schemeClr>
                </a:solidFill>
                <a:latin typeface="Aharoni"/>
                <a:cs typeface="Arial" pitchFamily="34" charset="0"/>
              </a:rPr>
              <a:t>Cambios en las Profesiones</a:t>
            </a:r>
          </a:p>
          <a:p>
            <a:pPr defTabSz="342891">
              <a:defRPr/>
            </a:pPr>
            <a:endParaRPr lang="es-CO" sz="2400" u="sng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pPr marL="271456" indent="-271456" defTabSz="342891">
              <a:buClr>
                <a:srgbClr val="00B050"/>
              </a:buClr>
              <a:buFont typeface="Arial" pitchFamily="34" charset="0"/>
              <a:buChar char="Ф"/>
              <a:defRPr/>
            </a:pPr>
            <a:r>
              <a:rPr lang="es-CO" sz="2000" dirty="0">
                <a:solidFill>
                  <a:srgbClr val="0099CC"/>
                </a:solidFill>
                <a:cs typeface="Arial" pitchFamily="34" charset="0"/>
              </a:rPr>
              <a:t>Surgimiento de nuevas profesiones cada vez más   especializadas.</a:t>
            </a:r>
          </a:p>
          <a:p>
            <a:pPr defTabSz="342891">
              <a:buClr>
                <a:srgbClr val="00B050"/>
              </a:buClr>
              <a:buFont typeface="Arial" pitchFamily="34" charset="0"/>
              <a:buChar char="Ф"/>
              <a:defRPr/>
            </a:pPr>
            <a:endParaRPr lang="es-CO" sz="2000" dirty="0">
              <a:solidFill>
                <a:srgbClr val="0099CC"/>
              </a:solidFill>
              <a:cs typeface="Arial" pitchFamily="34" charset="0"/>
            </a:endParaRPr>
          </a:p>
        </p:txBody>
      </p:sp>
      <p:pic>
        <p:nvPicPr>
          <p:cNvPr id="18434" name="Picture 2" descr="http://3.bp.blogspot.com/-i0EAIP4oDEE/VFojzUFZV-I/AAAAAAAAVxM/TUDtP-LaNn8/s1600/espacio%2Bde%2Btrabajo-facebook-goog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266" y="4077072"/>
            <a:ext cx="8419206" cy="2592288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F621924-3CCB-43A7-B52B-910C3013E615}"/>
              </a:ext>
            </a:extLst>
          </p:cNvPr>
          <p:cNvSpPr/>
          <p:nvPr/>
        </p:nvSpPr>
        <p:spPr>
          <a:xfrm>
            <a:off x="4562872" y="3192939"/>
            <a:ext cx="4572000" cy="64633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>
            <a:spAutoFit/>
          </a:bodyPr>
          <a:lstStyle/>
          <a:p>
            <a:pPr defTabSz="342891">
              <a:buClr>
                <a:srgbClr val="00B050"/>
              </a:buClr>
              <a:buFont typeface="Arial" pitchFamily="34" charset="0"/>
              <a:buChar char="Ф"/>
              <a:defRPr/>
            </a:pPr>
            <a:r>
              <a:rPr lang="es-CO" dirty="0">
                <a:solidFill>
                  <a:srgbClr val="0099CC"/>
                </a:solidFill>
                <a:cs typeface="Arial" pitchFamily="34" charset="0"/>
              </a:rPr>
              <a:t> Cambios en los espacios del ejercicio de las profesiones.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12F820D1-3F6F-4E4E-9F59-4070BD179C15}"/>
              </a:ext>
            </a:extLst>
          </p:cNvPr>
          <p:cNvSpPr/>
          <p:nvPr/>
        </p:nvSpPr>
        <p:spPr>
          <a:xfrm>
            <a:off x="107504" y="1869500"/>
            <a:ext cx="4572000" cy="132343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 lvl="0" defTabSz="342891">
              <a:buClr>
                <a:srgbClr val="00B050"/>
              </a:buClr>
              <a:buFont typeface="Arial" pitchFamily="34" charset="0"/>
              <a:buChar char="Ф"/>
              <a:defRPr/>
            </a:pPr>
            <a:r>
              <a:rPr lang="es-CO" sz="2000" dirty="0">
                <a:solidFill>
                  <a:srgbClr val="0099CC"/>
                </a:solidFill>
                <a:cs typeface="Arial" pitchFamily="34" charset="0"/>
              </a:rPr>
              <a:t>Nuevos perfiles profesionales, nuevas competencias, relacionadas con las nuevas tecnologías y nuevas formas de organización institucional” . </a:t>
            </a:r>
            <a:endParaRPr lang="es-CO" sz="2000" dirty="0">
              <a:solidFill>
                <a:srgbClr val="0099CC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51EBAC7-33A6-4D70-B607-91360EF31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266" y="224041"/>
            <a:ext cx="237053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17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7" y="0"/>
            <a:ext cx="9073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BB16611-C3C1-4517-962A-5947529E8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85" y="126588"/>
            <a:ext cx="2685356" cy="136648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60032" y="332656"/>
            <a:ext cx="3923183" cy="3834427"/>
          </a:xfrm>
          <a:solidFill>
            <a:schemeClr val="bg1"/>
          </a:solidFill>
          <a:ln>
            <a:solidFill>
              <a:srgbClr val="0099CC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s-ES" sz="2100" dirty="0"/>
              <a:t>Va más allá del dinero y las ganancias, ya no son Centros Laborales con capacidad de proveer bienes y servicios, sin tomar en cuenta el entorno, los factores externos y los intereses de la sociedad y sus propios trabajadores.</a:t>
            </a:r>
          </a:p>
          <a:p>
            <a:pPr marL="0" indent="0" algn="just">
              <a:buNone/>
            </a:pPr>
            <a:r>
              <a:rPr lang="es-ES" dirty="0"/>
              <a:t> </a:t>
            </a:r>
            <a:r>
              <a:rPr lang="es-ES" dirty="0">
                <a:solidFill>
                  <a:srgbClr val="0070C0"/>
                </a:solidFill>
              </a:rPr>
              <a:t>(INTELIGENCIA RACIONAL Y LÓGICA)</a:t>
            </a:r>
          </a:p>
          <a:p>
            <a:pPr marL="0" indent="0" algn="just">
              <a:buNone/>
            </a:pPr>
            <a:endParaRPr lang="es-ES" sz="2100" dirty="0"/>
          </a:p>
          <a:p>
            <a:pPr marL="0" indent="0" algn="just">
              <a:buNone/>
            </a:pPr>
            <a:r>
              <a:rPr lang="es-ES" sz="2100" dirty="0"/>
              <a:t>Hoy, se habla de: empresa saludable, vital, entusiasta, alegre, creativa, dinámica, adaptable, serena, positiva, con capacidad de reacción, equilibrada, social, ambiental y éticamente responsable. </a:t>
            </a:r>
          </a:p>
          <a:p>
            <a:pPr marL="0" indent="0" algn="just">
              <a:buNone/>
            </a:pPr>
            <a:r>
              <a:rPr lang="es-ES" dirty="0">
                <a:solidFill>
                  <a:srgbClr val="0070C0"/>
                </a:solidFill>
              </a:rPr>
              <a:t>(INTELIGENCIA SOCIAL)</a:t>
            </a:r>
          </a:p>
          <a:p>
            <a:pPr>
              <a:buNone/>
            </a:pPr>
            <a:endParaRPr lang="es-CO" sz="1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9712" y="2216157"/>
            <a:ext cx="2664293" cy="1702599"/>
          </a:xfrm>
          <a:ln>
            <a:solidFill>
              <a:srgbClr val="0099CC"/>
            </a:solidFill>
          </a:ln>
        </p:spPr>
        <p:txBody>
          <a:bodyPr anchor="ctr">
            <a:normAutofit fontScale="92500" lnSpcReduction="20000"/>
          </a:bodyPr>
          <a:lstStyle/>
          <a:p>
            <a:pPr algn="ctr"/>
            <a:r>
              <a:rPr lang="es-CO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NUEVA VISIÓN DE EMPRESA</a:t>
            </a:r>
          </a:p>
          <a:p>
            <a:pPr algn="ctr"/>
            <a:r>
              <a:rPr lang="es-CO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Y/O </a:t>
            </a:r>
          </a:p>
          <a:p>
            <a:pPr algn="ctr"/>
            <a:r>
              <a:rPr lang="es-CO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ORGANIZACIÓN</a:t>
            </a:r>
          </a:p>
          <a:p>
            <a:pPr algn="ctr"/>
            <a:r>
              <a:rPr lang="es-CO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PROSPERA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73558"/>
            <a:ext cx="2362573" cy="21597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58" y="4497695"/>
            <a:ext cx="2664294" cy="21350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806" y="4425140"/>
            <a:ext cx="2191650" cy="22076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314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2" y="1366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44EFEDD-322A-4B6C-A4B6-B4AD3B465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78" y="165494"/>
            <a:ext cx="2483629" cy="131929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52938" y="995838"/>
            <a:ext cx="4842535" cy="4284477"/>
          </a:xfrm>
          <a:solidFill>
            <a:schemeClr val="bg1"/>
          </a:solidFill>
          <a:ln>
            <a:solidFill>
              <a:srgbClr val="0099CC"/>
            </a:solidFill>
          </a:ln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s-CO" sz="1800" dirty="0"/>
              <a:t>    </a:t>
            </a:r>
            <a:r>
              <a:rPr lang="es-CO" sz="2000" dirty="0"/>
              <a:t>“Aptitud que no solo implica conocer el funcionamiento de las relaciones, sino comportarse inteligentemente en ellas”.  Goleman, 2006</a:t>
            </a:r>
          </a:p>
          <a:p>
            <a:pPr>
              <a:buNone/>
            </a:pPr>
            <a:endParaRPr lang="es-CO" sz="2000" dirty="0"/>
          </a:p>
          <a:p>
            <a:pPr>
              <a:buNone/>
            </a:pPr>
            <a:r>
              <a:rPr lang="es-CO" sz="2000" dirty="0"/>
              <a:t>     Las Organizaciones ahora son entes sociales que buscan ser compatibles con la sociedad y sus trabajadores en la búsqueda del bien común.</a:t>
            </a:r>
          </a:p>
          <a:p>
            <a:pPr>
              <a:buNone/>
            </a:pPr>
            <a:endParaRPr lang="es-CO" sz="2000" dirty="0"/>
          </a:p>
          <a:p>
            <a:pPr>
              <a:buNone/>
            </a:pPr>
            <a:r>
              <a:rPr lang="es-CO" sz="2000" dirty="0">
                <a:solidFill>
                  <a:srgbClr val="0070C0"/>
                </a:solidFill>
              </a:rPr>
              <a:t>     </a:t>
            </a:r>
            <a:r>
              <a:rPr lang="es-CO" sz="2200" dirty="0">
                <a:solidFill>
                  <a:srgbClr val="0070C0"/>
                </a:solidFill>
              </a:rPr>
              <a:t>Conciencia Social</a:t>
            </a:r>
            <a:r>
              <a:rPr lang="es-CO" sz="2000" dirty="0">
                <a:solidFill>
                  <a:srgbClr val="0070C0"/>
                </a:solidFill>
              </a:rPr>
              <a:t>: </a:t>
            </a:r>
            <a:r>
              <a:rPr lang="es-CO" sz="2000" dirty="0"/>
              <a:t>empatía, sintonía, exactitud empática, cognición social.</a:t>
            </a:r>
          </a:p>
          <a:p>
            <a:pPr>
              <a:buNone/>
            </a:pPr>
            <a:endParaRPr lang="es-CO" sz="2200" dirty="0"/>
          </a:p>
          <a:p>
            <a:pPr>
              <a:buNone/>
            </a:pPr>
            <a:r>
              <a:rPr lang="es-CO" sz="2200" dirty="0"/>
              <a:t>    </a:t>
            </a:r>
            <a:r>
              <a:rPr lang="es-CO" sz="2200" dirty="0">
                <a:solidFill>
                  <a:srgbClr val="0070C0"/>
                </a:solidFill>
              </a:rPr>
              <a:t>Aptitud Social: </a:t>
            </a:r>
            <a:r>
              <a:rPr lang="es-CO" sz="2000" dirty="0"/>
              <a:t>Metas físicas y perceptibles, relaciones efectivas</a:t>
            </a:r>
          </a:p>
          <a:p>
            <a:pPr>
              <a:buNone/>
            </a:pPr>
            <a:endParaRPr lang="es-CO" sz="2000" dirty="0"/>
          </a:p>
          <a:p>
            <a:pPr>
              <a:buNone/>
            </a:pPr>
            <a:endParaRPr lang="es-CO" sz="1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27585" y="2349106"/>
            <a:ext cx="2950894" cy="1636111"/>
          </a:xfrm>
        </p:spPr>
        <p:txBody>
          <a:bodyPr anchor="ctr">
            <a:normAutofit/>
          </a:bodyPr>
          <a:lstStyle/>
          <a:p>
            <a:pPr algn="ctr"/>
            <a:r>
              <a:rPr lang="es-CO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INTELIGENCIA SOCIAL </a:t>
            </a:r>
            <a:r>
              <a:rPr lang="es-CO" sz="9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Edgar Thorndike</a:t>
            </a:r>
            <a:endParaRPr lang="es-CO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O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(conciencia social, aptitud social)</a:t>
            </a:r>
          </a:p>
        </p:txBody>
      </p:sp>
      <p:sp>
        <p:nvSpPr>
          <p:cNvPr id="5" name="AutoShape 2" descr="Resultado de imagen para inteligencia emocional empresarial"/>
          <p:cNvSpPr>
            <a:spLocks noChangeAspect="1" noChangeArrowheads="1"/>
          </p:cNvSpPr>
          <p:nvPr/>
        </p:nvSpPr>
        <p:spPr bwMode="auto">
          <a:xfrm>
            <a:off x="1259681" y="748906"/>
            <a:ext cx="228600" cy="228601"/>
          </a:xfrm>
          <a:prstGeom prst="rect">
            <a:avLst/>
          </a:prstGeom>
          <a:noFill/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pPr defTabSz="342891"/>
            <a:endParaRPr lang="es-CO" sz="1351">
              <a:solidFill>
                <a:prstClr val="black"/>
              </a:solidFill>
            </a:endParaRPr>
          </a:p>
        </p:txBody>
      </p:sp>
      <p:sp>
        <p:nvSpPr>
          <p:cNvPr id="2052" name="AutoShape 4" descr="Resultado de imagen para inteligencia emocional empresarial"/>
          <p:cNvSpPr>
            <a:spLocks noChangeAspect="1" noChangeArrowheads="1"/>
          </p:cNvSpPr>
          <p:nvPr/>
        </p:nvSpPr>
        <p:spPr bwMode="auto">
          <a:xfrm>
            <a:off x="1259681" y="748906"/>
            <a:ext cx="228600" cy="228601"/>
          </a:xfrm>
          <a:prstGeom prst="rect">
            <a:avLst/>
          </a:prstGeom>
          <a:noFill/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pPr defTabSz="342891"/>
            <a:endParaRPr lang="es-CO" sz="1351">
              <a:solidFill>
                <a:prstClr val="black"/>
              </a:solidFill>
            </a:endParaRPr>
          </a:p>
        </p:txBody>
      </p:sp>
      <p:sp>
        <p:nvSpPr>
          <p:cNvPr id="2054" name="AutoShape 6" descr="Resultado de imagen para inteligencia emocional empresarial"/>
          <p:cNvSpPr>
            <a:spLocks noChangeAspect="1" noChangeArrowheads="1"/>
          </p:cNvSpPr>
          <p:nvPr/>
        </p:nvSpPr>
        <p:spPr bwMode="auto">
          <a:xfrm>
            <a:off x="1259681" y="748906"/>
            <a:ext cx="228600" cy="228601"/>
          </a:xfrm>
          <a:prstGeom prst="rect">
            <a:avLst/>
          </a:prstGeom>
          <a:noFill/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pPr defTabSz="342891"/>
            <a:endParaRPr lang="es-CO" sz="1351">
              <a:solidFill>
                <a:prstClr val="black"/>
              </a:solidFill>
            </a:endParaRPr>
          </a:p>
        </p:txBody>
      </p:sp>
      <p:pic>
        <p:nvPicPr>
          <p:cNvPr id="2056" name="Picture 8" descr="http://www.qbconsultores.com/wp-content/uploads/2012/09/E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77072"/>
            <a:ext cx="3111475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0074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619672" y="1548688"/>
            <a:ext cx="6768752" cy="2985433"/>
          </a:xfrm>
          <a:prstGeom prst="rect">
            <a:avLst/>
          </a:prstGeom>
          <a:ln>
            <a:solidFill>
              <a:srgbClr val="0099CC"/>
            </a:solidFill>
          </a:ln>
        </p:spPr>
        <p:txBody>
          <a:bodyPr wrap="square">
            <a:spAutoFit/>
          </a:bodyPr>
          <a:lstStyle/>
          <a:p>
            <a:pPr defTabSz="342891"/>
            <a:endParaRPr lang="es-CO" sz="2000" dirty="0">
              <a:solidFill>
                <a:prstClr val="black"/>
              </a:solidFill>
            </a:endParaRPr>
          </a:p>
          <a:p>
            <a:pPr algn="just" defTabSz="342891">
              <a:buClr>
                <a:srgbClr val="00B050"/>
              </a:buClr>
              <a:buFont typeface="Arial" charset="0"/>
              <a:buChar char="Ф"/>
            </a:pPr>
            <a:r>
              <a:rPr lang="es-CO" sz="2000" dirty="0">
                <a:solidFill>
                  <a:srgbClr val="4472C4">
                    <a:lumMod val="75000"/>
                  </a:srgbClr>
                </a:solidFill>
              </a:rPr>
              <a:t>  </a:t>
            </a:r>
            <a:r>
              <a:rPr lang="es-CO" sz="2800" dirty="0">
                <a:solidFill>
                  <a:srgbClr val="4472C4">
                    <a:lumMod val="75000"/>
                  </a:srgbClr>
                </a:solidFill>
              </a:rPr>
              <a:t>La adopción de los paradigmas del “aprender a aprender”, “aprender a desaprender”, “aprender a emprender” y “aprender a arriesgarse” pero desde una visión internacional, transcultural mucho más amplia</a:t>
            </a:r>
            <a:r>
              <a:rPr lang="es-CO" sz="2800" dirty="0">
                <a:solidFill>
                  <a:srgbClr val="FFC000">
                    <a:lumMod val="50000"/>
                  </a:srgbClr>
                </a:solidFill>
              </a:rPr>
              <a:t>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090" y="4797153"/>
            <a:ext cx="4082182" cy="2032818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66C50EF-D4D9-4D8A-B88C-9287FCDCE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294197"/>
            <a:ext cx="2448272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09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/>
          <p:cNvSpPr>
            <a:spLocks noChangeArrowheads="1"/>
          </p:cNvSpPr>
          <p:nvPr/>
        </p:nvSpPr>
        <p:spPr bwMode="auto">
          <a:xfrm>
            <a:off x="4788024" y="57150"/>
            <a:ext cx="4337645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sz="2400" dirty="0"/>
              <a:t>El valor social más importante para construir un mayor bienestar colectivo, equidad y un desarrollo original ahora será </a:t>
            </a:r>
            <a:r>
              <a:rPr lang="es-ES" sz="2400" dirty="0">
                <a:solidFill>
                  <a:srgbClr val="0000FF"/>
                </a:solidFill>
              </a:rPr>
              <a:t>la producción y transferencia de conocimientos y aprendizajes </a:t>
            </a:r>
            <a:r>
              <a:rPr lang="es-ES" sz="2400" dirty="0"/>
              <a:t>generados desde nuestras instituciones culturales y educativas, desde las universidades y las redes de articulación de académicos, profesores, estudiantes, artistas e intelectuales… </a:t>
            </a:r>
          </a:p>
          <a:p>
            <a:pPr algn="just"/>
            <a:endParaRPr lang="es-CO" sz="2000" dirty="0">
              <a:latin typeface="Calisto MT" panose="02040603050505030304" pitchFamily="18" charset="0"/>
            </a:endParaRPr>
          </a:p>
          <a:p>
            <a:pPr algn="just"/>
            <a:endParaRPr lang="es-CO" sz="2000" dirty="0">
              <a:latin typeface="Calibri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E909413-E1D0-4490-AD20-F83EAB9BE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26" y="347190"/>
            <a:ext cx="2448272" cy="116260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55F306D-D6A8-4A7D-A29C-E496BE529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0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37AAFE5-A014-4493-9248-BB05FD10B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844824"/>
            <a:ext cx="7848872" cy="475143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F9B9A01-47B8-4CA5-969D-1664F4F497A0}"/>
              </a:ext>
            </a:extLst>
          </p:cNvPr>
          <p:cNvSpPr/>
          <p:nvPr/>
        </p:nvSpPr>
        <p:spPr>
          <a:xfrm>
            <a:off x="744798" y="368950"/>
            <a:ext cx="7654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¿Y  AMERICA LATINA QUE?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231D980-4345-433C-98BB-8ABD5446D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301208"/>
            <a:ext cx="2304488" cy="129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23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rto Dimensión América Latina, realidad y perspectivas">
            <a:hlinkClick r:id="" action="ppaction://media"/>
            <a:extLst>
              <a:ext uri="{FF2B5EF4-FFF2-40B4-BE49-F238E27FC236}">
                <a16:creationId xmlns:a16="http://schemas.microsoft.com/office/drawing/2014/main" xmlns="" id="{5B78C73A-9D0F-4BEF-B0AA-58653529E5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5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Rectángulo"/>
          <p:cNvSpPr>
            <a:spLocks noChangeArrowheads="1"/>
          </p:cNvSpPr>
          <p:nvPr/>
        </p:nvSpPr>
        <p:spPr bwMode="auto">
          <a:xfrm>
            <a:off x="301628" y="3492501"/>
            <a:ext cx="8208963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20000"/>
              </a:lnSpc>
            </a:pPr>
            <a:r>
              <a:rPr lang="es-CO" altLang="es-CO" sz="320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4339" name="3 Rectángulo"/>
          <p:cNvSpPr>
            <a:spLocks noChangeArrowheads="1"/>
          </p:cNvSpPr>
          <p:nvPr/>
        </p:nvSpPr>
        <p:spPr bwMode="auto">
          <a:xfrm>
            <a:off x="4779953" y="1223760"/>
            <a:ext cx="4212183" cy="769441"/>
          </a:xfrm>
          <a:prstGeom prst="rect">
            <a:avLst/>
          </a:prstGeom>
          <a:solidFill>
            <a:srgbClr val="BC14B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s-CO" altLang="es-CO" sz="4400" b="1" dirty="0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Contexto</a:t>
            </a:r>
            <a:endParaRPr lang="es-CO" altLang="es-CO" sz="4400" u="sng" dirty="0">
              <a:solidFill>
                <a:srgbClr val="0000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30" y="2234050"/>
            <a:ext cx="3671887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1 CuadroTexto"/>
          <p:cNvSpPr txBox="1">
            <a:spLocks noChangeArrowheads="1"/>
          </p:cNvSpPr>
          <p:nvPr/>
        </p:nvSpPr>
        <p:spPr bwMode="auto">
          <a:xfrm>
            <a:off x="393730" y="4820118"/>
            <a:ext cx="712946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CO" altLang="es-CO" sz="4000" b="1" dirty="0">
                <a:solidFill>
                  <a:srgbClr val="C00000"/>
                </a:solidFill>
              </a:rPr>
              <a:t>«No sobrevive el más grande, ni el más inteligente, sino aquel que evoluciona»  </a:t>
            </a:r>
            <a:r>
              <a:rPr lang="es-CO" altLang="es-CO" sz="3200" b="1" dirty="0">
                <a:solidFill>
                  <a:srgbClr val="C00000"/>
                </a:solidFill>
              </a:rPr>
              <a:t>Darwin</a:t>
            </a:r>
            <a:endParaRPr lang="es-ES" altLang="es-CO" sz="3200" b="1" dirty="0">
              <a:solidFill>
                <a:srgbClr val="C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7438A14-8FA9-456B-87B3-26B29AA93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4" y="202577"/>
            <a:ext cx="2771800" cy="140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9152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31727E3-DBBC-47B5-9835-FCBA36A2A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64"/>
            <a:ext cx="9144000" cy="695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60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D201B7A-54C5-4E0B-B5F1-1D2FA9E4E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37321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4F4DD19-ED63-4E5D-B896-73C7D6F3CA2E}"/>
              </a:ext>
            </a:extLst>
          </p:cNvPr>
          <p:cNvSpPr txBox="1"/>
          <p:nvPr/>
        </p:nvSpPr>
        <p:spPr>
          <a:xfrm>
            <a:off x="251519" y="573325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/>
              <a:t>Colombia y los Objetivos  de Desarrollo sostenible</a:t>
            </a:r>
          </a:p>
        </p:txBody>
      </p:sp>
    </p:spTree>
    <p:extLst>
      <p:ext uri="{BB962C8B-B14F-4D97-AF65-F5344CB8AC3E}">
        <p14:creationId xmlns:p14="http://schemas.microsoft.com/office/powerpoint/2010/main" val="2985006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/>
          <p:cNvSpPr txBox="1">
            <a:spLocks/>
          </p:cNvSpPr>
          <p:nvPr/>
        </p:nvSpPr>
        <p:spPr>
          <a:xfrm>
            <a:off x="197644" y="927497"/>
            <a:ext cx="8710613" cy="92868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-150">
                <a:solidFill>
                  <a:srgbClr val="A4091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_tradnl" sz="2400" dirty="0">
                <a:latin typeface="Futura Std Book (Cuerpo)"/>
                <a:ea typeface="Futura Medium" charset="0"/>
                <a:cs typeface="Futura Medium" charset="0"/>
              </a:rPr>
              <a:t>Colombia lideró la definición de la Agenda 2030 y los Objetivos de Desarrollo Sostenible (ODS)</a:t>
            </a:r>
            <a:endParaRPr lang="es-ES" sz="2400" dirty="0">
              <a:latin typeface="Futura Std Book (Cuerpo)"/>
              <a:ea typeface="Futura Medium" charset="0"/>
              <a:cs typeface="Futura Medium" charset="0"/>
            </a:endParaRPr>
          </a:p>
        </p:txBody>
      </p:sp>
      <p:sp>
        <p:nvSpPr>
          <p:cNvPr id="8" name="Redondear rectángulo de esquina del mismo lado 7"/>
          <p:cNvSpPr/>
          <p:nvPr/>
        </p:nvSpPr>
        <p:spPr>
          <a:xfrm>
            <a:off x="4261796" y="2348642"/>
            <a:ext cx="4496991" cy="26125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spcAft>
                <a:spcPts val="450"/>
              </a:spcAft>
              <a:defRPr/>
            </a:pPr>
            <a:r>
              <a:rPr lang="es-CO" sz="1200" b="1" dirty="0">
                <a:solidFill>
                  <a:schemeClr val="tx1"/>
                </a:solidFill>
                <a:latin typeface="Futura Std Book (Cuerpo)"/>
              </a:rPr>
              <a:t>Definición de Objetivos y Metas</a:t>
            </a:r>
          </a:p>
          <a:p>
            <a:pPr lvl="1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es-CO" sz="1200" dirty="0">
                <a:solidFill>
                  <a:schemeClr val="tx1"/>
                </a:solidFill>
                <a:latin typeface="Futura Std Book (Cuerpo)"/>
              </a:rPr>
              <a:t> Rio+20</a:t>
            </a:r>
          </a:p>
          <a:p>
            <a:pPr lvl="1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es-CO" sz="1200" dirty="0">
                <a:solidFill>
                  <a:schemeClr val="tx1"/>
                </a:solidFill>
                <a:latin typeface="Futura Std Book (Cuerpo)"/>
              </a:rPr>
              <a:t> Panel de Alto Nivel del Secretario General sobre la Agenda post-2015</a:t>
            </a:r>
          </a:p>
          <a:p>
            <a:pPr lvl="1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es-CO" sz="1200" dirty="0">
                <a:solidFill>
                  <a:schemeClr val="tx1"/>
                </a:solidFill>
                <a:latin typeface="Futura Std Book (Cuerpo)"/>
              </a:rPr>
              <a:t> Grupo Abierto de trabajo en ODS</a:t>
            </a:r>
          </a:p>
          <a:p>
            <a:pPr lvl="1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es-CO" sz="1200" dirty="0">
                <a:solidFill>
                  <a:schemeClr val="tx1"/>
                </a:solidFill>
                <a:latin typeface="Futura Std Book (Cuerpo)"/>
              </a:rPr>
              <a:t> Asamblea General Naciones Unidas (sept. 2015): Aprobación de la Agenda 2030 y los ODS</a:t>
            </a:r>
          </a:p>
          <a:p>
            <a:pPr lvl="5">
              <a:spcAft>
                <a:spcPts val="450"/>
              </a:spcAft>
              <a:defRPr/>
            </a:pPr>
            <a:endParaRPr lang="es-CO" sz="600" dirty="0">
              <a:solidFill>
                <a:schemeClr val="tx1"/>
              </a:solidFill>
              <a:latin typeface="Futura Std Book (Cuerpo)"/>
            </a:endParaRPr>
          </a:p>
          <a:p>
            <a:pPr lvl="1">
              <a:spcAft>
                <a:spcPts val="450"/>
              </a:spcAft>
              <a:defRPr/>
            </a:pPr>
            <a:r>
              <a:rPr lang="es-CO" sz="1200" b="1" dirty="0">
                <a:solidFill>
                  <a:schemeClr val="tx1"/>
                </a:solidFill>
                <a:latin typeface="Futura Std Book (Cuerpo)"/>
              </a:rPr>
              <a:t>Definición de indicadores globales</a:t>
            </a:r>
          </a:p>
          <a:p>
            <a:pPr lvl="1">
              <a:spcAft>
                <a:spcPts val="450"/>
              </a:spcAft>
              <a:buFont typeface="Arial" pitchFamily="34" charset="0"/>
              <a:buChar char="•"/>
              <a:defRPr/>
            </a:pPr>
            <a:r>
              <a:rPr lang="es-CO" sz="1200" dirty="0">
                <a:solidFill>
                  <a:schemeClr val="tx1"/>
                </a:solidFill>
                <a:latin typeface="Futura Std Book (Cuerpo)"/>
              </a:rPr>
              <a:t> Grupo Inter-</a:t>
            </a:r>
            <a:r>
              <a:rPr lang="es-CO" sz="1200" dirty="0" err="1">
                <a:solidFill>
                  <a:schemeClr val="tx1"/>
                </a:solidFill>
                <a:latin typeface="Futura Std Book (Cuerpo)"/>
              </a:rPr>
              <a:t>agencial</a:t>
            </a:r>
            <a:r>
              <a:rPr lang="es-CO" sz="1200" dirty="0">
                <a:solidFill>
                  <a:schemeClr val="tx1"/>
                </a:solidFill>
                <a:latin typeface="Futura Std Book (Cuerpo)"/>
              </a:rPr>
              <a:t> y de Expertos sobre Indicadores ODS</a:t>
            </a:r>
          </a:p>
        </p:txBody>
      </p:sp>
      <p:sp>
        <p:nvSpPr>
          <p:cNvPr id="9" name="Rectángulo 9"/>
          <p:cNvSpPr>
            <a:spLocks noChangeArrowheads="1"/>
          </p:cNvSpPr>
          <p:nvPr/>
        </p:nvSpPr>
        <p:spPr bwMode="auto">
          <a:xfrm>
            <a:off x="491335" y="3686216"/>
            <a:ext cx="3373040" cy="162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utura Std Book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utura Std Book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utura Std Book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utura Std Book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utura Std Book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utura Std Book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utura Std Book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utura Std Book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utura Std Book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_tradnl" sz="1350" i="1" dirty="0"/>
              <a:t>“Los Objetivos de Desarrollo Sostenible fueron pensados y creados por los colombianos”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_tradnl" sz="825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_tradnl" sz="1350" dirty="0"/>
              <a:t>Alicia Bárcena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_tradnl" sz="1350" dirty="0"/>
              <a:t>Directora Ejecutiva de la CEPAL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_tradnl" sz="1200" dirty="0"/>
              <a:t>Evento: Creación Comisión Nacional ODS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_tradnl" sz="1200" dirty="0"/>
              <a:t>Fecha: 18/02/2015</a:t>
            </a:r>
            <a:endParaRPr lang="es-ES" altLang="es-ES_tradnl" sz="1500" dirty="0"/>
          </a:p>
        </p:txBody>
      </p:sp>
      <p:pic>
        <p:nvPicPr>
          <p:cNvPr id="10" name="Picture 8" descr="http://www.cancilleria.gov.co/sites/default/files/styles/prensa_noticias/public/news/imagen_news_thumb/PresidenteSantosJunio21Rio20222.png?itok=PT1vudx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05" y="2350738"/>
            <a:ext cx="2900168" cy="12567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8C56F328-FA67-4797-9B36-236D67D1CE5D}"/>
              </a:ext>
            </a:extLst>
          </p:cNvPr>
          <p:cNvSpPr/>
          <p:nvPr/>
        </p:nvSpPr>
        <p:spPr>
          <a:xfrm>
            <a:off x="197644" y="1702514"/>
            <a:ext cx="89463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es-CO" sz="1500" b="1" dirty="0">
                <a:latin typeface="Futura Std Book (Cuerpo)"/>
              </a:rPr>
              <a:t>Participación activa </a:t>
            </a:r>
            <a:r>
              <a:rPr lang="es-CO" sz="1500" dirty="0">
                <a:latin typeface="Futura Std Book (Cuerpo)"/>
              </a:rPr>
              <a:t>en todos los escenarios que llevaron a la adopción de los ODS</a:t>
            </a:r>
            <a:endParaRPr lang="es-CO" sz="1350" dirty="0">
              <a:latin typeface="Futura Std Book (Cuerpo)"/>
            </a:endParaRPr>
          </a:p>
        </p:txBody>
      </p:sp>
    </p:spTree>
    <p:extLst>
      <p:ext uri="{BB962C8B-B14F-4D97-AF65-F5344CB8AC3E}">
        <p14:creationId xmlns:p14="http://schemas.microsoft.com/office/powerpoint/2010/main" val="172263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755" y="998819"/>
            <a:ext cx="8710197" cy="419540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es-ES" sz="2400" dirty="0">
                <a:latin typeface="Futura Std Book (Cuerpo)"/>
              </a:rPr>
              <a:t>Visión: Agenda 2030 define unos objetivos para pensar en el país que queremos a mediano plazo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A12D2361-C24B-4E25-BDD9-B3CD0DC9B659}"/>
              </a:ext>
            </a:extLst>
          </p:cNvPr>
          <p:cNvGrpSpPr/>
          <p:nvPr/>
        </p:nvGrpSpPr>
        <p:grpSpPr>
          <a:xfrm>
            <a:off x="1358298" y="2009394"/>
            <a:ext cx="6783790" cy="3154680"/>
            <a:chOff x="931590" y="914400"/>
            <a:chExt cx="10003223" cy="4976038"/>
          </a:xfrm>
        </p:grpSpPr>
        <p:grpSp>
          <p:nvGrpSpPr>
            <p:cNvPr id="3" name="Grupo 2"/>
            <p:cNvGrpSpPr/>
            <p:nvPr/>
          </p:nvGrpSpPr>
          <p:grpSpPr>
            <a:xfrm>
              <a:off x="931590" y="914400"/>
              <a:ext cx="10003223" cy="4965405"/>
              <a:chOff x="931590" y="914400"/>
              <a:chExt cx="10003223" cy="4965405"/>
            </a:xfrm>
          </p:grpSpPr>
          <p:pic>
            <p:nvPicPr>
              <p:cNvPr id="11" name="Imagen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1590" y="914400"/>
                <a:ext cx="10003223" cy="4965405"/>
              </a:xfrm>
              <a:prstGeom prst="rect">
                <a:avLst/>
              </a:prstGeom>
            </p:spPr>
          </p:pic>
          <p:pic>
            <p:nvPicPr>
              <p:cNvPr id="13" name="Imagen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6233" y="967565"/>
                <a:ext cx="1550875" cy="1554226"/>
              </a:xfrm>
              <a:prstGeom prst="rect">
                <a:avLst/>
              </a:prstGeom>
            </p:spPr>
          </p:pic>
        </p:grp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0571" y="4347849"/>
              <a:ext cx="1551982" cy="1531956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0570" y="956931"/>
              <a:ext cx="1562616" cy="156486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591" y="4352177"/>
              <a:ext cx="1518284" cy="15382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378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323" y="989675"/>
            <a:ext cx="8710197" cy="419540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es-CO" sz="2400" dirty="0">
                <a:latin typeface="Futura Std Book (Cuerpo)"/>
              </a:rPr>
              <a:t>Coherencia: permiten poner en marcha acciones que se orienten a un propósito común, el desarrollo sostenible</a:t>
            </a:r>
            <a:endParaRPr lang="es-ES" sz="2400" dirty="0">
              <a:latin typeface="Futura Std Book (Cuerpo)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804600" y="2166526"/>
            <a:ext cx="402391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350" dirty="0"/>
              <a:t>Los </a:t>
            </a:r>
            <a:r>
              <a:rPr lang="es-CO" sz="1350" b="1" dirty="0"/>
              <a:t>17 Objetivos y 169 Metas de los ODS </a:t>
            </a:r>
            <a:r>
              <a:rPr lang="es-CO" sz="1350" dirty="0"/>
              <a:t>están alineados con las agendas en curso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s-CO" sz="135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350" b="1" dirty="0"/>
              <a:t>Acuerdo de Paz </a:t>
            </a:r>
            <a:r>
              <a:rPr lang="es-CO" sz="1350" dirty="0"/>
              <a:t>- 68 metas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s-CO" sz="1350" b="1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350" b="1" dirty="0"/>
              <a:t>Acceso a la OCDE</a:t>
            </a:r>
            <a:r>
              <a:rPr lang="es-CO" sz="1350" dirty="0"/>
              <a:t> - 87 metas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s-CO" sz="1350" b="1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350" b="1" dirty="0"/>
              <a:t>COP 21</a:t>
            </a:r>
            <a:r>
              <a:rPr lang="es-CO" sz="1350" dirty="0"/>
              <a:t> - 18 metas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s-CO" sz="135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350" dirty="0"/>
              <a:t>Estrategia de </a:t>
            </a:r>
            <a:r>
              <a:rPr lang="es-CO" sz="1350" b="1" dirty="0"/>
              <a:t>Crecimiento Verde </a:t>
            </a:r>
            <a:r>
              <a:rPr lang="es-CO" sz="1350" dirty="0"/>
              <a:t>- 86 metas</a:t>
            </a:r>
            <a:endParaRPr lang="es-CO" sz="1350" b="1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s-CO" sz="1350" b="1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350" b="1" dirty="0"/>
              <a:t>Plan Nacional de Desarrollo</a:t>
            </a:r>
            <a:r>
              <a:rPr lang="es-CO" sz="1350" dirty="0"/>
              <a:t> - 92 metas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" y="2085491"/>
            <a:ext cx="4086707" cy="3247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2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027" y="920069"/>
            <a:ext cx="8710197" cy="419540"/>
          </a:xfrm>
        </p:spPr>
        <p:txBody>
          <a:bodyPr/>
          <a:lstStyle/>
          <a:p>
            <a:r>
              <a:rPr lang="es-ES" sz="2400" dirty="0"/>
              <a:t>Colombia fue el primer país en introducir los ODS en el Plan Nacional de Desarrollo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5726" y="2900248"/>
            <a:ext cx="3937563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350" b="1" dirty="0"/>
              <a:t>Más de la mitad de las metas ODS</a:t>
            </a:r>
            <a:br>
              <a:rPr lang="es-ES" sz="1350" b="1" dirty="0"/>
            </a:br>
            <a:r>
              <a:rPr lang="es-ES" sz="1350" b="1" dirty="0"/>
              <a:t>incorporadas en el PND</a:t>
            </a:r>
            <a:r>
              <a:rPr lang="es-ES" sz="1350" dirty="0"/>
              <a:t/>
            </a:r>
            <a:br>
              <a:rPr lang="es-ES" sz="1350" dirty="0"/>
            </a:br>
            <a:endParaRPr lang="es-ES" sz="1350" dirty="0"/>
          </a:p>
          <a:p>
            <a:pPr marL="214313" indent="-214313">
              <a:spcAft>
                <a:spcPts val="900"/>
              </a:spcAft>
              <a:buFont typeface="Arial"/>
              <a:buChar char="•"/>
            </a:pPr>
            <a:r>
              <a:rPr lang="es-ES" sz="1350" b="1" dirty="0"/>
              <a:t>92 metas </a:t>
            </a:r>
            <a:r>
              <a:rPr lang="es-ES" sz="1350" dirty="0"/>
              <a:t>de las 135 bajo responsabilidad del Gobierno nacional (las otras 34 metas deben implementarse a nivel internacional)</a:t>
            </a:r>
          </a:p>
          <a:p>
            <a:pPr marL="214313" indent="-214313">
              <a:spcAft>
                <a:spcPts val="900"/>
              </a:spcAft>
              <a:buFont typeface="Arial"/>
              <a:buChar char="•"/>
            </a:pPr>
            <a:r>
              <a:rPr lang="es-ES" sz="1350" b="1" dirty="0"/>
              <a:t>19 metas </a:t>
            </a:r>
            <a:r>
              <a:rPr lang="es-ES" sz="1350" dirty="0"/>
              <a:t>ya están en otros instrumentos de política (CONPES)</a:t>
            </a:r>
          </a:p>
          <a:p>
            <a:pPr marL="214313" indent="-214313">
              <a:spcAft>
                <a:spcPts val="900"/>
              </a:spcAft>
              <a:buFont typeface="Arial"/>
              <a:buChar char="•"/>
            </a:pPr>
            <a:r>
              <a:rPr lang="es-ES" sz="1350" b="1" dirty="0"/>
              <a:t>24 metas</a:t>
            </a:r>
            <a:r>
              <a:rPr lang="es-ES" sz="1350" dirty="0"/>
              <a:t> son de difícil medición</a:t>
            </a:r>
          </a:p>
        </p:txBody>
      </p:sp>
      <p:grpSp>
        <p:nvGrpSpPr>
          <p:cNvPr id="80" name="Grupo 79"/>
          <p:cNvGrpSpPr/>
          <p:nvPr/>
        </p:nvGrpSpPr>
        <p:grpSpPr>
          <a:xfrm>
            <a:off x="1287430" y="2050144"/>
            <a:ext cx="2231189" cy="709676"/>
            <a:chOff x="1703467" y="1460589"/>
            <a:chExt cx="2974918" cy="946234"/>
          </a:xfrm>
        </p:grpSpPr>
        <p:pic>
          <p:nvPicPr>
            <p:cNvPr id="6" name="Imagen 5" descr="ODS_esp2_39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467" y="1460590"/>
              <a:ext cx="954916" cy="946233"/>
            </a:xfrm>
            <a:prstGeom prst="rect">
              <a:avLst/>
            </a:prstGeom>
          </p:spPr>
        </p:pic>
        <p:pic>
          <p:nvPicPr>
            <p:cNvPr id="8" name="Imagen 7" descr="ODS_esp2_09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469" y="1460589"/>
              <a:ext cx="954916" cy="946233"/>
            </a:xfrm>
            <a:prstGeom prst="rect">
              <a:avLst/>
            </a:prstGeom>
          </p:spPr>
        </p:pic>
      </p:grpSp>
      <p:sp>
        <p:nvSpPr>
          <p:cNvPr id="4" name="CuadroTexto 3"/>
          <p:cNvSpPr txBox="1"/>
          <p:nvPr/>
        </p:nvSpPr>
        <p:spPr>
          <a:xfrm>
            <a:off x="4141097" y="4089036"/>
            <a:ext cx="4877643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O" sz="1200" b="1" dirty="0"/>
              <a:t>Ley 1753 de 2015</a:t>
            </a:r>
            <a:r>
              <a:rPr lang="es-CO" sz="1200" dirty="0"/>
              <a:t>: </a:t>
            </a:r>
            <a:r>
              <a:rPr lang="es-CO" sz="1200" i="1" dirty="0"/>
              <a:t>Artículo 1° El </a:t>
            </a:r>
            <a:r>
              <a:rPr lang="es-CO" sz="1200" b="1" i="1" dirty="0"/>
              <a:t>Plan Nacional de Desarrollo 2014--2018 “Todos por un nuevo país”</a:t>
            </a:r>
            <a:r>
              <a:rPr lang="es-CO" sz="1200" i="1" dirty="0"/>
              <a:t>, que se expide por medio de la presente ley, tiene como objeto construir una Colombia en paz, equitativa y educada, en armonía con los propósitos del Gobierno Nacional, con las mejores prácticas y estándares internacionales, y </a:t>
            </a:r>
            <a:r>
              <a:rPr lang="es-CO" sz="1200" b="1" i="1" dirty="0"/>
              <a:t>con la visión de planificación de largo plazo prevista por los Objetivos de Desarrollo Sostenible</a:t>
            </a:r>
            <a:r>
              <a:rPr lang="es-CO" sz="1200" i="1" dirty="0"/>
              <a:t>.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66604" y="2256943"/>
            <a:ext cx="7632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350" b="1" dirty="0">
                <a:solidFill>
                  <a:srgbClr val="A4091F"/>
                </a:solidFill>
              </a:rPr>
              <a:t>PILARES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476750" y="1533526"/>
            <a:ext cx="4344531" cy="2563416"/>
            <a:chOff x="3760" y="568"/>
            <a:chExt cx="3453" cy="2153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3760" y="571"/>
              <a:ext cx="3453" cy="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5055" y="954"/>
              <a:ext cx="212" cy="257"/>
            </a:xfrm>
            <a:custGeom>
              <a:avLst/>
              <a:gdLst>
                <a:gd name="T0" fmla="*/ 94 w 212"/>
                <a:gd name="T1" fmla="*/ 12 h 257"/>
                <a:gd name="T2" fmla="*/ 107 w 212"/>
                <a:gd name="T3" fmla="*/ 14 h 257"/>
                <a:gd name="T4" fmla="*/ 123 w 212"/>
                <a:gd name="T5" fmla="*/ 22 h 257"/>
                <a:gd name="T6" fmla="*/ 127 w 212"/>
                <a:gd name="T7" fmla="*/ 29 h 257"/>
                <a:gd name="T8" fmla="*/ 141 w 212"/>
                <a:gd name="T9" fmla="*/ 36 h 257"/>
                <a:gd name="T10" fmla="*/ 150 w 212"/>
                <a:gd name="T11" fmla="*/ 43 h 257"/>
                <a:gd name="T12" fmla="*/ 153 w 212"/>
                <a:gd name="T13" fmla="*/ 60 h 257"/>
                <a:gd name="T14" fmla="*/ 142 w 212"/>
                <a:gd name="T15" fmla="*/ 65 h 257"/>
                <a:gd name="T16" fmla="*/ 131 w 212"/>
                <a:gd name="T17" fmla="*/ 73 h 257"/>
                <a:gd name="T18" fmla="*/ 137 w 212"/>
                <a:gd name="T19" fmla="*/ 84 h 257"/>
                <a:gd name="T20" fmla="*/ 141 w 212"/>
                <a:gd name="T21" fmla="*/ 99 h 257"/>
                <a:gd name="T22" fmla="*/ 143 w 212"/>
                <a:gd name="T23" fmla="*/ 111 h 257"/>
                <a:gd name="T24" fmla="*/ 156 w 212"/>
                <a:gd name="T25" fmla="*/ 114 h 257"/>
                <a:gd name="T26" fmla="*/ 162 w 212"/>
                <a:gd name="T27" fmla="*/ 123 h 257"/>
                <a:gd name="T28" fmla="*/ 179 w 212"/>
                <a:gd name="T29" fmla="*/ 108 h 257"/>
                <a:gd name="T30" fmla="*/ 188 w 212"/>
                <a:gd name="T31" fmla="*/ 114 h 257"/>
                <a:gd name="T32" fmla="*/ 198 w 212"/>
                <a:gd name="T33" fmla="*/ 121 h 257"/>
                <a:gd name="T34" fmla="*/ 206 w 212"/>
                <a:gd name="T35" fmla="*/ 128 h 257"/>
                <a:gd name="T36" fmla="*/ 212 w 212"/>
                <a:gd name="T37" fmla="*/ 136 h 257"/>
                <a:gd name="T38" fmla="*/ 203 w 212"/>
                <a:gd name="T39" fmla="*/ 146 h 257"/>
                <a:gd name="T40" fmla="*/ 194 w 212"/>
                <a:gd name="T41" fmla="*/ 157 h 257"/>
                <a:gd name="T42" fmla="*/ 182 w 212"/>
                <a:gd name="T43" fmla="*/ 162 h 257"/>
                <a:gd name="T44" fmla="*/ 168 w 212"/>
                <a:gd name="T45" fmla="*/ 166 h 257"/>
                <a:gd name="T46" fmla="*/ 153 w 212"/>
                <a:gd name="T47" fmla="*/ 166 h 257"/>
                <a:gd name="T48" fmla="*/ 152 w 212"/>
                <a:gd name="T49" fmla="*/ 178 h 257"/>
                <a:gd name="T50" fmla="*/ 142 w 212"/>
                <a:gd name="T51" fmla="*/ 185 h 257"/>
                <a:gd name="T52" fmla="*/ 125 w 212"/>
                <a:gd name="T53" fmla="*/ 197 h 257"/>
                <a:gd name="T54" fmla="*/ 119 w 212"/>
                <a:gd name="T55" fmla="*/ 210 h 257"/>
                <a:gd name="T56" fmla="*/ 103 w 212"/>
                <a:gd name="T57" fmla="*/ 208 h 257"/>
                <a:gd name="T58" fmla="*/ 95 w 212"/>
                <a:gd name="T59" fmla="*/ 231 h 257"/>
                <a:gd name="T60" fmla="*/ 19 w 212"/>
                <a:gd name="T61" fmla="*/ 257 h 257"/>
                <a:gd name="T62" fmla="*/ 5 w 212"/>
                <a:gd name="T63" fmla="*/ 236 h 257"/>
                <a:gd name="T64" fmla="*/ 0 w 212"/>
                <a:gd name="T65" fmla="*/ 211 h 257"/>
                <a:gd name="T66" fmla="*/ 6 w 212"/>
                <a:gd name="T67" fmla="*/ 188 h 257"/>
                <a:gd name="T68" fmla="*/ 11 w 212"/>
                <a:gd name="T69" fmla="*/ 168 h 257"/>
                <a:gd name="T70" fmla="*/ 20 w 212"/>
                <a:gd name="T71" fmla="*/ 141 h 257"/>
                <a:gd name="T72" fmla="*/ 32 w 212"/>
                <a:gd name="T73" fmla="*/ 130 h 257"/>
                <a:gd name="T74" fmla="*/ 35 w 212"/>
                <a:gd name="T75" fmla="*/ 111 h 257"/>
                <a:gd name="T76" fmla="*/ 28 w 212"/>
                <a:gd name="T77" fmla="*/ 101 h 257"/>
                <a:gd name="T78" fmla="*/ 14 w 212"/>
                <a:gd name="T79" fmla="*/ 89 h 257"/>
                <a:gd name="T80" fmla="*/ 7 w 212"/>
                <a:gd name="T81" fmla="*/ 71 h 257"/>
                <a:gd name="T82" fmla="*/ 14 w 212"/>
                <a:gd name="T83" fmla="*/ 60 h 257"/>
                <a:gd name="T84" fmla="*/ 23 w 212"/>
                <a:gd name="T85" fmla="*/ 49 h 257"/>
                <a:gd name="T86" fmla="*/ 34 w 212"/>
                <a:gd name="T87" fmla="*/ 39 h 257"/>
                <a:gd name="T88" fmla="*/ 41 w 212"/>
                <a:gd name="T89" fmla="*/ 24 h 257"/>
                <a:gd name="T90" fmla="*/ 46 w 212"/>
                <a:gd name="T91" fmla="*/ 13 h 257"/>
                <a:gd name="T92" fmla="*/ 60 w 212"/>
                <a:gd name="T93" fmla="*/ 5 h 257"/>
                <a:gd name="T94" fmla="*/ 76 w 212"/>
                <a:gd name="T95" fmla="*/ 0 h 257"/>
                <a:gd name="T96" fmla="*/ 92 w 212"/>
                <a:gd name="T97" fmla="*/ 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2" h="257">
                  <a:moveTo>
                    <a:pt x="92" y="3"/>
                  </a:moveTo>
                  <a:lnTo>
                    <a:pt x="94" y="12"/>
                  </a:lnTo>
                  <a:lnTo>
                    <a:pt x="100" y="14"/>
                  </a:lnTo>
                  <a:lnTo>
                    <a:pt x="107" y="14"/>
                  </a:lnTo>
                  <a:lnTo>
                    <a:pt x="113" y="21"/>
                  </a:lnTo>
                  <a:lnTo>
                    <a:pt x="123" y="22"/>
                  </a:lnTo>
                  <a:lnTo>
                    <a:pt x="122" y="27"/>
                  </a:lnTo>
                  <a:lnTo>
                    <a:pt x="127" y="29"/>
                  </a:lnTo>
                  <a:lnTo>
                    <a:pt x="133" y="33"/>
                  </a:lnTo>
                  <a:lnTo>
                    <a:pt x="141" y="36"/>
                  </a:lnTo>
                  <a:lnTo>
                    <a:pt x="142" y="42"/>
                  </a:lnTo>
                  <a:lnTo>
                    <a:pt x="150" y="43"/>
                  </a:lnTo>
                  <a:lnTo>
                    <a:pt x="152" y="50"/>
                  </a:lnTo>
                  <a:lnTo>
                    <a:pt x="153" y="60"/>
                  </a:lnTo>
                  <a:lnTo>
                    <a:pt x="150" y="64"/>
                  </a:lnTo>
                  <a:lnTo>
                    <a:pt x="142" y="65"/>
                  </a:lnTo>
                  <a:lnTo>
                    <a:pt x="133" y="68"/>
                  </a:lnTo>
                  <a:lnTo>
                    <a:pt x="131" y="73"/>
                  </a:lnTo>
                  <a:lnTo>
                    <a:pt x="138" y="77"/>
                  </a:lnTo>
                  <a:lnTo>
                    <a:pt x="137" y="84"/>
                  </a:lnTo>
                  <a:lnTo>
                    <a:pt x="139" y="92"/>
                  </a:lnTo>
                  <a:lnTo>
                    <a:pt x="141" y="99"/>
                  </a:lnTo>
                  <a:lnTo>
                    <a:pt x="142" y="106"/>
                  </a:lnTo>
                  <a:lnTo>
                    <a:pt x="143" y="111"/>
                  </a:lnTo>
                  <a:lnTo>
                    <a:pt x="152" y="111"/>
                  </a:lnTo>
                  <a:lnTo>
                    <a:pt x="156" y="114"/>
                  </a:lnTo>
                  <a:lnTo>
                    <a:pt x="155" y="121"/>
                  </a:lnTo>
                  <a:lnTo>
                    <a:pt x="162" y="123"/>
                  </a:lnTo>
                  <a:lnTo>
                    <a:pt x="171" y="119"/>
                  </a:lnTo>
                  <a:lnTo>
                    <a:pt x="179" y="108"/>
                  </a:lnTo>
                  <a:lnTo>
                    <a:pt x="180" y="115"/>
                  </a:lnTo>
                  <a:lnTo>
                    <a:pt x="188" y="114"/>
                  </a:lnTo>
                  <a:lnTo>
                    <a:pt x="195" y="117"/>
                  </a:lnTo>
                  <a:lnTo>
                    <a:pt x="198" y="121"/>
                  </a:lnTo>
                  <a:lnTo>
                    <a:pt x="205" y="122"/>
                  </a:lnTo>
                  <a:lnTo>
                    <a:pt x="206" y="128"/>
                  </a:lnTo>
                  <a:lnTo>
                    <a:pt x="207" y="134"/>
                  </a:lnTo>
                  <a:lnTo>
                    <a:pt x="212" y="136"/>
                  </a:lnTo>
                  <a:lnTo>
                    <a:pt x="210" y="142"/>
                  </a:lnTo>
                  <a:lnTo>
                    <a:pt x="203" y="146"/>
                  </a:lnTo>
                  <a:lnTo>
                    <a:pt x="197" y="150"/>
                  </a:lnTo>
                  <a:lnTo>
                    <a:pt x="194" y="157"/>
                  </a:lnTo>
                  <a:lnTo>
                    <a:pt x="190" y="163"/>
                  </a:lnTo>
                  <a:lnTo>
                    <a:pt x="182" y="162"/>
                  </a:lnTo>
                  <a:lnTo>
                    <a:pt x="176" y="165"/>
                  </a:lnTo>
                  <a:lnTo>
                    <a:pt x="168" y="166"/>
                  </a:lnTo>
                  <a:lnTo>
                    <a:pt x="160" y="165"/>
                  </a:lnTo>
                  <a:lnTo>
                    <a:pt x="153" y="166"/>
                  </a:lnTo>
                  <a:lnTo>
                    <a:pt x="152" y="171"/>
                  </a:lnTo>
                  <a:lnTo>
                    <a:pt x="152" y="178"/>
                  </a:lnTo>
                  <a:lnTo>
                    <a:pt x="144" y="179"/>
                  </a:lnTo>
                  <a:lnTo>
                    <a:pt x="142" y="185"/>
                  </a:lnTo>
                  <a:lnTo>
                    <a:pt x="135" y="192"/>
                  </a:lnTo>
                  <a:lnTo>
                    <a:pt x="125" y="197"/>
                  </a:lnTo>
                  <a:lnTo>
                    <a:pt x="124" y="206"/>
                  </a:lnTo>
                  <a:lnTo>
                    <a:pt x="119" y="210"/>
                  </a:lnTo>
                  <a:lnTo>
                    <a:pt x="112" y="206"/>
                  </a:lnTo>
                  <a:lnTo>
                    <a:pt x="103" y="208"/>
                  </a:lnTo>
                  <a:lnTo>
                    <a:pt x="99" y="220"/>
                  </a:lnTo>
                  <a:lnTo>
                    <a:pt x="95" y="231"/>
                  </a:lnTo>
                  <a:lnTo>
                    <a:pt x="82" y="255"/>
                  </a:lnTo>
                  <a:lnTo>
                    <a:pt x="19" y="257"/>
                  </a:lnTo>
                  <a:lnTo>
                    <a:pt x="14" y="247"/>
                  </a:lnTo>
                  <a:lnTo>
                    <a:pt x="5" y="236"/>
                  </a:lnTo>
                  <a:lnTo>
                    <a:pt x="3" y="227"/>
                  </a:lnTo>
                  <a:lnTo>
                    <a:pt x="0" y="211"/>
                  </a:lnTo>
                  <a:lnTo>
                    <a:pt x="2" y="200"/>
                  </a:lnTo>
                  <a:lnTo>
                    <a:pt x="6" y="188"/>
                  </a:lnTo>
                  <a:lnTo>
                    <a:pt x="11" y="178"/>
                  </a:lnTo>
                  <a:lnTo>
                    <a:pt x="11" y="168"/>
                  </a:lnTo>
                  <a:lnTo>
                    <a:pt x="13" y="156"/>
                  </a:lnTo>
                  <a:lnTo>
                    <a:pt x="20" y="141"/>
                  </a:lnTo>
                  <a:lnTo>
                    <a:pt x="26" y="135"/>
                  </a:lnTo>
                  <a:lnTo>
                    <a:pt x="32" y="130"/>
                  </a:lnTo>
                  <a:lnTo>
                    <a:pt x="34" y="122"/>
                  </a:lnTo>
                  <a:lnTo>
                    <a:pt x="35" y="111"/>
                  </a:lnTo>
                  <a:lnTo>
                    <a:pt x="34" y="105"/>
                  </a:lnTo>
                  <a:lnTo>
                    <a:pt x="28" y="101"/>
                  </a:lnTo>
                  <a:lnTo>
                    <a:pt x="20" y="96"/>
                  </a:lnTo>
                  <a:lnTo>
                    <a:pt x="14" y="89"/>
                  </a:lnTo>
                  <a:lnTo>
                    <a:pt x="12" y="80"/>
                  </a:lnTo>
                  <a:lnTo>
                    <a:pt x="7" y="71"/>
                  </a:lnTo>
                  <a:lnTo>
                    <a:pt x="13" y="67"/>
                  </a:lnTo>
                  <a:lnTo>
                    <a:pt x="14" y="60"/>
                  </a:lnTo>
                  <a:lnTo>
                    <a:pt x="21" y="56"/>
                  </a:lnTo>
                  <a:lnTo>
                    <a:pt x="23" y="49"/>
                  </a:lnTo>
                  <a:lnTo>
                    <a:pt x="27" y="45"/>
                  </a:lnTo>
                  <a:lnTo>
                    <a:pt x="34" y="39"/>
                  </a:lnTo>
                  <a:lnTo>
                    <a:pt x="33" y="30"/>
                  </a:lnTo>
                  <a:lnTo>
                    <a:pt x="41" y="24"/>
                  </a:lnTo>
                  <a:lnTo>
                    <a:pt x="45" y="20"/>
                  </a:lnTo>
                  <a:lnTo>
                    <a:pt x="46" y="13"/>
                  </a:lnTo>
                  <a:lnTo>
                    <a:pt x="53" y="8"/>
                  </a:lnTo>
                  <a:lnTo>
                    <a:pt x="60" y="5"/>
                  </a:lnTo>
                  <a:lnTo>
                    <a:pt x="66" y="3"/>
                  </a:lnTo>
                  <a:lnTo>
                    <a:pt x="76" y="0"/>
                  </a:lnTo>
                  <a:lnTo>
                    <a:pt x="85" y="2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4975" y="1026"/>
              <a:ext cx="403" cy="417"/>
            </a:xfrm>
            <a:custGeom>
              <a:avLst/>
              <a:gdLst>
                <a:gd name="T0" fmla="*/ 403 w 403"/>
                <a:gd name="T1" fmla="*/ 214 h 417"/>
                <a:gd name="T2" fmla="*/ 384 w 403"/>
                <a:gd name="T3" fmla="*/ 234 h 417"/>
                <a:gd name="T4" fmla="*/ 361 w 403"/>
                <a:gd name="T5" fmla="*/ 255 h 417"/>
                <a:gd name="T6" fmla="*/ 339 w 403"/>
                <a:gd name="T7" fmla="*/ 273 h 417"/>
                <a:gd name="T8" fmla="*/ 335 w 403"/>
                <a:gd name="T9" fmla="*/ 301 h 417"/>
                <a:gd name="T10" fmla="*/ 315 w 403"/>
                <a:gd name="T11" fmla="*/ 330 h 417"/>
                <a:gd name="T12" fmla="*/ 320 w 403"/>
                <a:gd name="T13" fmla="*/ 350 h 417"/>
                <a:gd name="T14" fmla="*/ 317 w 403"/>
                <a:gd name="T15" fmla="*/ 378 h 417"/>
                <a:gd name="T16" fmla="*/ 289 w 403"/>
                <a:gd name="T17" fmla="*/ 382 h 417"/>
                <a:gd name="T18" fmla="*/ 257 w 403"/>
                <a:gd name="T19" fmla="*/ 392 h 417"/>
                <a:gd name="T20" fmla="*/ 236 w 403"/>
                <a:gd name="T21" fmla="*/ 417 h 417"/>
                <a:gd name="T22" fmla="*/ 213 w 403"/>
                <a:gd name="T23" fmla="*/ 390 h 417"/>
                <a:gd name="T24" fmla="*/ 194 w 403"/>
                <a:gd name="T25" fmla="*/ 393 h 417"/>
                <a:gd name="T26" fmla="*/ 177 w 403"/>
                <a:gd name="T27" fmla="*/ 409 h 417"/>
                <a:gd name="T28" fmla="*/ 150 w 403"/>
                <a:gd name="T29" fmla="*/ 417 h 417"/>
                <a:gd name="T30" fmla="*/ 135 w 403"/>
                <a:gd name="T31" fmla="*/ 397 h 417"/>
                <a:gd name="T32" fmla="*/ 131 w 403"/>
                <a:gd name="T33" fmla="*/ 365 h 417"/>
                <a:gd name="T34" fmla="*/ 114 w 403"/>
                <a:gd name="T35" fmla="*/ 345 h 417"/>
                <a:gd name="T36" fmla="*/ 86 w 403"/>
                <a:gd name="T37" fmla="*/ 333 h 417"/>
                <a:gd name="T38" fmla="*/ 54 w 403"/>
                <a:gd name="T39" fmla="*/ 324 h 417"/>
                <a:gd name="T40" fmla="*/ 50 w 403"/>
                <a:gd name="T41" fmla="*/ 298 h 417"/>
                <a:gd name="T42" fmla="*/ 30 w 403"/>
                <a:gd name="T43" fmla="*/ 278 h 417"/>
                <a:gd name="T44" fmla="*/ 37 w 403"/>
                <a:gd name="T45" fmla="*/ 252 h 417"/>
                <a:gd name="T46" fmla="*/ 53 w 403"/>
                <a:gd name="T47" fmla="*/ 229 h 417"/>
                <a:gd name="T48" fmla="*/ 80 w 403"/>
                <a:gd name="T49" fmla="*/ 217 h 417"/>
                <a:gd name="T50" fmla="*/ 58 w 403"/>
                <a:gd name="T51" fmla="*/ 192 h 417"/>
                <a:gd name="T52" fmla="*/ 5 w 403"/>
                <a:gd name="T53" fmla="*/ 129 h 417"/>
                <a:gd name="T54" fmla="*/ 23 w 403"/>
                <a:gd name="T55" fmla="*/ 105 h 417"/>
                <a:gd name="T56" fmla="*/ 37 w 403"/>
                <a:gd name="T57" fmla="*/ 120 h 417"/>
                <a:gd name="T58" fmla="*/ 46 w 403"/>
                <a:gd name="T59" fmla="*/ 88 h 417"/>
                <a:gd name="T60" fmla="*/ 37 w 403"/>
                <a:gd name="T61" fmla="*/ 51 h 417"/>
                <a:gd name="T62" fmla="*/ 34 w 403"/>
                <a:gd name="T63" fmla="*/ 31 h 417"/>
                <a:gd name="T64" fmla="*/ 58 w 403"/>
                <a:gd name="T65" fmla="*/ 19 h 417"/>
                <a:gd name="T66" fmla="*/ 85 w 403"/>
                <a:gd name="T67" fmla="*/ 0 h 417"/>
                <a:gd name="T68" fmla="*/ 105 w 403"/>
                <a:gd name="T69" fmla="*/ 30 h 417"/>
                <a:gd name="T70" fmla="*/ 110 w 403"/>
                <a:gd name="T71" fmla="*/ 59 h 417"/>
                <a:gd name="T72" fmla="*/ 88 w 403"/>
                <a:gd name="T73" fmla="*/ 97 h 417"/>
                <a:gd name="T74" fmla="*/ 77 w 403"/>
                <a:gd name="T75" fmla="*/ 140 h 417"/>
                <a:gd name="T76" fmla="*/ 96 w 403"/>
                <a:gd name="T77" fmla="*/ 186 h 417"/>
                <a:gd name="T78" fmla="*/ 181 w 403"/>
                <a:gd name="T79" fmla="*/ 137 h 417"/>
                <a:gd name="T80" fmla="*/ 204 w 403"/>
                <a:gd name="T81" fmla="*/ 126 h 417"/>
                <a:gd name="T82" fmla="*/ 231 w 403"/>
                <a:gd name="T83" fmla="*/ 107 h 417"/>
                <a:gd name="T84" fmla="*/ 247 w 403"/>
                <a:gd name="T85" fmla="*/ 95 h 417"/>
                <a:gd name="T86" fmla="*/ 273 w 403"/>
                <a:gd name="T87" fmla="*/ 86 h 417"/>
                <a:gd name="T88" fmla="*/ 303 w 403"/>
                <a:gd name="T89" fmla="*/ 90 h 417"/>
                <a:gd name="T90" fmla="*/ 318 w 403"/>
                <a:gd name="T91" fmla="*/ 123 h 417"/>
                <a:gd name="T92" fmla="*/ 316 w 403"/>
                <a:gd name="T93" fmla="*/ 142 h 417"/>
                <a:gd name="T94" fmla="*/ 316 w 403"/>
                <a:gd name="T95" fmla="*/ 170 h 417"/>
                <a:gd name="T96" fmla="*/ 334 w 403"/>
                <a:gd name="T97" fmla="*/ 167 h 417"/>
                <a:gd name="T98" fmla="*/ 336 w 403"/>
                <a:gd name="T99" fmla="*/ 181 h 417"/>
                <a:gd name="T100" fmla="*/ 342 w 403"/>
                <a:gd name="T101" fmla="*/ 208 h 417"/>
                <a:gd name="T102" fmla="*/ 387 w 403"/>
                <a:gd name="T103" fmla="*/ 191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3" h="417">
                  <a:moveTo>
                    <a:pt x="395" y="191"/>
                  </a:moveTo>
                  <a:lnTo>
                    <a:pt x="395" y="200"/>
                  </a:lnTo>
                  <a:lnTo>
                    <a:pt x="398" y="208"/>
                  </a:lnTo>
                  <a:lnTo>
                    <a:pt x="403" y="214"/>
                  </a:lnTo>
                  <a:lnTo>
                    <a:pt x="400" y="220"/>
                  </a:lnTo>
                  <a:lnTo>
                    <a:pt x="395" y="226"/>
                  </a:lnTo>
                  <a:lnTo>
                    <a:pt x="386" y="228"/>
                  </a:lnTo>
                  <a:lnTo>
                    <a:pt x="384" y="234"/>
                  </a:lnTo>
                  <a:lnTo>
                    <a:pt x="378" y="237"/>
                  </a:lnTo>
                  <a:lnTo>
                    <a:pt x="374" y="246"/>
                  </a:lnTo>
                  <a:lnTo>
                    <a:pt x="370" y="253"/>
                  </a:lnTo>
                  <a:lnTo>
                    <a:pt x="361" y="255"/>
                  </a:lnTo>
                  <a:lnTo>
                    <a:pt x="355" y="259"/>
                  </a:lnTo>
                  <a:lnTo>
                    <a:pt x="352" y="266"/>
                  </a:lnTo>
                  <a:lnTo>
                    <a:pt x="343" y="268"/>
                  </a:lnTo>
                  <a:lnTo>
                    <a:pt x="339" y="273"/>
                  </a:lnTo>
                  <a:lnTo>
                    <a:pt x="337" y="280"/>
                  </a:lnTo>
                  <a:lnTo>
                    <a:pt x="338" y="289"/>
                  </a:lnTo>
                  <a:lnTo>
                    <a:pt x="340" y="296"/>
                  </a:lnTo>
                  <a:lnTo>
                    <a:pt x="335" y="301"/>
                  </a:lnTo>
                  <a:lnTo>
                    <a:pt x="331" y="308"/>
                  </a:lnTo>
                  <a:lnTo>
                    <a:pt x="323" y="316"/>
                  </a:lnTo>
                  <a:lnTo>
                    <a:pt x="317" y="324"/>
                  </a:lnTo>
                  <a:lnTo>
                    <a:pt x="315" y="330"/>
                  </a:lnTo>
                  <a:lnTo>
                    <a:pt x="318" y="337"/>
                  </a:lnTo>
                  <a:lnTo>
                    <a:pt x="323" y="338"/>
                  </a:lnTo>
                  <a:lnTo>
                    <a:pt x="323" y="345"/>
                  </a:lnTo>
                  <a:lnTo>
                    <a:pt x="320" y="350"/>
                  </a:lnTo>
                  <a:lnTo>
                    <a:pt x="318" y="356"/>
                  </a:lnTo>
                  <a:lnTo>
                    <a:pt x="314" y="362"/>
                  </a:lnTo>
                  <a:lnTo>
                    <a:pt x="315" y="370"/>
                  </a:lnTo>
                  <a:lnTo>
                    <a:pt x="317" y="378"/>
                  </a:lnTo>
                  <a:lnTo>
                    <a:pt x="309" y="376"/>
                  </a:lnTo>
                  <a:lnTo>
                    <a:pt x="303" y="378"/>
                  </a:lnTo>
                  <a:lnTo>
                    <a:pt x="297" y="385"/>
                  </a:lnTo>
                  <a:lnTo>
                    <a:pt x="289" y="382"/>
                  </a:lnTo>
                  <a:lnTo>
                    <a:pt x="281" y="380"/>
                  </a:lnTo>
                  <a:lnTo>
                    <a:pt x="274" y="383"/>
                  </a:lnTo>
                  <a:lnTo>
                    <a:pt x="265" y="389"/>
                  </a:lnTo>
                  <a:lnTo>
                    <a:pt x="257" y="392"/>
                  </a:lnTo>
                  <a:lnTo>
                    <a:pt x="257" y="398"/>
                  </a:lnTo>
                  <a:lnTo>
                    <a:pt x="253" y="405"/>
                  </a:lnTo>
                  <a:lnTo>
                    <a:pt x="241" y="410"/>
                  </a:lnTo>
                  <a:lnTo>
                    <a:pt x="236" y="417"/>
                  </a:lnTo>
                  <a:lnTo>
                    <a:pt x="229" y="413"/>
                  </a:lnTo>
                  <a:lnTo>
                    <a:pt x="224" y="396"/>
                  </a:lnTo>
                  <a:lnTo>
                    <a:pt x="218" y="387"/>
                  </a:lnTo>
                  <a:lnTo>
                    <a:pt x="213" y="390"/>
                  </a:lnTo>
                  <a:lnTo>
                    <a:pt x="205" y="393"/>
                  </a:lnTo>
                  <a:lnTo>
                    <a:pt x="201" y="387"/>
                  </a:lnTo>
                  <a:lnTo>
                    <a:pt x="192" y="385"/>
                  </a:lnTo>
                  <a:lnTo>
                    <a:pt x="194" y="393"/>
                  </a:lnTo>
                  <a:lnTo>
                    <a:pt x="195" y="403"/>
                  </a:lnTo>
                  <a:lnTo>
                    <a:pt x="190" y="410"/>
                  </a:lnTo>
                  <a:lnTo>
                    <a:pt x="184" y="408"/>
                  </a:lnTo>
                  <a:lnTo>
                    <a:pt x="177" y="409"/>
                  </a:lnTo>
                  <a:lnTo>
                    <a:pt x="172" y="413"/>
                  </a:lnTo>
                  <a:lnTo>
                    <a:pt x="168" y="416"/>
                  </a:lnTo>
                  <a:lnTo>
                    <a:pt x="161" y="417"/>
                  </a:lnTo>
                  <a:lnTo>
                    <a:pt x="150" y="417"/>
                  </a:lnTo>
                  <a:lnTo>
                    <a:pt x="143" y="413"/>
                  </a:lnTo>
                  <a:lnTo>
                    <a:pt x="142" y="408"/>
                  </a:lnTo>
                  <a:lnTo>
                    <a:pt x="138" y="404"/>
                  </a:lnTo>
                  <a:lnTo>
                    <a:pt x="135" y="397"/>
                  </a:lnTo>
                  <a:lnTo>
                    <a:pt x="136" y="389"/>
                  </a:lnTo>
                  <a:lnTo>
                    <a:pt x="132" y="383"/>
                  </a:lnTo>
                  <a:lnTo>
                    <a:pt x="127" y="375"/>
                  </a:lnTo>
                  <a:lnTo>
                    <a:pt x="131" y="365"/>
                  </a:lnTo>
                  <a:lnTo>
                    <a:pt x="132" y="358"/>
                  </a:lnTo>
                  <a:lnTo>
                    <a:pt x="129" y="352"/>
                  </a:lnTo>
                  <a:lnTo>
                    <a:pt x="118" y="353"/>
                  </a:lnTo>
                  <a:lnTo>
                    <a:pt x="114" y="345"/>
                  </a:lnTo>
                  <a:lnTo>
                    <a:pt x="115" y="335"/>
                  </a:lnTo>
                  <a:lnTo>
                    <a:pt x="112" y="329"/>
                  </a:lnTo>
                  <a:lnTo>
                    <a:pt x="101" y="330"/>
                  </a:lnTo>
                  <a:lnTo>
                    <a:pt x="86" y="333"/>
                  </a:lnTo>
                  <a:lnTo>
                    <a:pt x="76" y="335"/>
                  </a:lnTo>
                  <a:lnTo>
                    <a:pt x="65" y="337"/>
                  </a:lnTo>
                  <a:lnTo>
                    <a:pt x="57" y="332"/>
                  </a:lnTo>
                  <a:lnTo>
                    <a:pt x="54" y="324"/>
                  </a:lnTo>
                  <a:lnTo>
                    <a:pt x="48" y="320"/>
                  </a:lnTo>
                  <a:lnTo>
                    <a:pt x="47" y="313"/>
                  </a:lnTo>
                  <a:lnTo>
                    <a:pt x="47" y="306"/>
                  </a:lnTo>
                  <a:lnTo>
                    <a:pt x="50" y="298"/>
                  </a:lnTo>
                  <a:lnTo>
                    <a:pt x="45" y="293"/>
                  </a:lnTo>
                  <a:lnTo>
                    <a:pt x="38" y="288"/>
                  </a:lnTo>
                  <a:lnTo>
                    <a:pt x="35" y="281"/>
                  </a:lnTo>
                  <a:lnTo>
                    <a:pt x="30" y="278"/>
                  </a:lnTo>
                  <a:lnTo>
                    <a:pt x="29" y="270"/>
                  </a:lnTo>
                  <a:lnTo>
                    <a:pt x="23" y="264"/>
                  </a:lnTo>
                  <a:lnTo>
                    <a:pt x="23" y="258"/>
                  </a:lnTo>
                  <a:lnTo>
                    <a:pt x="37" y="252"/>
                  </a:lnTo>
                  <a:lnTo>
                    <a:pt x="44" y="248"/>
                  </a:lnTo>
                  <a:lnTo>
                    <a:pt x="43" y="240"/>
                  </a:lnTo>
                  <a:lnTo>
                    <a:pt x="42" y="232"/>
                  </a:lnTo>
                  <a:lnTo>
                    <a:pt x="53" y="229"/>
                  </a:lnTo>
                  <a:lnTo>
                    <a:pt x="62" y="231"/>
                  </a:lnTo>
                  <a:lnTo>
                    <a:pt x="69" y="233"/>
                  </a:lnTo>
                  <a:lnTo>
                    <a:pt x="76" y="232"/>
                  </a:lnTo>
                  <a:lnTo>
                    <a:pt x="80" y="217"/>
                  </a:lnTo>
                  <a:lnTo>
                    <a:pt x="78" y="207"/>
                  </a:lnTo>
                  <a:lnTo>
                    <a:pt x="74" y="199"/>
                  </a:lnTo>
                  <a:lnTo>
                    <a:pt x="67" y="193"/>
                  </a:lnTo>
                  <a:lnTo>
                    <a:pt x="58" y="192"/>
                  </a:lnTo>
                  <a:lnTo>
                    <a:pt x="39" y="167"/>
                  </a:lnTo>
                  <a:lnTo>
                    <a:pt x="7" y="141"/>
                  </a:lnTo>
                  <a:lnTo>
                    <a:pt x="0" y="133"/>
                  </a:lnTo>
                  <a:lnTo>
                    <a:pt x="5" y="129"/>
                  </a:lnTo>
                  <a:lnTo>
                    <a:pt x="12" y="124"/>
                  </a:lnTo>
                  <a:lnTo>
                    <a:pt x="13" y="115"/>
                  </a:lnTo>
                  <a:lnTo>
                    <a:pt x="14" y="108"/>
                  </a:lnTo>
                  <a:lnTo>
                    <a:pt x="23" y="105"/>
                  </a:lnTo>
                  <a:lnTo>
                    <a:pt x="26" y="110"/>
                  </a:lnTo>
                  <a:lnTo>
                    <a:pt x="25" y="115"/>
                  </a:lnTo>
                  <a:lnTo>
                    <a:pt x="27" y="119"/>
                  </a:lnTo>
                  <a:lnTo>
                    <a:pt x="37" y="120"/>
                  </a:lnTo>
                  <a:lnTo>
                    <a:pt x="45" y="118"/>
                  </a:lnTo>
                  <a:lnTo>
                    <a:pt x="48" y="108"/>
                  </a:lnTo>
                  <a:lnTo>
                    <a:pt x="46" y="96"/>
                  </a:lnTo>
                  <a:lnTo>
                    <a:pt x="46" y="88"/>
                  </a:lnTo>
                  <a:lnTo>
                    <a:pt x="43" y="80"/>
                  </a:lnTo>
                  <a:lnTo>
                    <a:pt x="44" y="71"/>
                  </a:lnTo>
                  <a:lnTo>
                    <a:pt x="45" y="61"/>
                  </a:lnTo>
                  <a:lnTo>
                    <a:pt x="37" y="51"/>
                  </a:lnTo>
                  <a:lnTo>
                    <a:pt x="30" y="47"/>
                  </a:lnTo>
                  <a:lnTo>
                    <a:pt x="22" y="39"/>
                  </a:lnTo>
                  <a:lnTo>
                    <a:pt x="26" y="33"/>
                  </a:lnTo>
                  <a:lnTo>
                    <a:pt x="34" y="31"/>
                  </a:lnTo>
                  <a:lnTo>
                    <a:pt x="45" y="29"/>
                  </a:lnTo>
                  <a:lnTo>
                    <a:pt x="51" y="30"/>
                  </a:lnTo>
                  <a:lnTo>
                    <a:pt x="52" y="24"/>
                  </a:lnTo>
                  <a:lnTo>
                    <a:pt x="58" y="19"/>
                  </a:lnTo>
                  <a:lnTo>
                    <a:pt x="66" y="13"/>
                  </a:lnTo>
                  <a:lnTo>
                    <a:pt x="73" y="8"/>
                  </a:lnTo>
                  <a:lnTo>
                    <a:pt x="79" y="4"/>
                  </a:lnTo>
                  <a:lnTo>
                    <a:pt x="85" y="0"/>
                  </a:lnTo>
                  <a:lnTo>
                    <a:pt x="89" y="10"/>
                  </a:lnTo>
                  <a:lnTo>
                    <a:pt x="92" y="18"/>
                  </a:lnTo>
                  <a:lnTo>
                    <a:pt x="97" y="25"/>
                  </a:lnTo>
                  <a:lnTo>
                    <a:pt x="105" y="30"/>
                  </a:lnTo>
                  <a:lnTo>
                    <a:pt x="112" y="34"/>
                  </a:lnTo>
                  <a:lnTo>
                    <a:pt x="113" y="40"/>
                  </a:lnTo>
                  <a:lnTo>
                    <a:pt x="112" y="51"/>
                  </a:lnTo>
                  <a:lnTo>
                    <a:pt x="110" y="59"/>
                  </a:lnTo>
                  <a:lnTo>
                    <a:pt x="103" y="64"/>
                  </a:lnTo>
                  <a:lnTo>
                    <a:pt x="97" y="70"/>
                  </a:lnTo>
                  <a:lnTo>
                    <a:pt x="90" y="85"/>
                  </a:lnTo>
                  <a:lnTo>
                    <a:pt x="88" y="97"/>
                  </a:lnTo>
                  <a:lnTo>
                    <a:pt x="88" y="107"/>
                  </a:lnTo>
                  <a:lnTo>
                    <a:pt x="83" y="117"/>
                  </a:lnTo>
                  <a:lnTo>
                    <a:pt x="79" y="129"/>
                  </a:lnTo>
                  <a:lnTo>
                    <a:pt x="77" y="140"/>
                  </a:lnTo>
                  <a:lnTo>
                    <a:pt x="80" y="156"/>
                  </a:lnTo>
                  <a:lnTo>
                    <a:pt x="82" y="164"/>
                  </a:lnTo>
                  <a:lnTo>
                    <a:pt x="91" y="176"/>
                  </a:lnTo>
                  <a:lnTo>
                    <a:pt x="96" y="186"/>
                  </a:lnTo>
                  <a:lnTo>
                    <a:pt x="160" y="183"/>
                  </a:lnTo>
                  <a:lnTo>
                    <a:pt x="173" y="160"/>
                  </a:lnTo>
                  <a:lnTo>
                    <a:pt x="177" y="149"/>
                  </a:lnTo>
                  <a:lnTo>
                    <a:pt x="181" y="137"/>
                  </a:lnTo>
                  <a:lnTo>
                    <a:pt x="190" y="135"/>
                  </a:lnTo>
                  <a:lnTo>
                    <a:pt x="197" y="138"/>
                  </a:lnTo>
                  <a:lnTo>
                    <a:pt x="203" y="135"/>
                  </a:lnTo>
                  <a:lnTo>
                    <a:pt x="204" y="126"/>
                  </a:lnTo>
                  <a:lnTo>
                    <a:pt x="214" y="120"/>
                  </a:lnTo>
                  <a:lnTo>
                    <a:pt x="220" y="114"/>
                  </a:lnTo>
                  <a:lnTo>
                    <a:pt x="223" y="108"/>
                  </a:lnTo>
                  <a:lnTo>
                    <a:pt x="231" y="107"/>
                  </a:lnTo>
                  <a:lnTo>
                    <a:pt x="231" y="100"/>
                  </a:lnTo>
                  <a:lnTo>
                    <a:pt x="232" y="95"/>
                  </a:lnTo>
                  <a:lnTo>
                    <a:pt x="239" y="94"/>
                  </a:lnTo>
                  <a:lnTo>
                    <a:pt x="247" y="95"/>
                  </a:lnTo>
                  <a:lnTo>
                    <a:pt x="255" y="94"/>
                  </a:lnTo>
                  <a:lnTo>
                    <a:pt x="261" y="91"/>
                  </a:lnTo>
                  <a:lnTo>
                    <a:pt x="269" y="92"/>
                  </a:lnTo>
                  <a:lnTo>
                    <a:pt x="273" y="86"/>
                  </a:lnTo>
                  <a:lnTo>
                    <a:pt x="277" y="79"/>
                  </a:lnTo>
                  <a:lnTo>
                    <a:pt x="282" y="75"/>
                  </a:lnTo>
                  <a:lnTo>
                    <a:pt x="294" y="85"/>
                  </a:lnTo>
                  <a:lnTo>
                    <a:pt x="303" y="90"/>
                  </a:lnTo>
                  <a:lnTo>
                    <a:pt x="311" y="97"/>
                  </a:lnTo>
                  <a:lnTo>
                    <a:pt x="318" y="105"/>
                  </a:lnTo>
                  <a:lnTo>
                    <a:pt x="319" y="113"/>
                  </a:lnTo>
                  <a:lnTo>
                    <a:pt x="318" y="123"/>
                  </a:lnTo>
                  <a:lnTo>
                    <a:pt x="323" y="127"/>
                  </a:lnTo>
                  <a:lnTo>
                    <a:pt x="329" y="131"/>
                  </a:lnTo>
                  <a:lnTo>
                    <a:pt x="325" y="139"/>
                  </a:lnTo>
                  <a:lnTo>
                    <a:pt x="316" y="142"/>
                  </a:lnTo>
                  <a:lnTo>
                    <a:pt x="316" y="149"/>
                  </a:lnTo>
                  <a:lnTo>
                    <a:pt x="314" y="156"/>
                  </a:lnTo>
                  <a:lnTo>
                    <a:pt x="313" y="164"/>
                  </a:lnTo>
                  <a:lnTo>
                    <a:pt x="316" y="170"/>
                  </a:lnTo>
                  <a:lnTo>
                    <a:pt x="319" y="174"/>
                  </a:lnTo>
                  <a:lnTo>
                    <a:pt x="326" y="179"/>
                  </a:lnTo>
                  <a:lnTo>
                    <a:pt x="331" y="175"/>
                  </a:lnTo>
                  <a:lnTo>
                    <a:pt x="334" y="167"/>
                  </a:lnTo>
                  <a:lnTo>
                    <a:pt x="336" y="161"/>
                  </a:lnTo>
                  <a:lnTo>
                    <a:pt x="343" y="169"/>
                  </a:lnTo>
                  <a:lnTo>
                    <a:pt x="342" y="174"/>
                  </a:lnTo>
                  <a:lnTo>
                    <a:pt x="336" y="181"/>
                  </a:lnTo>
                  <a:lnTo>
                    <a:pt x="339" y="188"/>
                  </a:lnTo>
                  <a:lnTo>
                    <a:pt x="336" y="194"/>
                  </a:lnTo>
                  <a:lnTo>
                    <a:pt x="338" y="202"/>
                  </a:lnTo>
                  <a:lnTo>
                    <a:pt x="342" y="208"/>
                  </a:lnTo>
                  <a:lnTo>
                    <a:pt x="342" y="217"/>
                  </a:lnTo>
                  <a:lnTo>
                    <a:pt x="348" y="220"/>
                  </a:lnTo>
                  <a:lnTo>
                    <a:pt x="357" y="220"/>
                  </a:lnTo>
                  <a:lnTo>
                    <a:pt x="387" y="191"/>
                  </a:lnTo>
                  <a:lnTo>
                    <a:pt x="393" y="182"/>
                  </a:lnTo>
                  <a:lnTo>
                    <a:pt x="395" y="19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5140" y="1535"/>
              <a:ext cx="63" cy="83"/>
            </a:xfrm>
            <a:custGeom>
              <a:avLst/>
              <a:gdLst>
                <a:gd name="T0" fmla="*/ 58 w 63"/>
                <a:gd name="T1" fmla="*/ 0 h 83"/>
                <a:gd name="T2" fmla="*/ 49 w 63"/>
                <a:gd name="T3" fmla="*/ 6 h 83"/>
                <a:gd name="T4" fmla="*/ 42 w 63"/>
                <a:gd name="T5" fmla="*/ 4 h 83"/>
                <a:gd name="T6" fmla="*/ 33 w 63"/>
                <a:gd name="T7" fmla="*/ 2 h 83"/>
                <a:gd name="T8" fmla="*/ 24 w 63"/>
                <a:gd name="T9" fmla="*/ 3 h 83"/>
                <a:gd name="T10" fmla="*/ 17 w 63"/>
                <a:gd name="T11" fmla="*/ 4 h 83"/>
                <a:gd name="T12" fmla="*/ 19 w 63"/>
                <a:gd name="T13" fmla="*/ 8 h 83"/>
                <a:gd name="T14" fmla="*/ 9 w 63"/>
                <a:gd name="T15" fmla="*/ 12 h 83"/>
                <a:gd name="T16" fmla="*/ 4 w 63"/>
                <a:gd name="T17" fmla="*/ 13 h 83"/>
                <a:gd name="T18" fmla="*/ 0 w 63"/>
                <a:gd name="T19" fmla="*/ 18 h 83"/>
                <a:gd name="T20" fmla="*/ 2 w 63"/>
                <a:gd name="T21" fmla="*/ 26 h 83"/>
                <a:gd name="T22" fmla="*/ 3 w 63"/>
                <a:gd name="T23" fmla="*/ 34 h 83"/>
                <a:gd name="T24" fmla="*/ 6 w 63"/>
                <a:gd name="T25" fmla="*/ 40 h 83"/>
                <a:gd name="T26" fmla="*/ 11 w 63"/>
                <a:gd name="T27" fmla="*/ 46 h 83"/>
                <a:gd name="T28" fmla="*/ 9 w 63"/>
                <a:gd name="T29" fmla="*/ 54 h 83"/>
                <a:gd name="T30" fmla="*/ 12 w 63"/>
                <a:gd name="T31" fmla="*/ 65 h 83"/>
                <a:gd name="T32" fmla="*/ 12 w 63"/>
                <a:gd name="T33" fmla="*/ 74 h 83"/>
                <a:gd name="T34" fmla="*/ 16 w 63"/>
                <a:gd name="T35" fmla="*/ 81 h 83"/>
                <a:gd name="T36" fmla="*/ 22 w 63"/>
                <a:gd name="T37" fmla="*/ 83 h 83"/>
                <a:gd name="T38" fmla="*/ 23 w 63"/>
                <a:gd name="T39" fmla="*/ 75 h 83"/>
                <a:gd name="T40" fmla="*/ 26 w 63"/>
                <a:gd name="T41" fmla="*/ 68 h 83"/>
                <a:gd name="T42" fmla="*/ 31 w 63"/>
                <a:gd name="T43" fmla="*/ 57 h 83"/>
                <a:gd name="T44" fmla="*/ 37 w 63"/>
                <a:gd name="T45" fmla="*/ 46 h 83"/>
                <a:gd name="T46" fmla="*/ 36 w 63"/>
                <a:gd name="T47" fmla="*/ 39 h 83"/>
                <a:gd name="T48" fmla="*/ 38 w 63"/>
                <a:gd name="T49" fmla="*/ 31 h 83"/>
                <a:gd name="T50" fmla="*/ 45 w 63"/>
                <a:gd name="T51" fmla="*/ 24 h 83"/>
                <a:gd name="T52" fmla="*/ 52 w 63"/>
                <a:gd name="T53" fmla="*/ 16 h 83"/>
                <a:gd name="T54" fmla="*/ 60 w 63"/>
                <a:gd name="T55" fmla="*/ 12 h 83"/>
                <a:gd name="T56" fmla="*/ 63 w 63"/>
                <a:gd name="T57" fmla="*/ 6 h 83"/>
                <a:gd name="T58" fmla="*/ 58 w 63"/>
                <a:gd name="T5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3" h="83">
                  <a:moveTo>
                    <a:pt x="58" y="0"/>
                  </a:moveTo>
                  <a:lnTo>
                    <a:pt x="49" y="6"/>
                  </a:lnTo>
                  <a:lnTo>
                    <a:pt x="42" y="4"/>
                  </a:lnTo>
                  <a:lnTo>
                    <a:pt x="33" y="2"/>
                  </a:lnTo>
                  <a:lnTo>
                    <a:pt x="24" y="3"/>
                  </a:lnTo>
                  <a:lnTo>
                    <a:pt x="17" y="4"/>
                  </a:lnTo>
                  <a:lnTo>
                    <a:pt x="19" y="8"/>
                  </a:lnTo>
                  <a:lnTo>
                    <a:pt x="9" y="12"/>
                  </a:lnTo>
                  <a:lnTo>
                    <a:pt x="4" y="13"/>
                  </a:lnTo>
                  <a:lnTo>
                    <a:pt x="0" y="18"/>
                  </a:lnTo>
                  <a:lnTo>
                    <a:pt x="2" y="26"/>
                  </a:lnTo>
                  <a:lnTo>
                    <a:pt x="3" y="34"/>
                  </a:lnTo>
                  <a:lnTo>
                    <a:pt x="6" y="40"/>
                  </a:lnTo>
                  <a:lnTo>
                    <a:pt x="11" y="46"/>
                  </a:lnTo>
                  <a:lnTo>
                    <a:pt x="9" y="54"/>
                  </a:lnTo>
                  <a:lnTo>
                    <a:pt x="12" y="65"/>
                  </a:lnTo>
                  <a:lnTo>
                    <a:pt x="12" y="74"/>
                  </a:lnTo>
                  <a:lnTo>
                    <a:pt x="16" y="81"/>
                  </a:lnTo>
                  <a:lnTo>
                    <a:pt x="22" y="83"/>
                  </a:lnTo>
                  <a:lnTo>
                    <a:pt x="23" y="75"/>
                  </a:lnTo>
                  <a:lnTo>
                    <a:pt x="26" y="68"/>
                  </a:lnTo>
                  <a:lnTo>
                    <a:pt x="31" y="57"/>
                  </a:lnTo>
                  <a:lnTo>
                    <a:pt x="37" y="46"/>
                  </a:lnTo>
                  <a:lnTo>
                    <a:pt x="36" y="39"/>
                  </a:lnTo>
                  <a:lnTo>
                    <a:pt x="38" y="31"/>
                  </a:lnTo>
                  <a:lnTo>
                    <a:pt x="45" y="24"/>
                  </a:lnTo>
                  <a:lnTo>
                    <a:pt x="52" y="16"/>
                  </a:lnTo>
                  <a:lnTo>
                    <a:pt x="60" y="12"/>
                  </a:lnTo>
                  <a:lnTo>
                    <a:pt x="63" y="6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5267" y="1397"/>
              <a:ext cx="217" cy="272"/>
            </a:xfrm>
            <a:custGeom>
              <a:avLst/>
              <a:gdLst>
                <a:gd name="T0" fmla="*/ 204 w 217"/>
                <a:gd name="T1" fmla="*/ 196 h 272"/>
                <a:gd name="T2" fmla="*/ 189 w 217"/>
                <a:gd name="T3" fmla="*/ 187 h 272"/>
                <a:gd name="T4" fmla="*/ 176 w 217"/>
                <a:gd name="T5" fmla="*/ 191 h 272"/>
                <a:gd name="T6" fmla="*/ 162 w 217"/>
                <a:gd name="T7" fmla="*/ 193 h 272"/>
                <a:gd name="T8" fmla="*/ 154 w 217"/>
                <a:gd name="T9" fmla="*/ 172 h 272"/>
                <a:gd name="T10" fmla="*/ 138 w 217"/>
                <a:gd name="T11" fmla="*/ 164 h 272"/>
                <a:gd name="T12" fmla="*/ 127 w 217"/>
                <a:gd name="T13" fmla="*/ 178 h 272"/>
                <a:gd name="T14" fmla="*/ 136 w 217"/>
                <a:gd name="T15" fmla="*/ 197 h 272"/>
                <a:gd name="T16" fmla="*/ 126 w 217"/>
                <a:gd name="T17" fmla="*/ 206 h 272"/>
                <a:gd name="T18" fmla="*/ 113 w 217"/>
                <a:gd name="T19" fmla="*/ 215 h 272"/>
                <a:gd name="T20" fmla="*/ 98 w 217"/>
                <a:gd name="T21" fmla="*/ 222 h 272"/>
                <a:gd name="T22" fmla="*/ 81 w 217"/>
                <a:gd name="T23" fmla="*/ 227 h 272"/>
                <a:gd name="T24" fmla="*/ 63 w 217"/>
                <a:gd name="T25" fmla="*/ 257 h 272"/>
                <a:gd name="T26" fmla="*/ 53 w 217"/>
                <a:gd name="T27" fmla="*/ 270 h 272"/>
                <a:gd name="T28" fmla="*/ 48 w 217"/>
                <a:gd name="T29" fmla="*/ 266 h 272"/>
                <a:gd name="T30" fmla="*/ 39 w 217"/>
                <a:gd name="T31" fmla="*/ 253 h 272"/>
                <a:gd name="T32" fmla="*/ 41 w 217"/>
                <a:gd name="T33" fmla="*/ 233 h 272"/>
                <a:gd name="T34" fmla="*/ 45 w 217"/>
                <a:gd name="T35" fmla="*/ 219 h 272"/>
                <a:gd name="T36" fmla="*/ 41 w 217"/>
                <a:gd name="T37" fmla="*/ 203 h 272"/>
                <a:gd name="T38" fmla="*/ 31 w 217"/>
                <a:gd name="T39" fmla="*/ 201 h 272"/>
                <a:gd name="T40" fmla="*/ 17 w 217"/>
                <a:gd name="T41" fmla="*/ 203 h 272"/>
                <a:gd name="T42" fmla="*/ 5 w 217"/>
                <a:gd name="T43" fmla="*/ 195 h 272"/>
                <a:gd name="T44" fmla="*/ 3 w 217"/>
                <a:gd name="T45" fmla="*/ 175 h 272"/>
                <a:gd name="T46" fmla="*/ 4 w 217"/>
                <a:gd name="T47" fmla="*/ 160 h 272"/>
                <a:gd name="T48" fmla="*/ 4 w 217"/>
                <a:gd name="T49" fmla="*/ 143 h 272"/>
                <a:gd name="T50" fmla="*/ 8 w 217"/>
                <a:gd name="T51" fmla="*/ 126 h 272"/>
                <a:gd name="T52" fmla="*/ 8 w 217"/>
                <a:gd name="T53" fmla="*/ 111 h 272"/>
                <a:gd name="T54" fmla="*/ 11 w 217"/>
                <a:gd name="T55" fmla="*/ 99 h 272"/>
                <a:gd name="T56" fmla="*/ 12 w 217"/>
                <a:gd name="T57" fmla="*/ 88 h 272"/>
                <a:gd name="T58" fmla="*/ 11 w 217"/>
                <a:gd name="T59" fmla="*/ 72 h 272"/>
                <a:gd name="T60" fmla="*/ 12 w 217"/>
                <a:gd name="T61" fmla="*/ 65 h 272"/>
                <a:gd name="T62" fmla="*/ 18 w 217"/>
                <a:gd name="T63" fmla="*/ 45 h 272"/>
                <a:gd name="T64" fmla="*/ 21 w 217"/>
                <a:gd name="T65" fmla="*/ 27 h 272"/>
                <a:gd name="T66" fmla="*/ 24 w 217"/>
                <a:gd name="T67" fmla="*/ 10 h 272"/>
                <a:gd name="T68" fmla="*/ 37 w 217"/>
                <a:gd name="T69" fmla="*/ 5 h 272"/>
                <a:gd name="T70" fmla="*/ 49 w 217"/>
                <a:gd name="T71" fmla="*/ 7 h 272"/>
                <a:gd name="T72" fmla="*/ 57 w 217"/>
                <a:gd name="T73" fmla="*/ 0 h 272"/>
                <a:gd name="T74" fmla="*/ 64 w 217"/>
                <a:gd name="T75" fmla="*/ 17 h 272"/>
                <a:gd name="T76" fmla="*/ 64 w 217"/>
                <a:gd name="T77" fmla="*/ 31 h 272"/>
                <a:gd name="T78" fmla="*/ 70 w 217"/>
                <a:gd name="T79" fmla="*/ 42 h 272"/>
                <a:gd name="T80" fmla="*/ 86 w 217"/>
                <a:gd name="T81" fmla="*/ 45 h 272"/>
                <a:gd name="T82" fmla="*/ 95 w 217"/>
                <a:gd name="T83" fmla="*/ 55 h 272"/>
                <a:gd name="T84" fmla="*/ 111 w 217"/>
                <a:gd name="T85" fmla="*/ 44 h 272"/>
                <a:gd name="T86" fmla="*/ 118 w 217"/>
                <a:gd name="T87" fmla="*/ 35 h 272"/>
                <a:gd name="T88" fmla="*/ 125 w 217"/>
                <a:gd name="T89" fmla="*/ 37 h 272"/>
                <a:gd name="T90" fmla="*/ 144 w 217"/>
                <a:gd name="T91" fmla="*/ 44 h 272"/>
                <a:gd name="T92" fmla="*/ 147 w 217"/>
                <a:gd name="T93" fmla="*/ 59 h 272"/>
                <a:gd name="T94" fmla="*/ 159 w 217"/>
                <a:gd name="T95" fmla="*/ 68 h 272"/>
                <a:gd name="T96" fmla="*/ 164 w 217"/>
                <a:gd name="T97" fmla="*/ 87 h 272"/>
                <a:gd name="T98" fmla="*/ 162 w 217"/>
                <a:gd name="T99" fmla="*/ 100 h 272"/>
                <a:gd name="T100" fmla="*/ 163 w 217"/>
                <a:gd name="T101" fmla="*/ 112 h 272"/>
                <a:gd name="T102" fmla="*/ 178 w 217"/>
                <a:gd name="T103" fmla="*/ 118 h 272"/>
                <a:gd name="T104" fmla="*/ 184 w 217"/>
                <a:gd name="T105" fmla="*/ 127 h 272"/>
                <a:gd name="T106" fmla="*/ 194 w 217"/>
                <a:gd name="T107" fmla="*/ 131 h 272"/>
                <a:gd name="T108" fmla="*/ 212 w 217"/>
                <a:gd name="T109" fmla="*/ 140 h 272"/>
                <a:gd name="T110" fmla="*/ 212 w 217"/>
                <a:gd name="T111" fmla="*/ 20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7" h="272">
                  <a:moveTo>
                    <a:pt x="212" y="200"/>
                  </a:moveTo>
                  <a:lnTo>
                    <a:pt x="204" y="196"/>
                  </a:lnTo>
                  <a:lnTo>
                    <a:pt x="198" y="192"/>
                  </a:lnTo>
                  <a:lnTo>
                    <a:pt x="189" y="187"/>
                  </a:lnTo>
                  <a:lnTo>
                    <a:pt x="181" y="185"/>
                  </a:lnTo>
                  <a:lnTo>
                    <a:pt x="176" y="191"/>
                  </a:lnTo>
                  <a:lnTo>
                    <a:pt x="169" y="193"/>
                  </a:lnTo>
                  <a:lnTo>
                    <a:pt x="162" y="193"/>
                  </a:lnTo>
                  <a:lnTo>
                    <a:pt x="157" y="183"/>
                  </a:lnTo>
                  <a:lnTo>
                    <a:pt x="154" y="172"/>
                  </a:lnTo>
                  <a:lnTo>
                    <a:pt x="146" y="165"/>
                  </a:lnTo>
                  <a:lnTo>
                    <a:pt x="138" y="164"/>
                  </a:lnTo>
                  <a:lnTo>
                    <a:pt x="132" y="169"/>
                  </a:lnTo>
                  <a:lnTo>
                    <a:pt x="127" y="178"/>
                  </a:lnTo>
                  <a:lnTo>
                    <a:pt x="131" y="187"/>
                  </a:lnTo>
                  <a:lnTo>
                    <a:pt x="136" y="197"/>
                  </a:lnTo>
                  <a:lnTo>
                    <a:pt x="133" y="202"/>
                  </a:lnTo>
                  <a:lnTo>
                    <a:pt x="126" y="206"/>
                  </a:lnTo>
                  <a:lnTo>
                    <a:pt x="122" y="211"/>
                  </a:lnTo>
                  <a:lnTo>
                    <a:pt x="113" y="215"/>
                  </a:lnTo>
                  <a:lnTo>
                    <a:pt x="103" y="215"/>
                  </a:lnTo>
                  <a:lnTo>
                    <a:pt x="98" y="222"/>
                  </a:lnTo>
                  <a:lnTo>
                    <a:pt x="89" y="226"/>
                  </a:lnTo>
                  <a:lnTo>
                    <a:pt x="81" y="227"/>
                  </a:lnTo>
                  <a:lnTo>
                    <a:pt x="69" y="244"/>
                  </a:lnTo>
                  <a:lnTo>
                    <a:pt x="63" y="257"/>
                  </a:lnTo>
                  <a:lnTo>
                    <a:pt x="58" y="264"/>
                  </a:lnTo>
                  <a:lnTo>
                    <a:pt x="53" y="270"/>
                  </a:lnTo>
                  <a:lnTo>
                    <a:pt x="49" y="272"/>
                  </a:lnTo>
                  <a:lnTo>
                    <a:pt x="48" y="266"/>
                  </a:lnTo>
                  <a:lnTo>
                    <a:pt x="46" y="257"/>
                  </a:lnTo>
                  <a:lnTo>
                    <a:pt x="39" y="253"/>
                  </a:lnTo>
                  <a:lnTo>
                    <a:pt x="45" y="240"/>
                  </a:lnTo>
                  <a:lnTo>
                    <a:pt x="41" y="233"/>
                  </a:lnTo>
                  <a:lnTo>
                    <a:pt x="39" y="224"/>
                  </a:lnTo>
                  <a:lnTo>
                    <a:pt x="45" y="219"/>
                  </a:lnTo>
                  <a:lnTo>
                    <a:pt x="45" y="209"/>
                  </a:lnTo>
                  <a:lnTo>
                    <a:pt x="41" y="203"/>
                  </a:lnTo>
                  <a:lnTo>
                    <a:pt x="36" y="197"/>
                  </a:lnTo>
                  <a:lnTo>
                    <a:pt x="31" y="201"/>
                  </a:lnTo>
                  <a:lnTo>
                    <a:pt x="24" y="204"/>
                  </a:lnTo>
                  <a:lnTo>
                    <a:pt x="17" y="203"/>
                  </a:lnTo>
                  <a:lnTo>
                    <a:pt x="13" y="197"/>
                  </a:lnTo>
                  <a:lnTo>
                    <a:pt x="5" y="195"/>
                  </a:lnTo>
                  <a:lnTo>
                    <a:pt x="0" y="183"/>
                  </a:lnTo>
                  <a:lnTo>
                    <a:pt x="3" y="175"/>
                  </a:lnTo>
                  <a:lnTo>
                    <a:pt x="4" y="165"/>
                  </a:lnTo>
                  <a:lnTo>
                    <a:pt x="4" y="160"/>
                  </a:lnTo>
                  <a:lnTo>
                    <a:pt x="4" y="151"/>
                  </a:lnTo>
                  <a:lnTo>
                    <a:pt x="4" y="143"/>
                  </a:lnTo>
                  <a:lnTo>
                    <a:pt x="5" y="135"/>
                  </a:lnTo>
                  <a:lnTo>
                    <a:pt x="8" y="126"/>
                  </a:lnTo>
                  <a:lnTo>
                    <a:pt x="6" y="119"/>
                  </a:lnTo>
                  <a:lnTo>
                    <a:pt x="8" y="111"/>
                  </a:lnTo>
                  <a:lnTo>
                    <a:pt x="13" y="107"/>
                  </a:lnTo>
                  <a:lnTo>
                    <a:pt x="11" y="99"/>
                  </a:lnTo>
                  <a:lnTo>
                    <a:pt x="14" y="94"/>
                  </a:lnTo>
                  <a:lnTo>
                    <a:pt x="12" y="88"/>
                  </a:lnTo>
                  <a:lnTo>
                    <a:pt x="11" y="81"/>
                  </a:lnTo>
                  <a:lnTo>
                    <a:pt x="11" y="72"/>
                  </a:lnTo>
                  <a:lnTo>
                    <a:pt x="8" y="66"/>
                  </a:lnTo>
                  <a:lnTo>
                    <a:pt x="12" y="65"/>
                  </a:lnTo>
                  <a:lnTo>
                    <a:pt x="18" y="55"/>
                  </a:lnTo>
                  <a:lnTo>
                    <a:pt x="18" y="45"/>
                  </a:lnTo>
                  <a:lnTo>
                    <a:pt x="22" y="38"/>
                  </a:lnTo>
                  <a:lnTo>
                    <a:pt x="21" y="27"/>
                  </a:lnTo>
                  <a:lnTo>
                    <a:pt x="22" y="19"/>
                  </a:lnTo>
                  <a:lnTo>
                    <a:pt x="24" y="10"/>
                  </a:lnTo>
                  <a:lnTo>
                    <a:pt x="31" y="8"/>
                  </a:lnTo>
                  <a:lnTo>
                    <a:pt x="37" y="5"/>
                  </a:lnTo>
                  <a:lnTo>
                    <a:pt x="42" y="9"/>
                  </a:lnTo>
                  <a:lnTo>
                    <a:pt x="49" y="7"/>
                  </a:lnTo>
                  <a:lnTo>
                    <a:pt x="53" y="2"/>
                  </a:lnTo>
                  <a:lnTo>
                    <a:pt x="57" y="0"/>
                  </a:lnTo>
                  <a:lnTo>
                    <a:pt x="60" y="6"/>
                  </a:lnTo>
                  <a:lnTo>
                    <a:pt x="64" y="17"/>
                  </a:lnTo>
                  <a:lnTo>
                    <a:pt x="59" y="23"/>
                  </a:lnTo>
                  <a:lnTo>
                    <a:pt x="64" y="31"/>
                  </a:lnTo>
                  <a:lnTo>
                    <a:pt x="68" y="37"/>
                  </a:lnTo>
                  <a:lnTo>
                    <a:pt x="70" y="42"/>
                  </a:lnTo>
                  <a:lnTo>
                    <a:pt x="77" y="42"/>
                  </a:lnTo>
                  <a:lnTo>
                    <a:pt x="86" y="45"/>
                  </a:lnTo>
                  <a:lnTo>
                    <a:pt x="88" y="51"/>
                  </a:lnTo>
                  <a:lnTo>
                    <a:pt x="95" y="55"/>
                  </a:lnTo>
                  <a:lnTo>
                    <a:pt x="103" y="51"/>
                  </a:lnTo>
                  <a:lnTo>
                    <a:pt x="111" y="44"/>
                  </a:lnTo>
                  <a:lnTo>
                    <a:pt x="113" y="37"/>
                  </a:lnTo>
                  <a:lnTo>
                    <a:pt x="118" y="35"/>
                  </a:lnTo>
                  <a:lnTo>
                    <a:pt x="122" y="30"/>
                  </a:lnTo>
                  <a:lnTo>
                    <a:pt x="125" y="37"/>
                  </a:lnTo>
                  <a:lnTo>
                    <a:pt x="132" y="42"/>
                  </a:lnTo>
                  <a:lnTo>
                    <a:pt x="144" y="44"/>
                  </a:lnTo>
                  <a:lnTo>
                    <a:pt x="147" y="51"/>
                  </a:lnTo>
                  <a:lnTo>
                    <a:pt x="147" y="59"/>
                  </a:lnTo>
                  <a:lnTo>
                    <a:pt x="151" y="64"/>
                  </a:lnTo>
                  <a:lnTo>
                    <a:pt x="159" y="68"/>
                  </a:lnTo>
                  <a:lnTo>
                    <a:pt x="159" y="77"/>
                  </a:lnTo>
                  <a:lnTo>
                    <a:pt x="164" y="87"/>
                  </a:lnTo>
                  <a:lnTo>
                    <a:pt x="166" y="94"/>
                  </a:lnTo>
                  <a:lnTo>
                    <a:pt x="162" y="100"/>
                  </a:lnTo>
                  <a:lnTo>
                    <a:pt x="158" y="109"/>
                  </a:lnTo>
                  <a:lnTo>
                    <a:pt x="163" y="112"/>
                  </a:lnTo>
                  <a:lnTo>
                    <a:pt x="173" y="111"/>
                  </a:lnTo>
                  <a:lnTo>
                    <a:pt x="178" y="118"/>
                  </a:lnTo>
                  <a:lnTo>
                    <a:pt x="178" y="126"/>
                  </a:lnTo>
                  <a:lnTo>
                    <a:pt x="184" y="127"/>
                  </a:lnTo>
                  <a:lnTo>
                    <a:pt x="187" y="133"/>
                  </a:lnTo>
                  <a:lnTo>
                    <a:pt x="194" y="131"/>
                  </a:lnTo>
                  <a:lnTo>
                    <a:pt x="200" y="139"/>
                  </a:lnTo>
                  <a:lnTo>
                    <a:pt x="212" y="140"/>
                  </a:lnTo>
                  <a:lnTo>
                    <a:pt x="217" y="133"/>
                  </a:lnTo>
                  <a:lnTo>
                    <a:pt x="212" y="20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5558" y="1222"/>
              <a:ext cx="360" cy="133"/>
            </a:xfrm>
            <a:custGeom>
              <a:avLst/>
              <a:gdLst>
                <a:gd name="T0" fmla="*/ 2 w 360"/>
                <a:gd name="T1" fmla="*/ 106 h 133"/>
                <a:gd name="T2" fmla="*/ 20 w 360"/>
                <a:gd name="T3" fmla="*/ 90 h 133"/>
                <a:gd name="T4" fmla="*/ 33 w 360"/>
                <a:gd name="T5" fmla="*/ 74 h 133"/>
                <a:gd name="T6" fmla="*/ 53 w 360"/>
                <a:gd name="T7" fmla="*/ 13 h 133"/>
                <a:gd name="T8" fmla="*/ 70 w 360"/>
                <a:gd name="T9" fmla="*/ 9 h 133"/>
                <a:gd name="T10" fmla="*/ 84 w 360"/>
                <a:gd name="T11" fmla="*/ 12 h 133"/>
                <a:gd name="T12" fmla="*/ 98 w 360"/>
                <a:gd name="T13" fmla="*/ 13 h 133"/>
                <a:gd name="T14" fmla="*/ 119 w 360"/>
                <a:gd name="T15" fmla="*/ 12 h 133"/>
                <a:gd name="T16" fmla="*/ 133 w 360"/>
                <a:gd name="T17" fmla="*/ 11 h 133"/>
                <a:gd name="T18" fmla="*/ 151 w 360"/>
                <a:gd name="T19" fmla="*/ 11 h 133"/>
                <a:gd name="T20" fmla="*/ 165 w 360"/>
                <a:gd name="T21" fmla="*/ 17 h 133"/>
                <a:gd name="T22" fmla="*/ 177 w 360"/>
                <a:gd name="T23" fmla="*/ 11 h 133"/>
                <a:gd name="T24" fmla="*/ 189 w 360"/>
                <a:gd name="T25" fmla="*/ 5 h 133"/>
                <a:gd name="T26" fmla="*/ 204 w 360"/>
                <a:gd name="T27" fmla="*/ 8 h 133"/>
                <a:gd name="T28" fmla="*/ 213 w 360"/>
                <a:gd name="T29" fmla="*/ 5 h 133"/>
                <a:gd name="T30" fmla="*/ 226 w 360"/>
                <a:gd name="T31" fmla="*/ 9 h 133"/>
                <a:gd name="T32" fmla="*/ 242 w 360"/>
                <a:gd name="T33" fmla="*/ 13 h 133"/>
                <a:gd name="T34" fmla="*/ 257 w 360"/>
                <a:gd name="T35" fmla="*/ 18 h 133"/>
                <a:gd name="T36" fmla="*/ 275 w 360"/>
                <a:gd name="T37" fmla="*/ 14 h 133"/>
                <a:gd name="T38" fmla="*/ 357 w 360"/>
                <a:gd name="T39" fmla="*/ 125 h 133"/>
                <a:gd name="T40" fmla="*/ 346 w 360"/>
                <a:gd name="T41" fmla="*/ 130 h 133"/>
                <a:gd name="T42" fmla="*/ 324 w 360"/>
                <a:gd name="T43" fmla="*/ 130 h 133"/>
                <a:gd name="T44" fmla="*/ 307 w 360"/>
                <a:gd name="T45" fmla="*/ 126 h 133"/>
                <a:gd name="T46" fmla="*/ 297 w 360"/>
                <a:gd name="T47" fmla="*/ 117 h 133"/>
                <a:gd name="T48" fmla="*/ 286 w 360"/>
                <a:gd name="T49" fmla="*/ 111 h 133"/>
                <a:gd name="T50" fmla="*/ 269 w 360"/>
                <a:gd name="T51" fmla="*/ 100 h 133"/>
                <a:gd name="T52" fmla="*/ 247 w 360"/>
                <a:gd name="T53" fmla="*/ 96 h 133"/>
                <a:gd name="T54" fmla="*/ 228 w 360"/>
                <a:gd name="T55" fmla="*/ 109 h 133"/>
                <a:gd name="T56" fmla="*/ 211 w 360"/>
                <a:gd name="T57" fmla="*/ 110 h 133"/>
                <a:gd name="T58" fmla="*/ 185 w 360"/>
                <a:gd name="T59" fmla="*/ 109 h 133"/>
                <a:gd name="T60" fmla="*/ 165 w 360"/>
                <a:gd name="T61" fmla="*/ 105 h 133"/>
                <a:gd name="T62" fmla="*/ 146 w 360"/>
                <a:gd name="T63" fmla="*/ 102 h 133"/>
                <a:gd name="T64" fmla="*/ 129 w 360"/>
                <a:gd name="T65" fmla="*/ 111 h 133"/>
                <a:gd name="T66" fmla="*/ 114 w 360"/>
                <a:gd name="T67" fmla="*/ 115 h 133"/>
                <a:gd name="T68" fmla="*/ 96 w 360"/>
                <a:gd name="T69" fmla="*/ 112 h 133"/>
                <a:gd name="T70" fmla="*/ 78 w 360"/>
                <a:gd name="T71" fmla="*/ 116 h 133"/>
                <a:gd name="T72" fmla="*/ 67 w 360"/>
                <a:gd name="T73" fmla="*/ 121 h 133"/>
                <a:gd name="T74" fmla="*/ 48 w 360"/>
                <a:gd name="T75" fmla="*/ 123 h 133"/>
                <a:gd name="T76" fmla="*/ 31 w 360"/>
                <a:gd name="T77" fmla="*/ 133 h 133"/>
                <a:gd name="T78" fmla="*/ 21 w 360"/>
                <a:gd name="T79" fmla="*/ 130 h 133"/>
                <a:gd name="T80" fmla="*/ 16 w 360"/>
                <a:gd name="T81" fmla="*/ 117 h 133"/>
                <a:gd name="T82" fmla="*/ 0 w 360"/>
                <a:gd name="T83" fmla="*/ 116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0" h="133">
                  <a:moveTo>
                    <a:pt x="0" y="116"/>
                  </a:moveTo>
                  <a:lnTo>
                    <a:pt x="2" y="106"/>
                  </a:lnTo>
                  <a:lnTo>
                    <a:pt x="9" y="98"/>
                  </a:lnTo>
                  <a:lnTo>
                    <a:pt x="20" y="90"/>
                  </a:lnTo>
                  <a:lnTo>
                    <a:pt x="29" y="83"/>
                  </a:lnTo>
                  <a:lnTo>
                    <a:pt x="33" y="74"/>
                  </a:lnTo>
                  <a:lnTo>
                    <a:pt x="32" y="64"/>
                  </a:lnTo>
                  <a:lnTo>
                    <a:pt x="53" y="13"/>
                  </a:lnTo>
                  <a:lnTo>
                    <a:pt x="65" y="14"/>
                  </a:lnTo>
                  <a:lnTo>
                    <a:pt x="70" y="9"/>
                  </a:lnTo>
                  <a:lnTo>
                    <a:pt x="77" y="6"/>
                  </a:lnTo>
                  <a:lnTo>
                    <a:pt x="84" y="12"/>
                  </a:lnTo>
                  <a:lnTo>
                    <a:pt x="92" y="8"/>
                  </a:lnTo>
                  <a:lnTo>
                    <a:pt x="98" y="13"/>
                  </a:lnTo>
                  <a:lnTo>
                    <a:pt x="109" y="8"/>
                  </a:lnTo>
                  <a:lnTo>
                    <a:pt x="119" y="12"/>
                  </a:lnTo>
                  <a:lnTo>
                    <a:pt x="126" y="14"/>
                  </a:lnTo>
                  <a:lnTo>
                    <a:pt x="133" y="11"/>
                  </a:lnTo>
                  <a:lnTo>
                    <a:pt x="140" y="13"/>
                  </a:lnTo>
                  <a:lnTo>
                    <a:pt x="151" y="11"/>
                  </a:lnTo>
                  <a:lnTo>
                    <a:pt x="157" y="15"/>
                  </a:lnTo>
                  <a:lnTo>
                    <a:pt x="165" y="17"/>
                  </a:lnTo>
                  <a:lnTo>
                    <a:pt x="171" y="13"/>
                  </a:lnTo>
                  <a:lnTo>
                    <a:pt x="177" y="11"/>
                  </a:lnTo>
                  <a:lnTo>
                    <a:pt x="183" y="8"/>
                  </a:lnTo>
                  <a:lnTo>
                    <a:pt x="189" y="5"/>
                  </a:lnTo>
                  <a:lnTo>
                    <a:pt x="198" y="3"/>
                  </a:lnTo>
                  <a:lnTo>
                    <a:pt x="204" y="8"/>
                  </a:lnTo>
                  <a:lnTo>
                    <a:pt x="205" y="0"/>
                  </a:lnTo>
                  <a:lnTo>
                    <a:pt x="213" y="5"/>
                  </a:lnTo>
                  <a:lnTo>
                    <a:pt x="221" y="3"/>
                  </a:lnTo>
                  <a:lnTo>
                    <a:pt x="226" y="9"/>
                  </a:lnTo>
                  <a:lnTo>
                    <a:pt x="232" y="11"/>
                  </a:lnTo>
                  <a:lnTo>
                    <a:pt x="242" y="13"/>
                  </a:lnTo>
                  <a:lnTo>
                    <a:pt x="250" y="19"/>
                  </a:lnTo>
                  <a:lnTo>
                    <a:pt x="257" y="18"/>
                  </a:lnTo>
                  <a:lnTo>
                    <a:pt x="262" y="14"/>
                  </a:lnTo>
                  <a:lnTo>
                    <a:pt x="275" y="14"/>
                  </a:lnTo>
                  <a:lnTo>
                    <a:pt x="360" y="116"/>
                  </a:lnTo>
                  <a:lnTo>
                    <a:pt x="357" y="125"/>
                  </a:lnTo>
                  <a:lnTo>
                    <a:pt x="349" y="125"/>
                  </a:lnTo>
                  <a:lnTo>
                    <a:pt x="346" y="130"/>
                  </a:lnTo>
                  <a:lnTo>
                    <a:pt x="334" y="129"/>
                  </a:lnTo>
                  <a:lnTo>
                    <a:pt x="324" y="130"/>
                  </a:lnTo>
                  <a:lnTo>
                    <a:pt x="317" y="126"/>
                  </a:lnTo>
                  <a:lnTo>
                    <a:pt x="307" y="126"/>
                  </a:lnTo>
                  <a:lnTo>
                    <a:pt x="305" y="121"/>
                  </a:lnTo>
                  <a:lnTo>
                    <a:pt x="297" y="117"/>
                  </a:lnTo>
                  <a:lnTo>
                    <a:pt x="290" y="117"/>
                  </a:lnTo>
                  <a:lnTo>
                    <a:pt x="286" y="111"/>
                  </a:lnTo>
                  <a:lnTo>
                    <a:pt x="281" y="105"/>
                  </a:lnTo>
                  <a:lnTo>
                    <a:pt x="269" y="100"/>
                  </a:lnTo>
                  <a:lnTo>
                    <a:pt x="260" y="101"/>
                  </a:lnTo>
                  <a:lnTo>
                    <a:pt x="247" y="96"/>
                  </a:lnTo>
                  <a:lnTo>
                    <a:pt x="238" y="101"/>
                  </a:lnTo>
                  <a:lnTo>
                    <a:pt x="228" y="109"/>
                  </a:lnTo>
                  <a:lnTo>
                    <a:pt x="219" y="106"/>
                  </a:lnTo>
                  <a:lnTo>
                    <a:pt x="211" y="110"/>
                  </a:lnTo>
                  <a:lnTo>
                    <a:pt x="198" y="107"/>
                  </a:lnTo>
                  <a:lnTo>
                    <a:pt x="185" y="109"/>
                  </a:lnTo>
                  <a:lnTo>
                    <a:pt x="175" y="107"/>
                  </a:lnTo>
                  <a:lnTo>
                    <a:pt x="165" y="105"/>
                  </a:lnTo>
                  <a:lnTo>
                    <a:pt x="157" y="109"/>
                  </a:lnTo>
                  <a:lnTo>
                    <a:pt x="146" y="102"/>
                  </a:lnTo>
                  <a:lnTo>
                    <a:pt x="138" y="107"/>
                  </a:lnTo>
                  <a:lnTo>
                    <a:pt x="129" y="111"/>
                  </a:lnTo>
                  <a:lnTo>
                    <a:pt x="120" y="110"/>
                  </a:lnTo>
                  <a:lnTo>
                    <a:pt x="114" y="115"/>
                  </a:lnTo>
                  <a:lnTo>
                    <a:pt x="102" y="115"/>
                  </a:lnTo>
                  <a:lnTo>
                    <a:pt x="96" y="112"/>
                  </a:lnTo>
                  <a:lnTo>
                    <a:pt x="85" y="112"/>
                  </a:lnTo>
                  <a:lnTo>
                    <a:pt x="78" y="116"/>
                  </a:lnTo>
                  <a:lnTo>
                    <a:pt x="70" y="116"/>
                  </a:lnTo>
                  <a:lnTo>
                    <a:pt x="67" y="121"/>
                  </a:lnTo>
                  <a:lnTo>
                    <a:pt x="55" y="121"/>
                  </a:lnTo>
                  <a:lnTo>
                    <a:pt x="48" y="123"/>
                  </a:lnTo>
                  <a:lnTo>
                    <a:pt x="39" y="129"/>
                  </a:lnTo>
                  <a:lnTo>
                    <a:pt x="31" y="133"/>
                  </a:lnTo>
                  <a:lnTo>
                    <a:pt x="26" y="129"/>
                  </a:lnTo>
                  <a:lnTo>
                    <a:pt x="21" y="130"/>
                  </a:lnTo>
                  <a:lnTo>
                    <a:pt x="17" y="123"/>
                  </a:lnTo>
                  <a:lnTo>
                    <a:pt x="16" y="117"/>
                  </a:lnTo>
                  <a:lnTo>
                    <a:pt x="9" y="115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5765" y="1582"/>
              <a:ext cx="497" cy="355"/>
            </a:xfrm>
            <a:custGeom>
              <a:avLst/>
              <a:gdLst>
                <a:gd name="T0" fmla="*/ 384 w 497"/>
                <a:gd name="T1" fmla="*/ 20 h 355"/>
                <a:gd name="T2" fmla="*/ 399 w 497"/>
                <a:gd name="T3" fmla="*/ 30 h 355"/>
                <a:gd name="T4" fmla="*/ 406 w 497"/>
                <a:gd name="T5" fmla="*/ 56 h 355"/>
                <a:gd name="T6" fmla="*/ 421 w 497"/>
                <a:gd name="T7" fmla="*/ 71 h 355"/>
                <a:gd name="T8" fmla="*/ 405 w 497"/>
                <a:gd name="T9" fmla="*/ 90 h 355"/>
                <a:gd name="T10" fmla="*/ 366 w 497"/>
                <a:gd name="T11" fmla="*/ 145 h 355"/>
                <a:gd name="T12" fmla="*/ 389 w 497"/>
                <a:gd name="T13" fmla="*/ 149 h 355"/>
                <a:gd name="T14" fmla="*/ 403 w 497"/>
                <a:gd name="T15" fmla="*/ 163 h 355"/>
                <a:gd name="T16" fmla="*/ 418 w 497"/>
                <a:gd name="T17" fmla="*/ 180 h 355"/>
                <a:gd name="T18" fmla="*/ 439 w 497"/>
                <a:gd name="T19" fmla="*/ 197 h 355"/>
                <a:gd name="T20" fmla="*/ 446 w 497"/>
                <a:gd name="T21" fmla="*/ 223 h 355"/>
                <a:gd name="T22" fmla="*/ 460 w 497"/>
                <a:gd name="T23" fmla="*/ 237 h 355"/>
                <a:gd name="T24" fmla="*/ 465 w 497"/>
                <a:gd name="T25" fmla="*/ 265 h 355"/>
                <a:gd name="T26" fmla="*/ 478 w 497"/>
                <a:gd name="T27" fmla="*/ 285 h 355"/>
                <a:gd name="T28" fmla="*/ 483 w 497"/>
                <a:gd name="T29" fmla="*/ 307 h 355"/>
                <a:gd name="T30" fmla="*/ 497 w 497"/>
                <a:gd name="T31" fmla="*/ 333 h 355"/>
                <a:gd name="T32" fmla="*/ 479 w 497"/>
                <a:gd name="T33" fmla="*/ 355 h 355"/>
                <a:gd name="T34" fmla="*/ 468 w 497"/>
                <a:gd name="T35" fmla="*/ 327 h 355"/>
                <a:gd name="T36" fmla="*/ 451 w 497"/>
                <a:gd name="T37" fmla="*/ 279 h 355"/>
                <a:gd name="T38" fmla="*/ 425 w 497"/>
                <a:gd name="T39" fmla="*/ 237 h 355"/>
                <a:gd name="T40" fmla="*/ 386 w 497"/>
                <a:gd name="T41" fmla="*/ 252 h 355"/>
                <a:gd name="T42" fmla="*/ 360 w 497"/>
                <a:gd name="T43" fmla="*/ 287 h 355"/>
                <a:gd name="T44" fmla="*/ 345 w 497"/>
                <a:gd name="T45" fmla="*/ 278 h 355"/>
                <a:gd name="T46" fmla="*/ 323 w 497"/>
                <a:gd name="T47" fmla="*/ 275 h 355"/>
                <a:gd name="T48" fmla="*/ 333 w 497"/>
                <a:gd name="T49" fmla="*/ 296 h 355"/>
                <a:gd name="T50" fmla="*/ 156 w 497"/>
                <a:gd name="T51" fmla="*/ 297 h 355"/>
                <a:gd name="T52" fmla="*/ 131 w 497"/>
                <a:gd name="T53" fmla="*/ 307 h 355"/>
                <a:gd name="T54" fmla="*/ 106 w 497"/>
                <a:gd name="T55" fmla="*/ 302 h 355"/>
                <a:gd name="T56" fmla="*/ 83 w 497"/>
                <a:gd name="T57" fmla="*/ 285 h 355"/>
                <a:gd name="T58" fmla="*/ 89 w 497"/>
                <a:gd name="T59" fmla="*/ 261 h 355"/>
                <a:gd name="T60" fmla="*/ 101 w 497"/>
                <a:gd name="T61" fmla="*/ 237 h 355"/>
                <a:gd name="T62" fmla="*/ 81 w 497"/>
                <a:gd name="T63" fmla="*/ 242 h 355"/>
                <a:gd name="T64" fmla="*/ 47 w 497"/>
                <a:gd name="T65" fmla="*/ 247 h 355"/>
                <a:gd name="T66" fmla="*/ 26 w 497"/>
                <a:gd name="T67" fmla="*/ 227 h 355"/>
                <a:gd name="T68" fmla="*/ 5 w 497"/>
                <a:gd name="T69" fmla="*/ 211 h 355"/>
                <a:gd name="T70" fmla="*/ 55 w 497"/>
                <a:gd name="T71" fmla="*/ 170 h 355"/>
                <a:gd name="T72" fmla="*/ 67 w 497"/>
                <a:gd name="T73" fmla="*/ 147 h 355"/>
                <a:gd name="T74" fmla="*/ 77 w 497"/>
                <a:gd name="T75" fmla="*/ 125 h 355"/>
                <a:gd name="T76" fmla="*/ 80 w 497"/>
                <a:gd name="T77" fmla="*/ 109 h 355"/>
                <a:gd name="T78" fmla="*/ 102 w 497"/>
                <a:gd name="T79" fmla="*/ 103 h 355"/>
                <a:gd name="T80" fmla="*/ 115 w 497"/>
                <a:gd name="T81" fmla="*/ 91 h 355"/>
                <a:gd name="T82" fmla="*/ 131 w 497"/>
                <a:gd name="T83" fmla="*/ 79 h 355"/>
                <a:gd name="T84" fmla="*/ 148 w 497"/>
                <a:gd name="T85" fmla="*/ 70 h 355"/>
                <a:gd name="T86" fmla="*/ 163 w 497"/>
                <a:gd name="T87" fmla="*/ 59 h 355"/>
                <a:gd name="T88" fmla="*/ 190 w 497"/>
                <a:gd name="T89" fmla="*/ 63 h 355"/>
                <a:gd name="T90" fmla="*/ 211 w 497"/>
                <a:gd name="T91" fmla="*/ 66 h 355"/>
                <a:gd name="T92" fmla="*/ 236 w 497"/>
                <a:gd name="T93" fmla="*/ 54 h 355"/>
                <a:gd name="T94" fmla="*/ 260 w 497"/>
                <a:gd name="T95" fmla="*/ 46 h 355"/>
                <a:gd name="T96" fmla="*/ 296 w 497"/>
                <a:gd name="T97" fmla="*/ 33 h 355"/>
                <a:gd name="T98" fmla="*/ 310 w 497"/>
                <a:gd name="T99" fmla="*/ 20 h 355"/>
                <a:gd name="T100" fmla="*/ 336 w 497"/>
                <a:gd name="T101" fmla="*/ 20 h 355"/>
                <a:gd name="T102" fmla="*/ 368 w 497"/>
                <a:gd name="T103" fmla="*/ 12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97" h="355">
                  <a:moveTo>
                    <a:pt x="376" y="0"/>
                  </a:moveTo>
                  <a:lnTo>
                    <a:pt x="380" y="7"/>
                  </a:lnTo>
                  <a:lnTo>
                    <a:pt x="380" y="14"/>
                  </a:lnTo>
                  <a:lnTo>
                    <a:pt x="384" y="20"/>
                  </a:lnTo>
                  <a:lnTo>
                    <a:pt x="390" y="24"/>
                  </a:lnTo>
                  <a:lnTo>
                    <a:pt x="398" y="19"/>
                  </a:lnTo>
                  <a:lnTo>
                    <a:pt x="402" y="27"/>
                  </a:lnTo>
                  <a:lnTo>
                    <a:pt x="399" y="30"/>
                  </a:lnTo>
                  <a:lnTo>
                    <a:pt x="399" y="39"/>
                  </a:lnTo>
                  <a:lnTo>
                    <a:pt x="401" y="44"/>
                  </a:lnTo>
                  <a:lnTo>
                    <a:pt x="406" y="46"/>
                  </a:lnTo>
                  <a:lnTo>
                    <a:pt x="406" y="56"/>
                  </a:lnTo>
                  <a:lnTo>
                    <a:pt x="411" y="59"/>
                  </a:lnTo>
                  <a:lnTo>
                    <a:pt x="413" y="62"/>
                  </a:lnTo>
                  <a:lnTo>
                    <a:pt x="420" y="66"/>
                  </a:lnTo>
                  <a:lnTo>
                    <a:pt x="421" y="71"/>
                  </a:lnTo>
                  <a:lnTo>
                    <a:pt x="418" y="78"/>
                  </a:lnTo>
                  <a:lnTo>
                    <a:pt x="413" y="79"/>
                  </a:lnTo>
                  <a:lnTo>
                    <a:pt x="411" y="86"/>
                  </a:lnTo>
                  <a:lnTo>
                    <a:pt x="405" y="90"/>
                  </a:lnTo>
                  <a:lnTo>
                    <a:pt x="398" y="92"/>
                  </a:lnTo>
                  <a:lnTo>
                    <a:pt x="354" y="143"/>
                  </a:lnTo>
                  <a:lnTo>
                    <a:pt x="360" y="147"/>
                  </a:lnTo>
                  <a:lnTo>
                    <a:pt x="366" y="145"/>
                  </a:lnTo>
                  <a:lnTo>
                    <a:pt x="372" y="150"/>
                  </a:lnTo>
                  <a:lnTo>
                    <a:pt x="381" y="145"/>
                  </a:lnTo>
                  <a:lnTo>
                    <a:pt x="383" y="149"/>
                  </a:lnTo>
                  <a:lnTo>
                    <a:pt x="389" y="149"/>
                  </a:lnTo>
                  <a:lnTo>
                    <a:pt x="392" y="154"/>
                  </a:lnTo>
                  <a:lnTo>
                    <a:pt x="392" y="164"/>
                  </a:lnTo>
                  <a:lnTo>
                    <a:pt x="397" y="168"/>
                  </a:lnTo>
                  <a:lnTo>
                    <a:pt x="403" y="163"/>
                  </a:lnTo>
                  <a:lnTo>
                    <a:pt x="404" y="169"/>
                  </a:lnTo>
                  <a:lnTo>
                    <a:pt x="409" y="173"/>
                  </a:lnTo>
                  <a:lnTo>
                    <a:pt x="415" y="173"/>
                  </a:lnTo>
                  <a:lnTo>
                    <a:pt x="418" y="180"/>
                  </a:lnTo>
                  <a:lnTo>
                    <a:pt x="425" y="185"/>
                  </a:lnTo>
                  <a:lnTo>
                    <a:pt x="432" y="189"/>
                  </a:lnTo>
                  <a:lnTo>
                    <a:pt x="433" y="194"/>
                  </a:lnTo>
                  <a:lnTo>
                    <a:pt x="439" y="197"/>
                  </a:lnTo>
                  <a:lnTo>
                    <a:pt x="443" y="205"/>
                  </a:lnTo>
                  <a:lnTo>
                    <a:pt x="442" y="211"/>
                  </a:lnTo>
                  <a:lnTo>
                    <a:pt x="445" y="216"/>
                  </a:lnTo>
                  <a:lnTo>
                    <a:pt x="446" y="223"/>
                  </a:lnTo>
                  <a:lnTo>
                    <a:pt x="448" y="231"/>
                  </a:lnTo>
                  <a:lnTo>
                    <a:pt x="456" y="225"/>
                  </a:lnTo>
                  <a:lnTo>
                    <a:pt x="456" y="233"/>
                  </a:lnTo>
                  <a:lnTo>
                    <a:pt x="460" y="237"/>
                  </a:lnTo>
                  <a:lnTo>
                    <a:pt x="458" y="245"/>
                  </a:lnTo>
                  <a:lnTo>
                    <a:pt x="455" y="251"/>
                  </a:lnTo>
                  <a:lnTo>
                    <a:pt x="462" y="260"/>
                  </a:lnTo>
                  <a:lnTo>
                    <a:pt x="465" y="265"/>
                  </a:lnTo>
                  <a:lnTo>
                    <a:pt x="470" y="268"/>
                  </a:lnTo>
                  <a:lnTo>
                    <a:pt x="470" y="274"/>
                  </a:lnTo>
                  <a:lnTo>
                    <a:pt x="470" y="281"/>
                  </a:lnTo>
                  <a:lnTo>
                    <a:pt x="478" y="285"/>
                  </a:lnTo>
                  <a:lnTo>
                    <a:pt x="478" y="290"/>
                  </a:lnTo>
                  <a:lnTo>
                    <a:pt x="481" y="293"/>
                  </a:lnTo>
                  <a:lnTo>
                    <a:pt x="480" y="300"/>
                  </a:lnTo>
                  <a:lnTo>
                    <a:pt x="483" y="307"/>
                  </a:lnTo>
                  <a:lnTo>
                    <a:pt x="489" y="313"/>
                  </a:lnTo>
                  <a:lnTo>
                    <a:pt x="487" y="325"/>
                  </a:lnTo>
                  <a:lnTo>
                    <a:pt x="493" y="328"/>
                  </a:lnTo>
                  <a:lnTo>
                    <a:pt x="497" y="333"/>
                  </a:lnTo>
                  <a:lnTo>
                    <a:pt x="493" y="341"/>
                  </a:lnTo>
                  <a:lnTo>
                    <a:pt x="497" y="353"/>
                  </a:lnTo>
                  <a:lnTo>
                    <a:pt x="488" y="352"/>
                  </a:lnTo>
                  <a:lnTo>
                    <a:pt x="479" y="355"/>
                  </a:lnTo>
                  <a:lnTo>
                    <a:pt x="468" y="354"/>
                  </a:lnTo>
                  <a:lnTo>
                    <a:pt x="467" y="347"/>
                  </a:lnTo>
                  <a:lnTo>
                    <a:pt x="465" y="338"/>
                  </a:lnTo>
                  <a:lnTo>
                    <a:pt x="468" y="327"/>
                  </a:lnTo>
                  <a:lnTo>
                    <a:pt x="464" y="313"/>
                  </a:lnTo>
                  <a:lnTo>
                    <a:pt x="456" y="303"/>
                  </a:lnTo>
                  <a:lnTo>
                    <a:pt x="455" y="292"/>
                  </a:lnTo>
                  <a:lnTo>
                    <a:pt x="451" y="279"/>
                  </a:lnTo>
                  <a:lnTo>
                    <a:pt x="440" y="272"/>
                  </a:lnTo>
                  <a:lnTo>
                    <a:pt x="435" y="262"/>
                  </a:lnTo>
                  <a:lnTo>
                    <a:pt x="430" y="247"/>
                  </a:lnTo>
                  <a:lnTo>
                    <a:pt x="425" y="237"/>
                  </a:lnTo>
                  <a:lnTo>
                    <a:pt x="416" y="233"/>
                  </a:lnTo>
                  <a:lnTo>
                    <a:pt x="405" y="234"/>
                  </a:lnTo>
                  <a:lnTo>
                    <a:pt x="396" y="244"/>
                  </a:lnTo>
                  <a:lnTo>
                    <a:pt x="386" y="252"/>
                  </a:lnTo>
                  <a:lnTo>
                    <a:pt x="374" y="270"/>
                  </a:lnTo>
                  <a:lnTo>
                    <a:pt x="365" y="272"/>
                  </a:lnTo>
                  <a:lnTo>
                    <a:pt x="358" y="278"/>
                  </a:lnTo>
                  <a:lnTo>
                    <a:pt x="360" y="287"/>
                  </a:lnTo>
                  <a:lnTo>
                    <a:pt x="364" y="292"/>
                  </a:lnTo>
                  <a:lnTo>
                    <a:pt x="355" y="290"/>
                  </a:lnTo>
                  <a:lnTo>
                    <a:pt x="348" y="286"/>
                  </a:lnTo>
                  <a:lnTo>
                    <a:pt x="345" y="278"/>
                  </a:lnTo>
                  <a:lnTo>
                    <a:pt x="341" y="270"/>
                  </a:lnTo>
                  <a:lnTo>
                    <a:pt x="335" y="266"/>
                  </a:lnTo>
                  <a:lnTo>
                    <a:pt x="329" y="267"/>
                  </a:lnTo>
                  <a:lnTo>
                    <a:pt x="323" y="275"/>
                  </a:lnTo>
                  <a:lnTo>
                    <a:pt x="321" y="282"/>
                  </a:lnTo>
                  <a:lnTo>
                    <a:pt x="325" y="285"/>
                  </a:lnTo>
                  <a:lnTo>
                    <a:pt x="326" y="290"/>
                  </a:lnTo>
                  <a:lnTo>
                    <a:pt x="333" y="296"/>
                  </a:lnTo>
                  <a:lnTo>
                    <a:pt x="178" y="302"/>
                  </a:lnTo>
                  <a:lnTo>
                    <a:pt x="169" y="302"/>
                  </a:lnTo>
                  <a:lnTo>
                    <a:pt x="163" y="299"/>
                  </a:lnTo>
                  <a:lnTo>
                    <a:pt x="156" y="297"/>
                  </a:lnTo>
                  <a:lnTo>
                    <a:pt x="151" y="302"/>
                  </a:lnTo>
                  <a:lnTo>
                    <a:pt x="143" y="302"/>
                  </a:lnTo>
                  <a:lnTo>
                    <a:pt x="135" y="303"/>
                  </a:lnTo>
                  <a:lnTo>
                    <a:pt x="131" y="307"/>
                  </a:lnTo>
                  <a:lnTo>
                    <a:pt x="125" y="307"/>
                  </a:lnTo>
                  <a:lnTo>
                    <a:pt x="120" y="303"/>
                  </a:lnTo>
                  <a:lnTo>
                    <a:pt x="115" y="301"/>
                  </a:lnTo>
                  <a:lnTo>
                    <a:pt x="106" y="302"/>
                  </a:lnTo>
                  <a:lnTo>
                    <a:pt x="100" y="301"/>
                  </a:lnTo>
                  <a:lnTo>
                    <a:pt x="94" y="293"/>
                  </a:lnTo>
                  <a:lnTo>
                    <a:pt x="90" y="288"/>
                  </a:lnTo>
                  <a:lnTo>
                    <a:pt x="83" y="285"/>
                  </a:lnTo>
                  <a:lnTo>
                    <a:pt x="83" y="279"/>
                  </a:lnTo>
                  <a:lnTo>
                    <a:pt x="89" y="275"/>
                  </a:lnTo>
                  <a:lnTo>
                    <a:pt x="90" y="269"/>
                  </a:lnTo>
                  <a:lnTo>
                    <a:pt x="89" y="261"/>
                  </a:lnTo>
                  <a:lnTo>
                    <a:pt x="92" y="255"/>
                  </a:lnTo>
                  <a:lnTo>
                    <a:pt x="100" y="250"/>
                  </a:lnTo>
                  <a:lnTo>
                    <a:pt x="103" y="244"/>
                  </a:lnTo>
                  <a:lnTo>
                    <a:pt x="101" y="237"/>
                  </a:lnTo>
                  <a:lnTo>
                    <a:pt x="97" y="235"/>
                  </a:lnTo>
                  <a:lnTo>
                    <a:pt x="91" y="241"/>
                  </a:lnTo>
                  <a:lnTo>
                    <a:pt x="86" y="238"/>
                  </a:lnTo>
                  <a:lnTo>
                    <a:pt x="81" y="242"/>
                  </a:lnTo>
                  <a:lnTo>
                    <a:pt x="72" y="242"/>
                  </a:lnTo>
                  <a:lnTo>
                    <a:pt x="68" y="246"/>
                  </a:lnTo>
                  <a:lnTo>
                    <a:pt x="53" y="239"/>
                  </a:lnTo>
                  <a:lnTo>
                    <a:pt x="47" y="247"/>
                  </a:lnTo>
                  <a:lnTo>
                    <a:pt x="42" y="242"/>
                  </a:lnTo>
                  <a:lnTo>
                    <a:pt x="35" y="238"/>
                  </a:lnTo>
                  <a:lnTo>
                    <a:pt x="28" y="238"/>
                  </a:lnTo>
                  <a:lnTo>
                    <a:pt x="26" y="227"/>
                  </a:lnTo>
                  <a:lnTo>
                    <a:pt x="22" y="222"/>
                  </a:lnTo>
                  <a:lnTo>
                    <a:pt x="18" y="215"/>
                  </a:lnTo>
                  <a:lnTo>
                    <a:pt x="13" y="211"/>
                  </a:lnTo>
                  <a:lnTo>
                    <a:pt x="5" y="211"/>
                  </a:lnTo>
                  <a:lnTo>
                    <a:pt x="0" y="207"/>
                  </a:lnTo>
                  <a:lnTo>
                    <a:pt x="39" y="176"/>
                  </a:lnTo>
                  <a:lnTo>
                    <a:pt x="46" y="172"/>
                  </a:lnTo>
                  <a:lnTo>
                    <a:pt x="55" y="170"/>
                  </a:lnTo>
                  <a:lnTo>
                    <a:pt x="59" y="161"/>
                  </a:lnTo>
                  <a:lnTo>
                    <a:pt x="67" y="159"/>
                  </a:lnTo>
                  <a:lnTo>
                    <a:pt x="68" y="151"/>
                  </a:lnTo>
                  <a:lnTo>
                    <a:pt x="67" y="147"/>
                  </a:lnTo>
                  <a:lnTo>
                    <a:pt x="72" y="143"/>
                  </a:lnTo>
                  <a:lnTo>
                    <a:pt x="66" y="137"/>
                  </a:lnTo>
                  <a:lnTo>
                    <a:pt x="72" y="130"/>
                  </a:lnTo>
                  <a:lnTo>
                    <a:pt x="77" y="125"/>
                  </a:lnTo>
                  <a:lnTo>
                    <a:pt x="84" y="126"/>
                  </a:lnTo>
                  <a:lnTo>
                    <a:pt x="83" y="120"/>
                  </a:lnTo>
                  <a:lnTo>
                    <a:pt x="85" y="115"/>
                  </a:lnTo>
                  <a:lnTo>
                    <a:pt x="80" y="109"/>
                  </a:lnTo>
                  <a:lnTo>
                    <a:pt x="85" y="103"/>
                  </a:lnTo>
                  <a:lnTo>
                    <a:pt x="92" y="102"/>
                  </a:lnTo>
                  <a:lnTo>
                    <a:pt x="98" y="97"/>
                  </a:lnTo>
                  <a:lnTo>
                    <a:pt x="102" y="103"/>
                  </a:lnTo>
                  <a:lnTo>
                    <a:pt x="108" y="100"/>
                  </a:lnTo>
                  <a:lnTo>
                    <a:pt x="106" y="93"/>
                  </a:lnTo>
                  <a:lnTo>
                    <a:pt x="113" y="95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22" y="85"/>
                  </a:lnTo>
                  <a:lnTo>
                    <a:pt x="125" y="79"/>
                  </a:lnTo>
                  <a:lnTo>
                    <a:pt x="131" y="79"/>
                  </a:lnTo>
                  <a:lnTo>
                    <a:pt x="131" y="75"/>
                  </a:lnTo>
                  <a:lnTo>
                    <a:pt x="141" y="78"/>
                  </a:lnTo>
                  <a:lnTo>
                    <a:pt x="148" y="77"/>
                  </a:lnTo>
                  <a:lnTo>
                    <a:pt x="148" y="70"/>
                  </a:lnTo>
                  <a:lnTo>
                    <a:pt x="149" y="62"/>
                  </a:lnTo>
                  <a:lnTo>
                    <a:pt x="153" y="61"/>
                  </a:lnTo>
                  <a:lnTo>
                    <a:pt x="158" y="66"/>
                  </a:lnTo>
                  <a:lnTo>
                    <a:pt x="163" y="59"/>
                  </a:lnTo>
                  <a:lnTo>
                    <a:pt x="170" y="62"/>
                  </a:lnTo>
                  <a:lnTo>
                    <a:pt x="178" y="62"/>
                  </a:lnTo>
                  <a:lnTo>
                    <a:pt x="186" y="58"/>
                  </a:lnTo>
                  <a:lnTo>
                    <a:pt x="190" y="63"/>
                  </a:lnTo>
                  <a:lnTo>
                    <a:pt x="196" y="61"/>
                  </a:lnTo>
                  <a:lnTo>
                    <a:pt x="198" y="66"/>
                  </a:lnTo>
                  <a:lnTo>
                    <a:pt x="205" y="62"/>
                  </a:lnTo>
                  <a:lnTo>
                    <a:pt x="211" y="66"/>
                  </a:lnTo>
                  <a:lnTo>
                    <a:pt x="215" y="60"/>
                  </a:lnTo>
                  <a:lnTo>
                    <a:pt x="223" y="60"/>
                  </a:lnTo>
                  <a:lnTo>
                    <a:pt x="232" y="60"/>
                  </a:lnTo>
                  <a:lnTo>
                    <a:pt x="236" y="54"/>
                  </a:lnTo>
                  <a:lnTo>
                    <a:pt x="242" y="55"/>
                  </a:lnTo>
                  <a:lnTo>
                    <a:pt x="245" y="48"/>
                  </a:lnTo>
                  <a:lnTo>
                    <a:pt x="254" y="50"/>
                  </a:lnTo>
                  <a:lnTo>
                    <a:pt x="260" y="46"/>
                  </a:lnTo>
                  <a:lnTo>
                    <a:pt x="284" y="46"/>
                  </a:lnTo>
                  <a:lnTo>
                    <a:pt x="282" y="39"/>
                  </a:lnTo>
                  <a:lnTo>
                    <a:pt x="291" y="37"/>
                  </a:lnTo>
                  <a:lnTo>
                    <a:pt x="296" y="33"/>
                  </a:lnTo>
                  <a:lnTo>
                    <a:pt x="295" y="27"/>
                  </a:lnTo>
                  <a:lnTo>
                    <a:pt x="304" y="27"/>
                  </a:lnTo>
                  <a:lnTo>
                    <a:pt x="305" y="22"/>
                  </a:lnTo>
                  <a:lnTo>
                    <a:pt x="310" y="20"/>
                  </a:lnTo>
                  <a:lnTo>
                    <a:pt x="318" y="20"/>
                  </a:lnTo>
                  <a:lnTo>
                    <a:pt x="323" y="17"/>
                  </a:lnTo>
                  <a:lnTo>
                    <a:pt x="330" y="19"/>
                  </a:lnTo>
                  <a:lnTo>
                    <a:pt x="336" y="20"/>
                  </a:lnTo>
                  <a:lnTo>
                    <a:pt x="343" y="19"/>
                  </a:lnTo>
                  <a:lnTo>
                    <a:pt x="352" y="20"/>
                  </a:lnTo>
                  <a:lnTo>
                    <a:pt x="357" y="21"/>
                  </a:lnTo>
                  <a:lnTo>
                    <a:pt x="368" y="12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5728" y="1314"/>
              <a:ext cx="434" cy="448"/>
            </a:xfrm>
            <a:custGeom>
              <a:avLst/>
              <a:gdLst>
                <a:gd name="T0" fmla="*/ 410 w 434"/>
                <a:gd name="T1" fmla="*/ 257 h 448"/>
                <a:gd name="T2" fmla="*/ 409 w 434"/>
                <a:gd name="T3" fmla="*/ 236 h 448"/>
                <a:gd name="T4" fmla="*/ 402 w 434"/>
                <a:gd name="T5" fmla="*/ 209 h 448"/>
                <a:gd name="T6" fmla="*/ 396 w 434"/>
                <a:gd name="T7" fmla="*/ 187 h 448"/>
                <a:gd name="T8" fmla="*/ 396 w 434"/>
                <a:gd name="T9" fmla="*/ 163 h 448"/>
                <a:gd name="T10" fmla="*/ 401 w 434"/>
                <a:gd name="T11" fmla="*/ 144 h 448"/>
                <a:gd name="T12" fmla="*/ 397 w 434"/>
                <a:gd name="T13" fmla="*/ 127 h 448"/>
                <a:gd name="T14" fmla="*/ 392 w 434"/>
                <a:gd name="T15" fmla="*/ 114 h 448"/>
                <a:gd name="T16" fmla="*/ 409 w 434"/>
                <a:gd name="T17" fmla="*/ 97 h 448"/>
                <a:gd name="T18" fmla="*/ 415 w 434"/>
                <a:gd name="T19" fmla="*/ 80 h 448"/>
                <a:gd name="T20" fmla="*/ 413 w 434"/>
                <a:gd name="T21" fmla="*/ 60 h 448"/>
                <a:gd name="T22" fmla="*/ 427 w 434"/>
                <a:gd name="T23" fmla="*/ 35 h 448"/>
                <a:gd name="T24" fmla="*/ 427 w 434"/>
                <a:gd name="T25" fmla="*/ 20 h 448"/>
                <a:gd name="T26" fmla="*/ 421 w 434"/>
                <a:gd name="T27" fmla="*/ 4 h 448"/>
                <a:gd name="T28" fmla="*/ 400 w 434"/>
                <a:gd name="T29" fmla="*/ 2 h 448"/>
                <a:gd name="T30" fmla="*/ 376 w 434"/>
                <a:gd name="T31" fmla="*/ 7 h 448"/>
                <a:gd name="T32" fmla="*/ 354 w 434"/>
                <a:gd name="T33" fmla="*/ 7 h 448"/>
                <a:gd name="T34" fmla="*/ 334 w 434"/>
                <a:gd name="T35" fmla="*/ 10 h 448"/>
                <a:gd name="T36" fmla="*/ 306 w 434"/>
                <a:gd name="T37" fmla="*/ 15 h 448"/>
                <a:gd name="T38" fmla="*/ 271 w 434"/>
                <a:gd name="T39" fmla="*/ 14 h 448"/>
                <a:gd name="T40" fmla="*/ 237 w 434"/>
                <a:gd name="T41" fmla="*/ 13 h 448"/>
                <a:gd name="T42" fmla="*/ 221 w 434"/>
                <a:gd name="T43" fmla="*/ 25 h 448"/>
                <a:gd name="T44" fmla="*/ 203 w 434"/>
                <a:gd name="T45" fmla="*/ 20 h 448"/>
                <a:gd name="T46" fmla="*/ 188 w 434"/>
                <a:gd name="T47" fmla="*/ 33 h 448"/>
                <a:gd name="T48" fmla="*/ 166 w 434"/>
                <a:gd name="T49" fmla="*/ 37 h 448"/>
                <a:gd name="T50" fmla="*/ 147 w 434"/>
                <a:gd name="T51" fmla="*/ 39 h 448"/>
                <a:gd name="T52" fmla="*/ 132 w 434"/>
                <a:gd name="T53" fmla="*/ 54 h 448"/>
                <a:gd name="T54" fmla="*/ 126 w 434"/>
                <a:gd name="T55" fmla="*/ 71 h 448"/>
                <a:gd name="T56" fmla="*/ 112 w 434"/>
                <a:gd name="T57" fmla="*/ 86 h 448"/>
                <a:gd name="T58" fmla="*/ 95 w 434"/>
                <a:gd name="T59" fmla="*/ 95 h 448"/>
                <a:gd name="T60" fmla="*/ 63 w 434"/>
                <a:gd name="T61" fmla="*/ 110 h 448"/>
                <a:gd name="T62" fmla="*/ 45 w 434"/>
                <a:gd name="T63" fmla="*/ 132 h 448"/>
                <a:gd name="T64" fmla="*/ 23 w 434"/>
                <a:gd name="T65" fmla="*/ 149 h 448"/>
                <a:gd name="T66" fmla="*/ 6 w 434"/>
                <a:gd name="T67" fmla="*/ 176 h 448"/>
                <a:gd name="T68" fmla="*/ 11 w 434"/>
                <a:gd name="T69" fmla="*/ 439 h 448"/>
                <a:gd name="T70" fmla="*/ 33 w 434"/>
                <a:gd name="T71" fmla="*/ 439 h 448"/>
                <a:gd name="T72" fmla="*/ 42 w 434"/>
                <a:gd name="T73" fmla="*/ 447 h 448"/>
                <a:gd name="T74" fmla="*/ 60 w 434"/>
                <a:gd name="T75" fmla="*/ 442 h 448"/>
                <a:gd name="T76" fmla="*/ 73 w 434"/>
                <a:gd name="T77" fmla="*/ 434 h 448"/>
                <a:gd name="T78" fmla="*/ 91 w 434"/>
                <a:gd name="T79" fmla="*/ 435 h 448"/>
                <a:gd name="T80" fmla="*/ 104 w 434"/>
                <a:gd name="T81" fmla="*/ 416 h 448"/>
                <a:gd name="T82" fmla="*/ 102 w 434"/>
                <a:gd name="T83" fmla="*/ 402 h 448"/>
                <a:gd name="T84" fmla="*/ 121 w 434"/>
                <a:gd name="T85" fmla="*/ 392 h 448"/>
                <a:gd name="T86" fmla="*/ 116 w 434"/>
                <a:gd name="T87" fmla="*/ 374 h 448"/>
                <a:gd name="T88" fmla="*/ 134 w 434"/>
                <a:gd name="T89" fmla="*/ 363 h 448"/>
                <a:gd name="T90" fmla="*/ 142 w 434"/>
                <a:gd name="T91" fmla="*/ 359 h 448"/>
                <a:gd name="T92" fmla="*/ 153 w 434"/>
                <a:gd name="T93" fmla="*/ 351 h 448"/>
                <a:gd name="T94" fmla="*/ 168 w 434"/>
                <a:gd name="T95" fmla="*/ 345 h 448"/>
                <a:gd name="T96" fmla="*/ 185 w 434"/>
                <a:gd name="T97" fmla="*/ 342 h 448"/>
                <a:gd name="T98" fmla="*/ 189 w 434"/>
                <a:gd name="T99" fmla="*/ 326 h 448"/>
                <a:gd name="T100" fmla="*/ 207 w 434"/>
                <a:gd name="T101" fmla="*/ 328 h 448"/>
                <a:gd name="T102" fmla="*/ 227 w 434"/>
                <a:gd name="T103" fmla="*/ 329 h 448"/>
                <a:gd name="T104" fmla="*/ 242 w 434"/>
                <a:gd name="T105" fmla="*/ 328 h 448"/>
                <a:gd name="T106" fmla="*/ 260 w 434"/>
                <a:gd name="T107" fmla="*/ 325 h 448"/>
                <a:gd name="T108" fmla="*/ 280 w 434"/>
                <a:gd name="T109" fmla="*/ 320 h 448"/>
                <a:gd name="T110" fmla="*/ 297 w 434"/>
                <a:gd name="T111" fmla="*/ 311 h 448"/>
                <a:gd name="T112" fmla="*/ 328 w 434"/>
                <a:gd name="T113" fmla="*/ 302 h 448"/>
                <a:gd name="T114" fmla="*/ 342 w 434"/>
                <a:gd name="T115" fmla="*/ 293 h 448"/>
                <a:gd name="T116" fmla="*/ 355 w 434"/>
                <a:gd name="T117" fmla="*/ 285 h 448"/>
                <a:gd name="T118" fmla="*/ 374 w 434"/>
                <a:gd name="T119" fmla="*/ 285 h 448"/>
                <a:gd name="T120" fmla="*/ 395 w 434"/>
                <a:gd name="T121" fmla="*/ 286 h 448"/>
                <a:gd name="T122" fmla="*/ 412 w 434"/>
                <a:gd name="T123" fmla="*/ 264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4" h="448">
                  <a:moveTo>
                    <a:pt x="412" y="264"/>
                  </a:moveTo>
                  <a:lnTo>
                    <a:pt x="414" y="259"/>
                  </a:lnTo>
                  <a:lnTo>
                    <a:pt x="410" y="257"/>
                  </a:lnTo>
                  <a:lnTo>
                    <a:pt x="415" y="247"/>
                  </a:lnTo>
                  <a:lnTo>
                    <a:pt x="413" y="241"/>
                  </a:lnTo>
                  <a:lnTo>
                    <a:pt x="409" y="236"/>
                  </a:lnTo>
                  <a:lnTo>
                    <a:pt x="410" y="226"/>
                  </a:lnTo>
                  <a:lnTo>
                    <a:pt x="409" y="218"/>
                  </a:lnTo>
                  <a:lnTo>
                    <a:pt x="402" y="209"/>
                  </a:lnTo>
                  <a:lnTo>
                    <a:pt x="398" y="203"/>
                  </a:lnTo>
                  <a:lnTo>
                    <a:pt x="394" y="194"/>
                  </a:lnTo>
                  <a:lnTo>
                    <a:pt x="396" y="187"/>
                  </a:lnTo>
                  <a:lnTo>
                    <a:pt x="399" y="181"/>
                  </a:lnTo>
                  <a:lnTo>
                    <a:pt x="398" y="170"/>
                  </a:lnTo>
                  <a:lnTo>
                    <a:pt x="396" y="163"/>
                  </a:lnTo>
                  <a:lnTo>
                    <a:pt x="399" y="157"/>
                  </a:lnTo>
                  <a:lnTo>
                    <a:pt x="398" y="149"/>
                  </a:lnTo>
                  <a:lnTo>
                    <a:pt x="401" y="144"/>
                  </a:lnTo>
                  <a:lnTo>
                    <a:pt x="399" y="139"/>
                  </a:lnTo>
                  <a:lnTo>
                    <a:pt x="401" y="133"/>
                  </a:lnTo>
                  <a:lnTo>
                    <a:pt x="397" y="127"/>
                  </a:lnTo>
                  <a:lnTo>
                    <a:pt x="399" y="123"/>
                  </a:lnTo>
                  <a:lnTo>
                    <a:pt x="392" y="120"/>
                  </a:lnTo>
                  <a:lnTo>
                    <a:pt x="392" y="114"/>
                  </a:lnTo>
                  <a:lnTo>
                    <a:pt x="399" y="109"/>
                  </a:lnTo>
                  <a:lnTo>
                    <a:pt x="403" y="103"/>
                  </a:lnTo>
                  <a:lnTo>
                    <a:pt x="409" y="97"/>
                  </a:lnTo>
                  <a:lnTo>
                    <a:pt x="414" y="91"/>
                  </a:lnTo>
                  <a:lnTo>
                    <a:pt x="418" y="86"/>
                  </a:lnTo>
                  <a:lnTo>
                    <a:pt x="415" y="80"/>
                  </a:lnTo>
                  <a:lnTo>
                    <a:pt x="412" y="74"/>
                  </a:lnTo>
                  <a:lnTo>
                    <a:pt x="416" y="67"/>
                  </a:lnTo>
                  <a:lnTo>
                    <a:pt x="413" y="60"/>
                  </a:lnTo>
                  <a:lnTo>
                    <a:pt x="418" y="49"/>
                  </a:lnTo>
                  <a:lnTo>
                    <a:pt x="422" y="43"/>
                  </a:lnTo>
                  <a:lnTo>
                    <a:pt x="427" y="35"/>
                  </a:lnTo>
                  <a:lnTo>
                    <a:pt x="434" y="29"/>
                  </a:lnTo>
                  <a:lnTo>
                    <a:pt x="433" y="22"/>
                  </a:lnTo>
                  <a:lnTo>
                    <a:pt x="427" y="20"/>
                  </a:lnTo>
                  <a:lnTo>
                    <a:pt x="423" y="13"/>
                  </a:lnTo>
                  <a:lnTo>
                    <a:pt x="427" y="9"/>
                  </a:lnTo>
                  <a:lnTo>
                    <a:pt x="421" y="4"/>
                  </a:lnTo>
                  <a:lnTo>
                    <a:pt x="414" y="0"/>
                  </a:lnTo>
                  <a:lnTo>
                    <a:pt x="406" y="0"/>
                  </a:lnTo>
                  <a:lnTo>
                    <a:pt x="400" y="2"/>
                  </a:lnTo>
                  <a:lnTo>
                    <a:pt x="390" y="4"/>
                  </a:lnTo>
                  <a:lnTo>
                    <a:pt x="384" y="8"/>
                  </a:lnTo>
                  <a:lnTo>
                    <a:pt x="376" y="7"/>
                  </a:lnTo>
                  <a:lnTo>
                    <a:pt x="369" y="4"/>
                  </a:lnTo>
                  <a:lnTo>
                    <a:pt x="362" y="4"/>
                  </a:lnTo>
                  <a:lnTo>
                    <a:pt x="354" y="7"/>
                  </a:lnTo>
                  <a:lnTo>
                    <a:pt x="351" y="12"/>
                  </a:lnTo>
                  <a:lnTo>
                    <a:pt x="342" y="13"/>
                  </a:lnTo>
                  <a:lnTo>
                    <a:pt x="334" y="10"/>
                  </a:lnTo>
                  <a:lnTo>
                    <a:pt x="326" y="14"/>
                  </a:lnTo>
                  <a:lnTo>
                    <a:pt x="320" y="18"/>
                  </a:lnTo>
                  <a:lnTo>
                    <a:pt x="306" y="15"/>
                  </a:lnTo>
                  <a:lnTo>
                    <a:pt x="288" y="20"/>
                  </a:lnTo>
                  <a:lnTo>
                    <a:pt x="281" y="18"/>
                  </a:lnTo>
                  <a:lnTo>
                    <a:pt x="271" y="14"/>
                  </a:lnTo>
                  <a:lnTo>
                    <a:pt x="259" y="14"/>
                  </a:lnTo>
                  <a:lnTo>
                    <a:pt x="248" y="14"/>
                  </a:lnTo>
                  <a:lnTo>
                    <a:pt x="237" y="13"/>
                  </a:lnTo>
                  <a:lnTo>
                    <a:pt x="230" y="12"/>
                  </a:lnTo>
                  <a:lnTo>
                    <a:pt x="226" y="18"/>
                  </a:lnTo>
                  <a:lnTo>
                    <a:pt x="221" y="25"/>
                  </a:lnTo>
                  <a:lnTo>
                    <a:pt x="213" y="29"/>
                  </a:lnTo>
                  <a:lnTo>
                    <a:pt x="207" y="26"/>
                  </a:lnTo>
                  <a:lnTo>
                    <a:pt x="203" y="20"/>
                  </a:lnTo>
                  <a:lnTo>
                    <a:pt x="199" y="24"/>
                  </a:lnTo>
                  <a:lnTo>
                    <a:pt x="192" y="24"/>
                  </a:lnTo>
                  <a:lnTo>
                    <a:pt x="188" y="33"/>
                  </a:lnTo>
                  <a:lnTo>
                    <a:pt x="181" y="33"/>
                  </a:lnTo>
                  <a:lnTo>
                    <a:pt x="178" y="38"/>
                  </a:lnTo>
                  <a:lnTo>
                    <a:pt x="166" y="37"/>
                  </a:lnTo>
                  <a:lnTo>
                    <a:pt x="156" y="38"/>
                  </a:lnTo>
                  <a:lnTo>
                    <a:pt x="148" y="33"/>
                  </a:lnTo>
                  <a:lnTo>
                    <a:pt x="147" y="39"/>
                  </a:lnTo>
                  <a:lnTo>
                    <a:pt x="142" y="42"/>
                  </a:lnTo>
                  <a:lnTo>
                    <a:pt x="139" y="50"/>
                  </a:lnTo>
                  <a:lnTo>
                    <a:pt x="132" y="54"/>
                  </a:lnTo>
                  <a:lnTo>
                    <a:pt x="131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0" y="76"/>
                  </a:lnTo>
                  <a:lnTo>
                    <a:pt x="119" y="82"/>
                  </a:lnTo>
                  <a:lnTo>
                    <a:pt x="112" y="86"/>
                  </a:lnTo>
                  <a:lnTo>
                    <a:pt x="110" y="91"/>
                  </a:lnTo>
                  <a:lnTo>
                    <a:pt x="102" y="93"/>
                  </a:lnTo>
                  <a:lnTo>
                    <a:pt x="95" y="95"/>
                  </a:lnTo>
                  <a:lnTo>
                    <a:pt x="84" y="95"/>
                  </a:lnTo>
                  <a:lnTo>
                    <a:pt x="73" y="103"/>
                  </a:lnTo>
                  <a:lnTo>
                    <a:pt x="63" y="110"/>
                  </a:lnTo>
                  <a:lnTo>
                    <a:pt x="55" y="115"/>
                  </a:lnTo>
                  <a:lnTo>
                    <a:pt x="48" y="121"/>
                  </a:lnTo>
                  <a:lnTo>
                    <a:pt x="45" y="132"/>
                  </a:lnTo>
                  <a:lnTo>
                    <a:pt x="39" y="137"/>
                  </a:lnTo>
                  <a:lnTo>
                    <a:pt x="30" y="143"/>
                  </a:lnTo>
                  <a:lnTo>
                    <a:pt x="23" y="149"/>
                  </a:lnTo>
                  <a:lnTo>
                    <a:pt x="15" y="154"/>
                  </a:lnTo>
                  <a:lnTo>
                    <a:pt x="10" y="167"/>
                  </a:lnTo>
                  <a:lnTo>
                    <a:pt x="6" y="176"/>
                  </a:lnTo>
                  <a:lnTo>
                    <a:pt x="0" y="182"/>
                  </a:lnTo>
                  <a:lnTo>
                    <a:pt x="7" y="435"/>
                  </a:lnTo>
                  <a:lnTo>
                    <a:pt x="11" y="439"/>
                  </a:lnTo>
                  <a:lnTo>
                    <a:pt x="19" y="437"/>
                  </a:lnTo>
                  <a:lnTo>
                    <a:pt x="24" y="440"/>
                  </a:lnTo>
                  <a:lnTo>
                    <a:pt x="33" y="439"/>
                  </a:lnTo>
                  <a:lnTo>
                    <a:pt x="34" y="444"/>
                  </a:lnTo>
                  <a:lnTo>
                    <a:pt x="42" y="443"/>
                  </a:lnTo>
                  <a:lnTo>
                    <a:pt x="42" y="447"/>
                  </a:lnTo>
                  <a:lnTo>
                    <a:pt x="51" y="444"/>
                  </a:lnTo>
                  <a:lnTo>
                    <a:pt x="54" y="448"/>
                  </a:lnTo>
                  <a:lnTo>
                    <a:pt x="60" y="442"/>
                  </a:lnTo>
                  <a:lnTo>
                    <a:pt x="59" y="436"/>
                  </a:lnTo>
                  <a:lnTo>
                    <a:pt x="64" y="431"/>
                  </a:lnTo>
                  <a:lnTo>
                    <a:pt x="73" y="434"/>
                  </a:lnTo>
                  <a:lnTo>
                    <a:pt x="75" y="441"/>
                  </a:lnTo>
                  <a:lnTo>
                    <a:pt x="82" y="437"/>
                  </a:lnTo>
                  <a:lnTo>
                    <a:pt x="91" y="435"/>
                  </a:lnTo>
                  <a:lnTo>
                    <a:pt x="95" y="426"/>
                  </a:lnTo>
                  <a:lnTo>
                    <a:pt x="103" y="424"/>
                  </a:lnTo>
                  <a:lnTo>
                    <a:pt x="104" y="416"/>
                  </a:lnTo>
                  <a:lnTo>
                    <a:pt x="103" y="412"/>
                  </a:lnTo>
                  <a:lnTo>
                    <a:pt x="108" y="408"/>
                  </a:lnTo>
                  <a:lnTo>
                    <a:pt x="102" y="402"/>
                  </a:lnTo>
                  <a:lnTo>
                    <a:pt x="108" y="395"/>
                  </a:lnTo>
                  <a:lnTo>
                    <a:pt x="113" y="390"/>
                  </a:lnTo>
                  <a:lnTo>
                    <a:pt x="121" y="392"/>
                  </a:lnTo>
                  <a:lnTo>
                    <a:pt x="120" y="385"/>
                  </a:lnTo>
                  <a:lnTo>
                    <a:pt x="121" y="381"/>
                  </a:lnTo>
                  <a:lnTo>
                    <a:pt x="116" y="374"/>
                  </a:lnTo>
                  <a:lnTo>
                    <a:pt x="121" y="369"/>
                  </a:lnTo>
                  <a:lnTo>
                    <a:pt x="129" y="368"/>
                  </a:lnTo>
                  <a:lnTo>
                    <a:pt x="134" y="363"/>
                  </a:lnTo>
                  <a:lnTo>
                    <a:pt x="139" y="369"/>
                  </a:lnTo>
                  <a:lnTo>
                    <a:pt x="144" y="366"/>
                  </a:lnTo>
                  <a:lnTo>
                    <a:pt x="142" y="359"/>
                  </a:lnTo>
                  <a:lnTo>
                    <a:pt x="149" y="361"/>
                  </a:lnTo>
                  <a:lnTo>
                    <a:pt x="152" y="357"/>
                  </a:lnTo>
                  <a:lnTo>
                    <a:pt x="153" y="351"/>
                  </a:lnTo>
                  <a:lnTo>
                    <a:pt x="158" y="351"/>
                  </a:lnTo>
                  <a:lnTo>
                    <a:pt x="161" y="345"/>
                  </a:lnTo>
                  <a:lnTo>
                    <a:pt x="168" y="345"/>
                  </a:lnTo>
                  <a:lnTo>
                    <a:pt x="168" y="341"/>
                  </a:lnTo>
                  <a:lnTo>
                    <a:pt x="178" y="343"/>
                  </a:lnTo>
                  <a:lnTo>
                    <a:pt x="185" y="342"/>
                  </a:lnTo>
                  <a:lnTo>
                    <a:pt x="185" y="336"/>
                  </a:lnTo>
                  <a:lnTo>
                    <a:pt x="186" y="328"/>
                  </a:lnTo>
                  <a:lnTo>
                    <a:pt x="189" y="326"/>
                  </a:lnTo>
                  <a:lnTo>
                    <a:pt x="194" y="331"/>
                  </a:lnTo>
                  <a:lnTo>
                    <a:pt x="200" y="324"/>
                  </a:lnTo>
                  <a:lnTo>
                    <a:pt x="207" y="328"/>
                  </a:lnTo>
                  <a:lnTo>
                    <a:pt x="214" y="328"/>
                  </a:lnTo>
                  <a:lnTo>
                    <a:pt x="223" y="323"/>
                  </a:lnTo>
                  <a:lnTo>
                    <a:pt x="227" y="329"/>
                  </a:lnTo>
                  <a:lnTo>
                    <a:pt x="233" y="326"/>
                  </a:lnTo>
                  <a:lnTo>
                    <a:pt x="235" y="331"/>
                  </a:lnTo>
                  <a:lnTo>
                    <a:pt x="242" y="328"/>
                  </a:lnTo>
                  <a:lnTo>
                    <a:pt x="248" y="331"/>
                  </a:lnTo>
                  <a:lnTo>
                    <a:pt x="252" y="325"/>
                  </a:lnTo>
                  <a:lnTo>
                    <a:pt x="260" y="325"/>
                  </a:lnTo>
                  <a:lnTo>
                    <a:pt x="269" y="325"/>
                  </a:lnTo>
                  <a:lnTo>
                    <a:pt x="273" y="319"/>
                  </a:lnTo>
                  <a:lnTo>
                    <a:pt x="280" y="320"/>
                  </a:lnTo>
                  <a:lnTo>
                    <a:pt x="282" y="313"/>
                  </a:lnTo>
                  <a:lnTo>
                    <a:pt x="291" y="315"/>
                  </a:lnTo>
                  <a:lnTo>
                    <a:pt x="297" y="311"/>
                  </a:lnTo>
                  <a:lnTo>
                    <a:pt x="321" y="311"/>
                  </a:lnTo>
                  <a:lnTo>
                    <a:pt x="319" y="304"/>
                  </a:lnTo>
                  <a:lnTo>
                    <a:pt x="328" y="302"/>
                  </a:lnTo>
                  <a:lnTo>
                    <a:pt x="334" y="298"/>
                  </a:lnTo>
                  <a:lnTo>
                    <a:pt x="333" y="293"/>
                  </a:lnTo>
                  <a:lnTo>
                    <a:pt x="342" y="293"/>
                  </a:lnTo>
                  <a:lnTo>
                    <a:pt x="343" y="287"/>
                  </a:lnTo>
                  <a:lnTo>
                    <a:pt x="348" y="285"/>
                  </a:lnTo>
                  <a:lnTo>
                    <a:pt x="355" y="285"/>
                  </a:lnTo>
                  <a:lnTo>
                    <a:pt x="361" y="283"/>
                  </a:lnTo>
                  <a:lnTo>
                    <a:pt x="367" y="284"/>
                  </a:lnTo>
                  <a:lnTo>
                    <a:pt x="374" y="285"/>
                  </a:lnTo>
                  <a:lnTo>
                    <a:pt x="381" y="284"/>
                  </a:lnTo>
                  <a:lnTo>
                    <a:pt x="389" y="285"/>
                  </a:lnTo>
                  <a:lnTo>
                    <a:pt x="395" y="286"/>
                  </a:lnTo>
                  <a:lnTo>
                    <a:pt x="406" y="277"/>
                  </a:lnTo>
                  <a:lnTo>
                    <a:pt x="414" y="266"/>
                  </a:lnTo>
                  <a:lnTo>
                    <a:pt x="412" y="26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5383" y="568"/>
              <a:ext cx="297" cy="258"/>
            </a:xfrm>
            <a:custGeom>
              <a:avLst/>
              <a:gdLst>
                <a:gd name="T0" fmla="*/ 111 w 297"/>
                <a:gd name="T1" fmla="*/ 251 h 258"/>
                <a:gd name="T2" fmla="*/ 111 w 297"/>
                <a:gd name="T3" fmla="*/ 240 h 258"/>
                <a:gd name="T4" fmla="*/ 119 w 297"/>
                <a:gd name="T5" fmla="*/ 228 h 258"/>
                <a:gd name="T6" fmla="*/ 126 w 297"/>
                <a:gd name="T7" fmla="*/ 211 h 258"/>
                <a:gd name="T8" fmla="*/ 132 w 297"/>
                <a:gd name="T9" fmla="*/ 196 h 258"/>
                <a:gd name="T10" fmla="*/ 137 w 297"/>
                <a:gd name="T11" fmla="*/ 183 h 258"/>
                <a:gd name="T12" fmla="*/ 155 w 297"/>
                <a:gd name="T13" fmla="*/ 168 h 258"/>
                <a:gd name="T14" fmla="*/ 171 w 297"/>
                <a:gd name="T15" fmla="*/ 160 h 258"/>
                <a:gd name="T16" fmla="*/ 188 w 297"/>
                <a:gd name="T17" fmla="*/ 131 h 258"/>
                <a:gd name="T18" fmla="*/ 197 w 297"/>
                <a:gd name="T19" fmla="*/ 116 h 258"/>
                <a:gd name="T20" fmla="*/ 204 w 297"/>
                <a:gd name="T21" fmla="*/ 102 h 258"/>
                <a:gd name="T22" fmla="*/ 230 w 297"/>
                <a:gd name="T23" fmla="*/ 96 h 258"/>
                <a:gd name="T24" fmla="*/ 254 w 297"/>
                <a:gd name="T25" fmla="*/ 87 h 258"/>
                <a:gd name="T26" fmla="*/ 273 w 297"/>
                <a:gd name="T27" fmla="*/ 77 h 258"/>
                <a:gd name="T28" fmla="*/ 289 w 297"/>
                <a:gd name="T29" fmla="*/ 62 h 258"/>
                <a:gd name="T30" fmla="*/ 296 w 297"/>
                <a:gd name="T31" fmla="*/ 47 h 258"/>
                <a:gd name="T32" fmla="*/ 286 w 297"/>
                <a:gd name="T33" fmla="*/ 28 h 258"/>
                <a:gd name="T34" fmla="*/ 267 w 297"/>
                <a:gd name="T35" fmla="*/ 14 h 258"/>
                <a:gd name="T36" fmla="*/ 242 w 297"/>
                <a:gd name="T37" fmla="*/ 3 h 258"/>
                <a:gd name="T38" fmla="*/ 224 w 297"/>
                <a:gd name="T39" fmla="*/ 2 h 258"/>
                <a:gd name="T40" fmla="*/ 224 w 297"/>
                <a:gd name="T41" fmla="*/ 15 h 258"/>
                <a:gd name="T42" fmla="*/ 210 w 297"/>
                <a:gd name="T43" fmla="*/ 20 h 258"/>
                <a:gd name="T44" fmla="*/ 209 w 297"/>
                <a:gd name="T45" fmla="*/ 34 h 258"/>
                <a:gd name="T46" fmla="*/ 196 w 297"/>
                <a:gd name="T47" fmla="*/ 42 h 258"/>
                <a:gd name="T48" fmla="*/ 184 w 297"/>
                <a:gd name="T49" fmla="*/ 33 h 258"/>
                <a:gd name="T50" fmla="*/ 177 w 297"/>
                <a:gd name="T51" fmla="*/ 52 h 258"/>
                <a:gd name="T52" fmla="*/ 167 w 297"/>
                <a:gd name="T53" fmla="*/ 74 h 258"/>
                <a:gd name="T54" fmla="*/ 151 w 297"/>
                <a:gd name="T55" fmla="*/ 83 h 258"/>
                <a:gd name="T56" fmla="*/ 137 w 297"/>
                <a:gd name="T57" fmla="*/ 94 h 258"/>
                <a:gd name="T58" fmla="*/ 120 w 297"/>
                <a:gd name="T59" fmla="*/ 93 h 258"/>
                <a:gd name="T60" fmla="*/ 107 w 297"/>
                <a:gd name="T61" fmla="*/ 99 h 258"/>
                <a:gd name="T62" fmla="*/ 90 w 297"/>
                <a:gd name="T63" fmla="*/ 110 h 258"/>
                <a:gd name="T64" fmla="*/ 75 w 297"/>
                <a:gd name="T65" fmla="*/ 123 h 258"/>
                <a:gd name="T66" fmla="*/ 68 w 297"/>
                <a:gd name="T67" fmla="*/ 135 h 258"/>
                <a:gd name="T68" fmla="*/ 53 w 297"/>
                <a:gd name="T69" fmla="*/ 144 h 258"/>
                <a:gd name="T70" fmla="*/ 36 w 297"/>
                <a:gd name="T71" fmla="*/ 152 h 258"/>
                <a:gd name="T72" fmla="*/ 12 w 297"/>
                <a:gd name="T73" fmla="*/ 153 h 258"/>
                <a:gd name="T74" fmla="*/ 2 w 297"/>
                <a:gd name="T75" fmla="*/ 169 h 258"/>
                <a:gd name="T76" fmla="*/ 0 w 297"/>
                <a:gd name="T77" fmla="*/ 191 h 258"/>
                <a:gd name="T78" fmla="*/ 8 w 297"/>
                <a:gd name="T79" fmla="*/ 202 h 258"/>
                <a:gd name="T80" fmla="*/ 18 w 297"/>
                <a:gd name="T81" fmla="*/ 206 h 258"/>
                <a:gd name="T82" fmla="*/ 43 w 297"/>
                <a:gd name="T83" fmla="*/ 202 h 258"/>
                <a:gd name="T84" fmla="*/ 48 w 297"/>
                <a:gd name="T85" fmla="*/ 211 h 258"/>
                <a:gd name="T86" fmla="*/ 57 w 297"/>
                <a:gd name="T87" fmla="*/ 215 h 258"/>
                <a:gd name="T88" fmla="*/ 68 w 297"/>
                <a:gd name="T89" fmla="*/ 225 h 258"/>
                <a:gd name="T90" fmla="*/ 71 w 297"/>
                <a:gd name="T91" fmla="*/ 238 h 258"/>
                <a:gd name="T92" fmla="*/ 61 w 297"/>
                <a:gd name="T93" fmla="*/ 251 h 258"/>
                <a:gd name="T94" fmla="*/ 68 w 297"/>
                <a:gd name="T95" fmla="*/ 258 h 258"/>
                <a:gd name="T96" fmla="*/ 83 w 297"/>
                <a:gd name="T97" fmla="*/ 254 h 258"/>
                <a:gd name="T98" fmla="*/ 98 w 297"/>
                <a:gd name="T99" fmla="*/ 25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7" h="258">
                  <a:moveTo>
                    <a:pt x="106" y="257"/>
                  </a:moveTo>
                  <a:lnTo>
                    <a:pt x="111" y="251"/>
                  </a:lnTo>
                  <a:lnTo>
                    <a:pt x="111" y="245"/>
                  </a:lnTo>
                  <a:lnTo>
                    <a:pt x="111" y="240"/>
                  </a:lnTo>
                  <a:lnTo>
                    <a:pt x="116" y="234"/>
                  </a:lnTo>
                  <a:lnTo>
                    <a:pt x="119" y="228"/>
                  </a:lnTo>
                  <a:lnTo>
                    <a:pt x="122" y="222"/>
                  </a:lnTo>
                  <a:lnTo>
                    <a:pt x="126" y="211"/>
                  </a:lnTo>
                  <a:lnTo>
                    <a:pt x="129" y="203"/>
                  </a:lnTo>
                  <a:lnTo>
                    <a:pt x="132" y="196"/>
                  </a:lnTo>
                  <a:lnTo>
                    <a:pt x="137" y="190"/>
                  </a:lnTo>
                  <a:lnTo>
                    <a:pt x="137" y="183"/>
                  </a:lnTo>
                  <a:lnTo>
                    <a:pt x="146" y="175"/>
                  </a:lnTo>
                  <a:lnTo>
                    <a:pt x="155" y="168"/>
                  </a:lnTo>
                  <a:lnTo>
                    <a:pt x="166" y="166"/>
                  </a:lnTo>
                  <a:lnTo>
                    <a:pt x="171" y="160"/>
                  </a:lnTo>
                  <a:lnTo>
                    <a:pt x="177" y="151"/>
                  </a:lnTo>
                  <a:lnTo>
                    <a:pt x="188" y="131"/>
                  </a:lnTo>
                  <a:lnTo>
                    <a:pt x="191" y="124"/>
                  </a:lnTo>
                  <a:lnTo>
                    <a:pt x="197" y="116"/>
                  </a:lnTo>
                  <a:lnTo>
                    <a:pt x="199" y="109"/>
                  </a:lnTo>
                  <a:lnTo>
                    <a:pt x="204" y="102"/>
                  </a:lnTo>
                  <a:lnTo>
                    <a:pt x="214" y="99"/>
                  </a:lnTo>
                  <a:lnTo>
                    <a:pt x="230" y="96"/>
                  </a:lnTo>
                  <a:lnTo>
                    <a:pt x="239" y="91"/>
                  </a:lnTo>
                  <a:lnTo>
                    <a:pt x="254" y="87"/>
                  </a:lnTo>
                  <a:lnTo>
                    <a:pt x="263" y="84"/>
                  </a:lnTo>
                  <a:lnTo>
                    <a:pt x="273" y="77"/>
                  </a:lnTo>
                  <a:lnTo>
                    <a:pt x="277" y="68"/>
                  </a:lnTo>
                  <a:lnTo>
                    <a:pt x="289" y="62"/>
                  </a:lnTo>
                  <a:lnTo>
                    <a:pt x="297" y="55"/>
                  </a:lnTo>
                  <a:lnTo>
                    <a:pt x="296" y="47"/>
                  </a:lnTo>
                  <a:lnTo>
                    <a:pt x="291" y="36"/>
                  </a:lnTo>
                  <a:lnTo>
                    <a:pt x="286" y="28"/>
                  </a:lnTo>
                  <a:lnTo>
                    <a:pt x="278" y="20"/>
                  </a:lnTo>
                  <a:lnTo>
                    <a:pt x="267" y="14"/>
                  </a:lnTo>
                  <a:lnTo>
                    <a:pt x="254" y="9"/>
                  </a:lnTo>
                  <a:lnTo>
                    <a:pt x="242" y="3"/>
                  </a:lnTo>
                  <a:lnTo>
                    <a:pt x="234" y="0"/>
                  </a:lnTo>
                  <a:lnTo>
                    <a:pt x="224" y="2"/>
                  </a:lnTo>
                  <a:lnTo>
                    <a:pt x="218" y="8"/>
                  </a:lnTo>
                  <a:lnTo>
                    <a:pt x="224" y="15"/>
                  </a:lnTo>
                  <a:lnTo>
                    <a:pt x="221" y="22"/>
                  </a:lnTo>
                  <a:lnTo>
                    <a:pt x="210" y="20"/>
                  </a:lnTo>
                  <a:lnTo>
                    <a:pt x="204" y="25"/>
                  </a:lnTo>
                  <a:lnTo>
                    <a:pt x="209" y="34"/>
                  </a:lnTo>
                  <a:lnTo>
                    <a:pt x="207" y="41"/>
                  </a:lnTo>
                  <a:lnTo>
                    <a:pt x="196" y="42"/>
                  </a:lnTo>
                  <a:lnTo>
                    <a:pt x="191" y="34"/>
                  </a:lnTo>
                  <a:lnTo>
                    <a:pt x="184" y="33"/>
                  </a:lnTo>
                  <a:lnTo>
                    <a:pt x="178" y="36"/>
                  </a:lnTo>
                  <a:lnTo>
                    <a:pt x="177" y="52"/>
                  </a:lnTo>
                  <a:lnTo>
                    <a:pt x="171" y="66"/>
                  </a:lnTo>
                  <a:lnTo>
                    <a:pt x="167" y="74"/>
                  </a:lnTo>
                  <a:lnTo>
                    <a:pt x="157" y="79"/>
                  </a:lnTo>
                  <a:lnTo>
                    <a:pt x="151" y="83"/>
                  </a:lnTo>
                  <a:lnTo>
                    <a:pt x="147" y="89"/>
                  </a:lnTo>
                  <a:lnTo>
                    <a:pt x="137" y="94"/>
                  </a:lnTo>
                  <a:lnTo>
                    <a:pt x="127" y="92"/>
                  </a:lnTo>
                  <a:lnTo>
                    <a:pt x="120" y="93"/>
                  </a:lnTo>
                  <a:lnTo>
                    <a:pt x="115" y="97"/>
                  </a:lnTo>
                  <a:lnTo>
                    <a:pt x="107" y="99"/>
                  </a:lnTo>
                  <a:lnTo>
                    <a:pt x="98" y="105"/>
                  </a:lnTo>
                  <a:lnTo>
                    <a:pt x="90" y="110"/>
                  </a:lnTo>
                  <a:lnTo>
                    <a:pt x="84" y="119"/>
                  </a:lnTo>
                  <a:lnTo>
                    <a:pt x="75" y="123"/>
                  </a:lnTo>
                  <a:lnTo>
                    <a:pt x="68" y="128"/>
                  </a:lnTo>
                  <a:lnTo>
                    <a:pt x="68" y="135"/>
                  </a:lnTo>
                  <a:lnTo>
                    <a:pt x="58" y="137"/>
                  </a:lnTo>
                  <a:lnTo>
                    <a:pt x="53" y="144"/>
                  </a:lnTo>
                  <a:lnTo>
                    <a:pt x="46" y="150"/>
                  </a:lnTo>
                  <a:lnTo>
                    <a:pt x="36" y="152"/>
                  </a:lnTo>
                  <a:lnTo>
                    <a:pt x="22" y="152"/>
                  </a:lnTo>
                  <a:lnTo>
                    <a:pt x="12" y="153"/>
                  </a:lnTo>
                  <a:lnTo>
                    <a:pt x="10" y="160"/>
                  </a:lnTo>
                  <a:lnTo>
                    <a:pt x="2" y="169"/>
                  </a:lnTo>
                  <a:lnTo>
                    <a:pt x="1" y="180"/>
                  </a:lnTo>
                  <a:lnTo>
                    <a:pt x="0" y="191"/>
                  </a:lnTo>
                  <a:lnTo>
                    <a:pt x="3" y="198"/>
                  </a:lnTo>
                  <a:lnTo>
                    <a:pt x="8" y="202"/>
                  </a:lnTo>
                  <a:lnTo>
                    <a:pt x="7" y="207"/>
                  </a:lnTo>
                  <a:lnTo>
                    <a:pt x="18" y="206"/>
                  </a:lnTo>
                  <a:lnTo>
                    <a:pt x="31" y="202"/>
                  </a:lnTo>
                  <a:lnTo>
                    <a:pt x="43" y="202"/>
                  </a:lnTo>
                  <a:lnTo>
                    <a:pt x="49" y="203"/>
                  </a:lnTo>
                  <a:lnTo>
                    <a:pt x="48" y="211"/>
                  </a:lnTo>
                  <a:lnTo>
                    <a:pt x="46" y="219"/>
                  </a:lnTo>
                  <a:lnTo>
                    <a:pt x="57" y="215"/>
                  </a:lnTo>
                  <a:lnTo>
                    <a:pt x="62" y="222"/>
                  </a:lnTo>
                  <a:lnTo>
                    <a:pt x="68" y="225"/>
                  </a:lnTo>
                  <a:lnTo>
                    <a:pt x="72" y="231"/>
                  </a:lnTo>
                  <a:lnTo>
                    <a:pt x="71" y="238"/>
                  </a:lnTo>
                  <a:lnTo>
                    <a:pt x="66" y="243"/>
                  </a:lnTo>
                  <a:lnTo>
                    <a:pt x="61" y="251"/>
                  </a:lnTo>
                  <a:lnTo>
                    <a:pt x="67" y="253"/>
                  </a:lnTo>
                  <a:lnTo>
                    <a:pt x="68" y="258"/>
                  </a:lnTo>
                  <a:lnTo>
                    <a:pt x="75" y="254"/>
                  </a:lnTo>
                  <a:lnTo>
                    <a:pt x="83" y="254"/>
                  </a:lnTo>
                  <a:lnTo>
                    <a:pt x="89" y="256"/>
                  </a:lnTo>
                  <a:lnTo>
                    <a:pt x="98" y="255"/>
                  </a:lnTo>
                  <a:lnTo>
                    <a:pt x="106" y="25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5230" y="718"/>
              <a:ext cx="169" cy="283"/>
            </a:xfrm>
            <a:custGeom>
              <a:avLst/>
              <a:gdLst>
                <a:gd name="T0" fmla="*/ 162 w 169"/>
                <a:gd name="T1" fmla="*/ 62 h 283"/>
                <a:gd name="T2" fmla="*/ 164 w 169"/>
                <a:gd name="T3" fmla="*/ 76 h 283"/>
                <a:gd name="T4" fmla="*/ 167 w 169"/>
                <a:gd name="T5" fmla="*/ 92 h 283"/>
                <a:gd name="T6" fmla="*/ 157 w 169"/>
                <a:gd name="T7" fmla="*/ 102 h 283"/>
                <a:gd name="T8" fmla="*/ 141 w 169"/>
                <a:gd name="T9" fmla="*/ 108 h 283"/>
                <a:gd name="T10" fmla="*/ 123 w 169"/>
                <a:gd name="T11" fmla="*/ 117 h 283"/>
                <a:gd name="T12" fmla="*/ 114 w 169"/>
                <a:gd name="T13" fmla="*/ 130 h 283"/>
                <a:gd name="T14" fmla="*/ 110 w 169"/>
                <a:gd name="T15" fmla="*/ 149 h 283"/>
                <a:gd name="T16" fmla="*/ 120 w 169"/>
                <a:gd name="T17" fmla="*/ 166 h 283"/>
                <a:gd name="T18" fmla="*/ 139 w 169"/>
                <a:gd name="T19" fmla="*/ 183 h 283"/>
                <a:gd name="T20" fmla="*/ 148 w 169"/>
                <a:gd name="T21" fmla="*/ 201 h 283"/>
                <a:gd name="T22" fmla="*/ 138 w 169"/>
                <a:gd name="T23" fmla="*/ 207 h 283"/>
                <a:gd name="T24" fmla="*/ 116 w 169"/>
                <a:gd name="T25" fmla="*/ 207 h 283"/>
                <a:gd name="T26" fmla="*/ 110 w 169"/>
                <a:gd name="T27" fmla="*/ 217 h 283"/>
                <a:gd name="T28" fmla="*/ 110 w 169"/>
                <a:gd name="T29" fmla="*/ 224 h 283"/>
                <a:gd name="T30" fmla="*/ 124 w 169"/>
                <a:gd name="T31" fmla="*/ 234 h 283"/>
                <a:gd name="T32" fmla="*/ 127 w 169"/>
                <a:gd name="T33" fmla="*/ 249 h 283"/>
                <a:gd name="T34" fmla="*/ 133 w 169"/>
                <a:gd name="T35" fmla="*/ 256 h 283"/>
                <a:gd name="T36" fmla="*/ 138 w 169"/>
                <a:gd name="T37" fmla="*/ 262 h 283"/>
                <a:gd name="T38" fmla="*/ 147 w 169"/>
                <a:gd name="T39" fmla="*/ 269 h 283"/>
                <a:gd name="T40" fmla="*/ 141 w 169"/>
                <a:gd name="T41" fmla="*/ 283 h 283"/>
                <a:gd name="T42" fmla="*/ 124 w 169"/>
                <a:gd name="T43" fmla="*/ 281 h 283"/>
                <a:gd name="T44" fmla="*/ 113 w 169"/>
                <a:gd name="T45" fmla="*/ 282 h 283"/>
                <a:gd name="T46" fmla="*/ 102 w 169"/>
                <a:gd name="T47" fmla="*/ 273 h 283"/>
                <a:gd name="T48" fmla="*/ 86 w 169"/>
                <a:gd name="T49" fmla="*/ 264 h 283"/>
                <a:gd name="T50" fmla="*/ 77 w 169"/>
                <a:gd name="T51" fmla="*/ 253 h 283"/>
                <a:gd name="T52" fmla="*/ 67 w 169"/>
                <a:gd name="T53" fmla="*/ 245 h 283"/>
                <a:gd name="T54" fmla="*/ 51 w 169"/>
                <a:gd name="T55" fmla="*/ 248 h 283"/>
                <a:gd name="T56" fmla="*/ 38 w 169"/>
                <a:gd name="T57" fmla="*/ 234 h 283"/>
                <a:gd name="T58" fmla="*/ 22 w 169"/>
                <a:gd name="T59" fmla="*/ 231 h 283"/>
                <a:gd name="T60" fmla="*/ 23 w 169"/>
                <a:gd name="T61" fmla="*/ 215 h 283"/>
                <a:gd name="T62" fmla="*/ 20 w 169"/>
                <a:gd name="T63" fmla="*/ 204 h 283"/>
                <a:gd name="T64" fmla="*/ 25 w 169"/>
                <a:gd name="T65" fmla="*/ 189 h 283"/>
                <a:gd name="T66" fmla="*/ 15 w 169"/>
                <a:gd name="T67" fmla="*/ 183 h 283"/>
                <a:gd name="T68" fmla="*/ 12 w 169"/>
                <a:gd name="T69" fmla="*/ 170 h 283"/>
                <a:gd name="T70" fmla="*/ 19 w 169"/>
                <a:gd name="T71" fmla="*/ 161 h 283"/>
                <a:gd name="T72" fmla="*/ 7 w 169"/>
                <a:gd name="T73" fmla="*/ 149 h 283"/>
                <a:gd name="T74" fmla="*/ 5 w 169"/>
                <a:gd name="T75" fmla="*/ 140 h 283"/>
                <a:gd name="T76" fmla="*/ 8 w 169"/>
                <a:gd name="T77" fmla="*/ 127 h 283"/>
                <a:gd name="T78" fmla="*/ 13 w 169"/>
                <a:gd name="T79" fmla="*/ 115 h 283"/>
                <a:gd name="T80" fmla="*/ 17 w 169"/>
                <a:gd name="T81" fmla="*/ 101 h 283"/>
                <a:gd name="T82" fmla="*/ 24 w 169"/>
                <a:gd name="T83" fmla="*/ 88 h 283"/>
                <a:gd name="T84" fmla="*/ 22 w 169"/>
                <a:gd name="T85" fmla="*/ 74 h 283"/>
                <a:gd name="T86" fmla="*/ 23 w 169"/>
                <a:gd name="T87" fmla="*/ 60 h 283"/>
                <a:gd name="T88" fmla="*/ 28 w 169"/>
                <a:gd name="T89" fmla="*/ 44 h 283"/>
                <a:gd name="T90" fmla="*/ 44 w 169"/>
                <a:gd name="T91" fmla="*/ 41 h 283"/>
                <a:gd name="T92" fmla="*/ 66 w 169"/>
                <a:gd name="T93" fmla="*/ 44 h 283"/>
                <a:gd name="T94" fmla="*/ 90 w 169"/>
                <a:gd name="T95" fmla="*/ 39 h 283"/>
                <a:gd name="T96" fmla="*/ 88 w 169"/>
                <a:gd name="T97" fmla="*/ 16 h 283"/>
                <a:gd name="T98" fmla="*/ 96 w 169"/>
                <a:gd name="T99" fmla="*/ 7 h 283"/>
                <a:gd name="T100" fmla="*/ 105 w 169"/>
                <a:gd name="T101" fmla="*/ 0 h 283"/>
                <a:gd name="T102" fmla="*/ 119 w 169"/>
                <a:gd name="T103" fmla="*/ 3 h 283"/>
                <a:gd name="T104" fmla="*/ 140 w 169"/>
                <a:gd name="T105" fmla="*/ 7 h 283"/>
                <a:gd name="T106" fmla="*/ 160 w 169"/>
                <a:gd name="T107" fmla="*/ 6 h 283"/>
                <a:gd name="T108" fmla="*/ 166 w 169"/>
                <a:gd name="T109" fmla="*/ 11 h 283"/>
                <a:gd name="T110" fmla="*/ 156 w 169"/>
                <a:gd name="T111" fmla="*/ 30 h 283"/>
                <a:gd name="T112" fmla="*/ 158 w 169"/>
                <a:gd name="T113" fmla="*/ 48 h 283"/>
                <a:gd name="T114" fmla="*/ 162 w 169"/>
                <a:gd name="T115" fmla="*/ 57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9" h="283">
                  <a:moveTo>
                    <a:pt x="157" y="62"/>
                  </a:moveTo>
                  <a:lnTo>
                    <a:pt x="162" y="62"/>
                  </a:lnTo>
                  <a:lnTo>
                    <a:pt x="169" y="67"/>
                  </a:lnTo>
                  <a:lnTo>
                    <a:pt x="164" y="76"/>
                  </a:lnTo>
                  <a:lnTo>
                    <a:pt x="166" y="83"/>
                  </a:lnTo>
                  <a:lnTo>
                    <a:pt x="167" y="92"/>
                  </a:lnTo>
                  <a:lnTo>
                    <a:pt x="159" y="95"/>
                  </a:lnTo>
                  <a:lnTo>
                    <a:pt x="157" y="102"/>
                  </a:lnTo>
                  <a:lnTo>
                    <a:pt x="150" y="104"/>
                  </a:lnTo>
                  <a:lnTo>
                    <a:pt x="141" y="108"/>
                  </a:lnTo>
                  <a:lnTo>
                    <a:pt x="131" y="109"/>
                  </a:lnTo>
                  <a:lnTo>
                    <a:pt x="123" y="117"/>
                  </a:lnTo>
                  <a:lnTo>
                    <a:pt x="120" y="125"/>
                  </a:lnTo>
                  <a:lnTo>
                    <a:pt x="114" y="130"/>
                  </a:lnTo>
                  <a:lnTo>
                    <a:pt x="110" y="137"/>
                  </a:lnTo>
                  <a:lnTo>
                    <a:pt x="110" y="149"/>
                  </a:lnTo>
                  <a:lnTo>
                    <a:pt x="112" y="157"/>
                  </a:lnTo>
                  <a:lnTo>
                    <a:pt x="120" y="166"/>
                  </a:lnTo>
                  <a:lnTo>
                    <a:pt x="130" y="175"/>
                  </a:lnTo>
                  <a:lnTo>
                    <a:pt x="139" y="183"/>
                  </a:lnTo>
                  <a:lnTo>
                    <a:pt x="145" y="193"/>
                  </a:lnTo>
                  <a:lnTo>
                    <a:pt x="148" y="201"/>
                  </a:lnTo>
                  <a:lnTo>
                    <a:pt x="148" y="208"/>
                  </a:lnTo>
                  <a:lnTo>
                    <a:pt x="138" y="207"/>
                  </a:lnTo>
                  <a:lnTo>
                    <a:pt x="130" y="208"/>
                  </a:lnTo>
                  <a:lnTo>
                    <a:pt x="116" y="207"/>
                  </a:lnTo>
                  <a:lnTo>
                    <a:pt x="111" y="209"/>
                  </a:lnTo>
                  <a:lnTo>
                    <a:pt x="110" y="217"/>
                  </a:lnTo>
                  <a:lnTo>
                    <a:pt x="102" y="220"/>
                  </a:lnTo>
                  <a:lnTo>
                    <a:pt x="110" y="224"/>
                  </a:lnTo>
                  <a:lnTo>
                    <a:pt x="118" y="227"/>
                  </a:lnTo>
                  <a:lnTo>
                    <a:pt x="124" y="234"/>
                  </a:lnTo>
                  <a:lnTo>
                    <a:pt x="128" y="242"/>
                  </a:lnTo>
                  <a:lnTo>
                    <a:pt x="127" y="249"/>
                  </a:lnTo>
                  <a:lnTo>
                    <a:pt x="126" y="256"/>
                  </a:lnTo>
                  <a:lnTo>
                    <a:pt x="133" y="256"/>
                  </a:lnTo>
                  <a:lnTo>
                    <a:pt x="138" y="256"/>
                  </a:lnTo>
                  <a:lnTo>
                    <a:pt x="138" y="262"/>
                  </a:lnTo>
                  <a:lnTo>
                    <a:pt x="141" y="269"/>
                  </a:lnTo>
                  <a:lnTo>
                    <a:pt x="147" y="269"/>
                  </a:lnTo>
                  <a:lnTo>
                    <a:pt x="145" y="275"/>
                  </a:lnTo>
                  <a:lnTo>
                    <a:pt x="141" y="283"/>
                  </a:lnTo>
                  <a:lnTo>
                    <a:pt x="132" y="282"/>
                  </a:lnTo>
                  <a:lnTo>
                    <a:pt x="124" y="281"/>
                  </a:lnTo>
                  <a:lnTo>
                    <a:pt x="119" y="277"/>
                  </a:lnTo>
                  <a:lnTo>
                    <a:pt x="113" y="282"/>
                  </a:lnTo>
                  <a:lnTo>
                    <a:pt x="106" y="281"/>
                  </a:lnTo>
                  <a:lnTo>
                    <a:pt x="102" y="273"/>
                  </a:lnTo>
                  <a:lnTo>
                    <a:pt x="95" y="271"/>
                  </a:lnTo>
                  <a:lnTo>
                    <a:pt x="86" y="264"/>
                  </a:lnTo>
                  <a:lnTo>
                    <a:pt x="83" y="256"/>
                  </a:lnTo>
                  <a:lnTo>
                    <a:pt x="77" y="253"/>
                  </a:lnTo>
                  <a:lnTo>
                    <a:pt x="71" y="256"/>
                  </a:lnTo>
                  <a:lnTo>
                    <a:pt x="67" y="245"/>
                  </a:lnTo>
                  <a:lnTo>
                    <a:pt x="61" y="252"/>
                  </a:lnTo>
                  <a:lnTo>
                    <a:pt x="51" y="248"/>
                  </a:lnTo>
                  <a:lnTo>
                    <a:pt x="45" y="241"/>
                  </a:lnTo>
                  <a:lnTo>
                    <a:pt x="38" y="234"/>
                  </a:lnTo>
                  <a:lnTo>
                    <a:pt x="30" y="229"/>
                  </a:lnTo>
                  <a:lnTo>
                    <a:pt x="22" y="231"/>
                  </a:lnTo>
                  <a:lnTo>
                    <a:pt x="21" y="223"/>
                  </a:lnTo>
                  <a:lnTo>
                    <a:pt x="23" y="215"/>
                  </a:lnTo>
                  <a:lnTo>
                    <a:pt x="24" y="210"/>
                  </a:lnTo>
                  <a:lnTo>
                    <a:pt x="20" y="204"/>
                  </a:lnTo>
                  <a:lnTo>
                    <a:pt x="17" y="195"/>
                  </a:lnTo>
                  <a:lnTo>
                    <a:pt x="25" y="189"/>
                  </a:lnTo>
                  <a:lnTo>
                    <a:pt x="20" y="187"/>
                  </a:lnTo>
                  <a:lnTo>
                    <a:pt x="15" y="183"/>
                  </a:lnTo>
                  <a:lnTo>
                    <a:pt x="13" y="179"/>
                  </a:lnTo>
                  <a:lnTo>
                    <a:pt x="12" y="170"/>
                  </a:lnTo>
                  <a:lnTo>
                    <a:pt x="19" y="166"/>
                  </a:lnTo>
                  <a:lnTo>
                    <a:pt x="19" y="161"/>
                  </a:lnTo>
                  <a:lnTo>
                    <a:pt x="13" y="153"/>
                  </a:lnTo>
                  <a:lnTo>
                    <a:pt x="7" y="149"/>
                  </a:lnTo>
                  <a:lnTo>
                    <a:pt x="0" y="146"/>
                  </a:lnTo>
                  <a:lnTo>
                    <a:pt x="5" y="140"/>
                  </a:lnTo>
                  <a:lnTo>
                    <a:pt x="4" y="131"/>
                  </a:lnTo>
                  <a:lnTo>
                    <a:pt x="8" y="127"/>
                  </a:lnTo>
                  <a:lnTo>
                    <a:pt x="11" y="120"/>
                  </a:lnTo>
                  <a:lnTo>
                    <a:pt x="13" y="115"/>
                  </a:lnTo>
                  <a:lnTo>
                    <a:pt x="16" y="107"/>
                  </a:lnTo>
                  <a:lnTo>
                    <a:pt x="17" y="101"/>
                  </a:lnTo>
                  <a:lnTo>
                    <a:pt x="21" y="94"/>
                  </a:lnTo>
                  <a:lnTo>
                    <a:pt x="24" y="88"/>
                  </a:lnTo>
                  <a:lnTo>
                    <a:pt x="24" y="80"/>
                  </a:lnTo>
                  <a:lnTo>
                    <a:pt x="22" y="74"/>
                  </a:lnTo>
                  <a:lnTo>
                    <a:pt x="26" y="67"/>
                  </a:lnTo>
                  <a:lnTo>
                    <a:pt x="23" y="60"/>
                  </a:lnTo>
                  <a:lnTo>
                    <a:pt x="23" y="48"/>
                  </a:lnTo>
                  <a:lnTo>
                    <a:pt x="28" y="44"/>
                  </a:lnTo>
                  <a:lnTo>
                    <a:pt x="33" y="39"/>
                  </a:lnTo>
                  <a:lnTo>
                    <a:pt x="44" y="41"/>
                  </a:lnTo>
                  <a:lnTo>
                    <a:pt x="54" y="42"/>
                  </a:lnTo>
                  <a:lnTo>
                    <a:pt x="66" y="44"/>
                  </a:lnTo>
                  <a:lnTo>
                    <a:pt x="81" y="42"/>
                  </a:lnTo>
                  <a:lnTo>
                    <a:pt x="90" y="39"/>
                  </a:lnTo>
                  <a:lnTo>
                    <a:pt x="88" y="26"/>
                  </a:lnTo>
                  <a:lnTo>
                    <a:pt x="88" y="16"/>
                  </a:lnTo>
                  <a:lnTo>
                    <a:pt x="91" y="9"/>
                  </a:lnTo>
                  <a:lnTo>
                    <a:pt x="96" y="7"/>
                  </a:lnTo>
                  <a:lnTo>
                    <a:pt x="97" y="0"/>
                  </a:lnTo>
                  <a:lnTo>
                    <a:pt x="105" y="0"/>
                  </a:lnTo>
                  <a:lnTo>
                    <a:pt x="112" y="1"/>
                  </a:lnTo>
                  <a:lnTo>
                    <a:pt x="119" y="3"/>
                  </a:lnTo>
                  <a:lnTo>
                    <a:pt x="131" y="6"/>
                  </a:lnTo>
                  <a:lnTo>
                    <a:pt x="140" y="7"/>
                  </a:lnTo>
                  <a:lnTo>
                    <a:pt x="149" y="8"/>
                  </a:lnTo>
                  <a:lnTo>
                    <a:pt x="160" y="6"/>
                  </a:lnTo>
                  <a:lnTo>
                    <a:pt x="167" y="4"/>
                  </a:lnTo>
                  <a:lnTo>
                    <a:pt x="166" y="11"/>
                  </a:lnTo>
                  <a:lnTo>
                    <a:pt x="157" y="20"/>
                  </a:lnTo>
                  <a:lnTo>
                    <a:pt x="156" y="30"/>
                  </a:lnTo>
                  <a:lnTo>
                    <a:pt x="155" y="41"/>
                  </a:lnTo>
                  <a:lnTo>
                    <a:pt x="158" y="48"/>
                  </a:lnTo>
                  <a:lnTo>
                    <a:pt x="163" y="52"/>
                  </a:lnTo>
                  <a:lnTo>
                    <a:pt x="162" y="57"/>
                  </a:lnTo>
                  <a:lnTo>
                    <a:pt x="157" y="6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5330" y="769"/>
              <a:ext cx="159" cy="391"/>
            </a:xfrm>
            <a:custGeom>
              <a:avLst/>
              <a:gdLst>
                <a:gd name="T0" fmla="*/ 44 w 159"/>
                <a:gd name="T1" fmla="*/ 217 h 391"/>
                <a:gd name="T2" fmla="*/ 35 w 159"/>
                <a:gd name="T3" fmla="*/ 205 h 391"/>
                <a:gd name="T4" fmla="*/ 25 w 159"/>
                <a:gd name="T5" fmla="*/ 198 h 391"/>
                <a:gd name="T6" fmla="*/ 16 w 159"/>
                <a:gd name="T7" fmla="*/ 176 h 391"/>
                <a:gd name="T8" fmla="*/ 8 w 159"/>
                <a:gd name="T9" fmla="*/ 166 h 391"/>
                <a:gd name="T10" fmla="*/ 28 w 159"/>
                <a:gd name="T11" fmla="*/ 157 h 391"/>
                <a:gd name="T12" fmla="*/ 45 w 159"/>
                <a:gd name="T13" fmla="*/ 150 h 391"/>
                <a:gd name="T14" fmla="*/ 28 w 159"/>
                <a:gd name="T15" fmla="*/ 123 h 391"/>
                <a:gd name="T16" fmla="*/ 8 w 159"/>
                <a:gd name="T17" fmla="*/ 97 h 391"/>
                <a:gd name="T18" fmla="*/ 18 w 159"/>
                <a:gd name="T19" fmla="*/ 73 h 391"/>
                <a:gd name="T20" fmla="*/ 39 w 159"/>
                <a:gd name="T21" fmla="*/ 56 h 391"/>
                <a:gd name="T22" fmla="*/ 56 w 159"/>
                <a:gd name="T23" fmla="*/ 43 h 391"/>
                <a:gd name="T24" fmla="*/ 61 w 159"/>
                <a:gd name="T25" fmla="*/ 24 h 391"/>
                <a:gd name="T26" fmla="*/ 54 w 159"/>
                <a:gd name="T27" fmla="*/ 10 h 391"/>
                <a:gd name="T28" fmla="*/ 83 w 159"/>
                <a:gd name="T29" fmla="*/ 0 h 391"/>
                <a:gd name="T30" fmla="*/ 101 w 159"/>
                <a:gd name="T31" fmla="*/ 9 h 391"/>
                <a:gd name="T32" fmla="*/ 115 w 159"/>
                <a:gd name="T33" fmla="*/ 20 h 391"/>
                <a:gd name="T34" fmla="*/ 124 w 159"/>
                <a:gd name="T35" fmla="*/ 35 h 391"/>
                <a:gd name="T36" fmla="*/ 120 w 159"/>
                <a:gd name="T37" fmla="*/ 50 h 391"/>
                <a:gd name="T38" fmla="*/ 136 w 159"/>
                <a:gd name="T39" fmla="*/ 51 h 391"/>
                <a:gd name="T40" fmla="*/ 159 w 159"/>
                <a:gd name="T41" fmla="*/ 54 h 391"/>
                <a:gd name="T42" fmla="*/ 147 w 159"/>
                <a:gd name="T43" fmla="*/ 74 h 391"/>
                <a:gd name="T44" fmla="*/ 143 w 159"/>
                <a:gd name="T45" fmla="*/ 106 h 391"/>
                <a:gd name="T46" fmla="*/ 144 w 159"/>
                <a:gd name="T47" fmla="*/ 129 h 391"/>
                <a:gd name="T48" fmla="*/ 130 w 159"/>
                <a:gd name="T49" fmla="*/ 156 h 391"/>
                <a:gd name="T50" fmla="*/ 110 w 159"/>
                <a:gd name="T51" fmla="*/ 182 h 391"/>
                <a:gd name="T52" fmla="*/ 102 w 159"/>
                <a:gd name="T53" fmla="*/ 205 h 391"/>
                <a:gd name="T54" fmla="*/ 93 w 159"/>
                <a:gd name="T55" fmla="*/ 214 h 391"/>
                <a:gd name="T56" fmla="*/ 92 w 159"/>
                <a:gd name="T57" fmla="*/ 239 h 391"/>
                <a:gd name="T58" fmla="*/ 89 w 159"/>
                <a:gd name="T59" fmla="*/ 256 h 391"/>
                <a:gd name="T60" fmla="*/ 82 w 159"/>
                <a:gd name="T61" fmla="*/ 272 h 391"/>
                <a:gd name="T62" fmla="*/ 85 w 159"/>
                <a:gd name="T63" fmla="*/ 290 h 391"/>
                <a:gd name="T64" fmla="*/ 94 w 159"/>
                <a:gd name="T65" fmla="*/ 308 h 391"/>
                <a:gd name="T66" fmla="*/ 105 w 159"/>
                <a:gd name="T67" fmla="*/ 297 h 391"/>
                <a:gd name="T68" fmla="*/ 98 w 159"/>
                <a:gd name="T69" fmla="*/ 328 h 391"/>
                <a:gd name="T70" fmla="*/ 111 w 159"/>
                <a:gd name="T71" fmla="*/ 351 h 391"/>
                <a:gd name="T72" fmla="*/ 106 w 159"/>
                <a:gd name="T73" fmla="*/ 370 h 391"/>
                <a:gd name="T74" fmla="*/ 94 w 159"/>
                <a:gd name="T75" fmla="*/ 388 h 391"/>
                <a:gd name="T76" fmla="*/ 74 w 159"/>
                <a:gd name="T77" fmla="*/ 383 h 391"/>
                <a:gd name="T78" fmla="*/ 55 w 159"/>
                <a:gd name="T79" fmla="*/ 377 h 391"/>
                <a:gd name="T80" fmla="*/ 64 w 159"/>
                <a:gd name="T81" fmla="*/ 358 h 391"/>
                <a:gd name="T82" fmla="*/ 53 w 159"/>
                <a:gd name="T83" fmla="*/ 332 h 391"/>
                <a:gd name="T84" fmla="*/ 53 w 159"/>
                <a:gd name="T85" fmla="*/ 291 h 391"/>
                <a:gd name="T86" fmla="*/ 47 w 159"/>
                <a:gd name="T87" fmla="*/ 264 h 391"/>
                <a:gd name="T88" fmla="*/ 36 w 159"/>
                <a:gd name="T89" fmla="*/ 24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9" h="391">
                  <a:moveTo>
                    <a:pt x="39" y="232"/>
                  </a:moveTo>
                  <a:lnTo>
                    <a:pt x="42" y="224"/>
                  </a:lnTo>
                  <a:lnTo>
                    <a:pt x="44" y="217"/>
                  </a:lnTo>
                  <a:lnTo>
                    <a:pt x="39" y="217"/>
                  </a:lnTo>
                  <a:lnTo>
                    <a:pt x="36" y="211"/>
                  </a:lnTo>
                  <a:lnTo>
                    <a:pt x="35" y="205"/>
                  </a:lnTo>
                  <a:lnTo>
                    <a:pt x="30" y="205"/>
                  </a:lnTo>
                  <a:lnTo>
                    <a:pt x="24" y="205"/>
                  </a:lnTo>
                  <a:lnTo>
                    <a:pt x="25" y="198"/>
                  </a:lnTo>
                  <a:lnTo>
                    <a:pt x="26" y="191"/>
                  </a:lnTo>
                  <a:lnTo>
                    <a:pt x="22" y="183"/>
                  </a:lnTo>
                  <a:lnTo>
                    <a:pt x="16" y="176"/>
                  </a:lnTo>
                  <a:lnTo>
                    <a:pt x="8" y="173"/>
                  </a:lnTo>
                  <a:lnTo>
                    <a:pt x="0" y="169"/>
                  </a:lnTo>
                  <a:lnTo>
                    <a:pt x="8" y="166"/>
                  </a:lnTo>
                  <a:lnTo>
                    <a:pt x="9" y="158"/>
                  </a:lnTo>
                  <a:lnTo>
                    <a:pt x="14" y="156"/>
                  </a:lnTo>
                  <a:lnTo>
                    <a:pt x="28" y="157"/>
                  </a:lnTo>
                  <a:lnTo>
                    <a:pt x="35" y="156"/>
                  </a:lnTo>
                  <a:lnTo>
                    <a:pt x="45" y="157"/>
                  </a:lnTo>
                  <a:lnTo>
                    <a:pt x="45" y="150"/>
                  </a:lnTo>
                  <a:lnTo>
                    <a:pt x="42" y="142"/>
                  </a:lnTo>
                  <a:lnTo>
                    <a:pt x="37" y="132"/>
                  </a:lnTo>
                  <a:lnTo>
                    <a:pt x="28" y="123"/>
                  </a:lnTo>
                  <a:lnTo>
                    <a:pt x="18" y="115"/>
                  </a:lnTo>
                  <a:lnTo>
                    <a:pt x="10" y="106"/>
                  </a:lnTo>
                  <a:lnTo>
                    <a:pt x="8" y="97"/>
                  </a:lnTo>
                  <a:lnTo>
                    <a:pt x="8" y="85"/>
                  </a:lnTo>
                  <a:lnTo>
                    <a:pt x="12" y="78"/>
                  </a:lnTo>
                  <a:lnTo>
                    <a:pt x="18" y="73"/>
                  </a:lnTo>
                  <a:lnTo>
                    <a:pt x="21" y="65"/>
                  </a:lnTo>
                  <a:lnTo>
                    <a:pt x="29" y="57"/>
                  </a:lnTo>
                  <a:lnTo>
                    <a:pt x="39" y="56"/>
                  </a:lnTo>
                  <a:lnTo>
                    <a:pt x="47" y="52"/>
                  </a:lnTo>
                  <a:lnTo>
                    <a:pt x="54" y="50"/>
                  </a:lnTo>
                  <a:lnTo>
                    <a:pt x="56" y="43"/>
                  </a:lnTo>
                  <a:lnTo>
                    <a:pt x="64" y="40"/>
                  </a:lnTo>
                  <a:lnTo>
                    <a:pt x="63" y="31"/>
                  </a:lnTo>
                  <a:lnTo>
                    <a:pt x="61" y="24"/>
                  </a:lnTo>
                  <a:lnTo>
                    <a:pt x="66" y="15"/>
                  </a:lnTo>
                  <a:lnTo>
                    <a:pt x="59" y="10"/>
                  </a:lnTo>
                  <a:lnTo>
                    <a:pt x="54" y="10"/>
                  </a:lnTo>
                  <a:lnTo>
                    <a:pt x="59" y="5"/>
                  </a:lnTo>
                  <a:lnTo>
                    <a:pt x="71" y="4"/>
                  </a:lnTo>
                  <a:lnTo>
                    <a:pt x="83" y="0"/>
                  </a:lnTo>
                  <a:lnTo>
                    <a:pt x="95" y="0"/>
                  </a:lnTo>
                  <a:lnTo>
                    <a:pt x="102" y="1"/>
                  </a:lnTo>
                  <a:lnTo>
                    <a:pt x="101" y="9"/>
                  </a:lnTo>
                  <a:lnTo>
                    <a:pt x="99" y="17"/>
                  </a:lnTo>
                  <a:lnTo>
                    <a:pt x="110" y="13"/>
                  </a:lnTo>
                  <a:lnTo>
                    <a:pt x="115" y="20"/>
                  </a:lnTo>
                  <a:lnTo>
                    <a:pt x="121" y="22"/>
                  </a:lnTo>
                  <a:lnTo>
                    <a:pt x="125" y="28"/>
                  </a:lnTo>
                  <a:lnTo>
                    <a:pt x="124" y="35"/>
                  </a:lnTo>
                  <a:lnTo>
                    <a:pt x="119" y="40"/>
                  </a:lnTo>
                  <a:lnTo>
                    <a:pt x="114" y="48"/>
                  </a:lnTo>
                  <a:lnTo>
                    <a:pt x="120" y="50"/>
                  </a:lnTo>
                  <a:lnTo>
                    <a:pt x="121" y="55"/>
                  </a:lnTo>
                  <a:lnTo>
                    <a:pt x="128" y="51"/>
                  </a:lnTo>
                  <a:lnTo>
                    <a:pt x="136" y="51"/>
                  </a:lnTo>
                  <a:lnTo>
                    <a:pt x="142" y="53"/>
                  </a:lnTo>
                  <a:lnTo>
                    <a:pt x="151" y="52"/>
                  </a:lnTo>
                  <a:lnTo>
                    <a:pt x="159" y="54"/>
                  </a:lnTo>
                  <a:lnTo>
                    <a:pt x="158" y="60"/>
                  </a:lnTo>
                  <a:lnTo>
                    <a:pt x="151" y="66"/>
                  </a:lnTo>
                  <a:lnTo>
                    <a:pt x="147" y="74"/>
                  </a:lnTo>
                  <a:lnTo>
                    <a:pt x="148" y="83"/>
                  </a:lnTo>
                  <a:lnTo>
                    <a:pt x="147" y="93"/>
                  </a:lnTo>
                  <a:lnTo>
                    <a:pt x="143" y="106"/>
                  </a:lnTo>
                  <a:lnTo>
                    <a:pt x="141" y="115"/>
                  </a:lnTo>
                  <a:lnTo>
                    <a:pt x="149" y="121"/>
                  </a:lnTo>
                  <a:lnTo>
                    <a:pt x="144" y="129"/>
                  </a:lnTo>
                  <a:lnTo>
                    <a:pt x="140" y="135"/>
                  </a:lnTo>
                  <a:lnTo>
                    <a:pt x="137" y="145"/>
                  </a:lnTo>
                  <a:lnTo>
                    <a:pt x="130" y="156"/>
                  </a:lnTo>
                  <a:lnTo>
                    <a:pt x="121" y="161"/>
                  </a:lnTo>
                  <a:lnTo>
                    <a:pt x="115" y="170"/>
                  </a:lnTo>
                  <a:lnTo>
                    <a:pt x="110" y="182"/>
                  </a:lnTo>
                  <a:lnTo>
                    <a:pt x="106" y="192"/>
                  </a:lnTo>
                  <a:lnTo>
                    <a:pt x="106" y="198"/>
                  </a:lnTo>
                  <a:lnTo>
                    <a:pt x="102" y="205"/>
                  </a:lnTo>
                  <a:lnTo>
                    <a:pt x="96" y="206"/>
                  </a:lnTo>
                  <a:lnTo>
                    <a:pt x="92" y="206"/>
                  </a:lnTo>
                  <a:lnTo>
                    <a:pt x="93" y="214"/>
                  </a:lnTo>
                  <a:lnTo>
                    <a:pt x="93" y="223"/>
                  </a:lnTo>
                  <a:lnTo>
                    <a:pt x="91" y="230"/>
                  </a:lnTo>
                  <a:lnTo>
                    <a:pt x="92" y="239"/>
                  </a:lnTo>
                  <a:lnTo>
                    <a:pt x="93" y="245"/>
                  </a:lnTo>
                  <a:lnTo>
                    <a:pt x="94" y="253"/>
                  </a:lnTo>
                  <a:lnTo>
                    <a:pt x="89" y="256"/>
                  </a:lnTo>
                  <a:lnTo>
                    <a:pt x="89" y="261"/>
                  </a:lnTo>
                  <a:lnTo>
                    <a:pt x="85" y="267"/>
                  </a:lnTo>
                  <a:lnTo>
                    <a:pt x="82" y="272"/>
                  </a:lnTo>
                  <a:lnTo>
                    <a:pt x="80" y="280"/>
                  </a:lnTo>
                  <a:lnTo>
                    <a:pt x="82" y="285"/>
                  </a:lnTo>
                  <a:lnTo>
                    <a:pt x="85" y="290"/>
                  </a:lnTo>
                  <a:lnTo>
                    <a:pt x="88" y="296"/>
                  </a:lnTo>
                  <a:lnTo>
                    <a:pt x="87" y="305"/>
                  </a:lnTo>
                  <a:lnTo>
                    <a:pt x="94" y="308"/>
                  </a:lnTo>
                  <a:lnTo>
                    <a:pt x="95" y="300"/>
                  </a:lnTo>
                  <a:lnTo>
                    <a:pt x="99" y="292"/>
                  </a:lnTo>
                  <a:lnTo>
                    <a:pt x="105" y="297"/>
                  </a:lnTo>
                  <a:lnTo>
                    <a:pt x="104" y="309"/>
                  </a:lnTo>
                  <a:lnTo>
                    <a:pt x="99" y="318"/>
                  </a:lnTo>
                  <a:lnTo>
                    <a:pt x="98" y="328"/>
                  </a:lnTo>
                  <a:lnTo>
                    <a:pt x="98" y="336"/>
                  </a:lnTo>
                  <a:lnTo>
                    <a:pt x="103" y="343"/>
                  </a:lnTo>
                  <a:lnTo>
                    <a:pt x="111" y="351"/>
                  </a:lnTo>
                  <a:lnTo>
                    <a:pt x="111" y="359"/>
                  </a:lnTo>
                  <a:lnTo>
                    <a:pt x="105" y="361"/>
                  </a:lnTo>
                  <a:lnTo>
                    <a:pt x="106" y="370"/>
                  </a:lnTo>
                  <a:lnTo>
                    <a:pt x="105" y="376"/>
                  </a:lnTo>
                  <a:lnTo>
                    <a:pt x="97" y="383"/>
                  </a:lnTo>
                  <a:lnTo>
                    <a:pt x="94" y="388"/>
                  </a:lnTo>
                  <a:lnTo>
                    <a:pt x="88" y="391"/>
                  </a:lnTo>
                  <a:lnTo>
                    <a:pt x="81" y="386"/>
                  </a:lnTo>
                  <a:lnTo>
                    <a:pt x="74" y="383"/>
                  </a:lnTo>
                  <a:lnTo>
                    <a:pt x="69" y="383"/>
                  </a:lnTo>
                  <a:lnTo>
                    <a:pt x="59" y="383"/>
                  </a:lnTo>
                  <a:lnTo>
                    <a:pt x="55" y="377"/>
                  </a:lnTo>
                  <a:lnTo>
                    <a:pt x="56" y="369"/>
                  </a:lnTo>
                  <a:lnTo>
                    <a:pt x="64" y="365"/>
                  </a:lnTo>
                  <a:lnTo>
                    <a:pt x="64" y="358"/>
                  </a:lnTo>
                  <a:lnTo>
                    <a:pt x="58" y="350"/>
                  </a:lnTo>
                  <a:lnTo>
                    <a:pt x="53" y="339"/>
                  </a:lnTo>
                  <a:lnTo>
                    <a:pt x="53" y="332"/>
                  </a:lnTo>
                  <a:lnTo>
                    <a:pt x="53" y="321"/>
                  </a:lnTo>
                  <a:lnTo>
                    <a:pt x="54" y="308"/>
                  </a:lnTo>
                  <a:lnTo>
                    <a:pt x="53" y="291"/>
                  </a:lnTo>
                  <a:lnTo>
                    <a:pt x="48" y="280"/>
                  </a:lnTo>
                  <a:lnTo>
                    <a:pt x="46" y="271"/>
                  </a:lnTo>
                  <a:lnTo>
                    <a:pt x="47" y="264"/>
                  </a:lnTo>
                  <a:lnTo>
                    <a:pt x="48" y="254"/>
                  </a:lnTo>
                  <a:lnTo>
                    <a:pt x="45" y="249"/>
                  </a:lnTo>
                  <a:lnTo>
                    <a:pt x="36" y="241"/>
                  </a:lnTo>
                  <a:lnTo>
                    <a:pt x="39" y="23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5404" y="954"/>
              <a:ext cx="191" cy="299"/>
            </a:xfrm>
            <a:custGeom>
              <a:avLst/>
              <a:gdLst>
                <a:gd name="T0" fmla="*/ 7 w 191"/>
                <a:gd name="T1" fmla="*/ 207 h 299"/>
                <a:gd name="T2" fmla="*/ 21 w 191"/>
                <a:gd name="T3" fmla="*/ 218 h 299"/>
                <a:gd name="T4" fmla="*/ 35 w 191"/>
                <a:gd name="T5" fmla="*/ 219 h 299"/>
                <a:gd name="T6" fmla="*/ 43 w 191"/>
                <a:gd name="T7" fmla="*/ 212 h 299"/>
                <a:gd name="T8" fmla="*/ 57 w 191"/>
                <a:gd name="T9" fmla="*/ 207 h 299"/>
                <a:gd name="T10" fmla="*/ 71 w 191"/>
                <a:gd name="T11" fmla="*/ 205 h 299"/>
                <a:gd name="T12" fmla="*/ 75 w 191"/>
                <a:gd name="T13" fmla="*/ 216 h 299"/>
                <a:gd name="T14" fmla="*/ 86 w 191"/>
                <a:gd name="T15" fmla="*/ 224 h 299"/>
                <a:gd name="T16" fmla="*/ 88 w 191"/>
                <a:gd name="T17" fmla="*/ 233 h 299"/>
                <a:gd name="T18" fmla="*/ 93 w 191"/>
                <a:gd name="T19" fmla="*/ 247 h 299"/>
                <a:gd name="T20" fmla="*/ 96 w 191"/>
                <a:gd name="T21" fmla="*/ 263 h 299"/>
                <a:gd name="T22" fmla="*/ 97 w 191"/>
                <a:gd name="T23" fmla="*/ 277 h 299"/>
                <a:gd name="T24" fmla="*/ 112 w 191"/>
                <a:gd name="T25" fmla="*/ 284 h 299"/>
                <a:gd name="T26" fmla="*/ 128 w 191"/>
                <a:gd name="T27" fmla="*/ 284 h 299"/>
                <a:gd name="T28" fmla="*/ 132 w 191"/>
                <a:gd name="T29" fmla="*/ 296 h 299"/>
                <a:gd name="T30" fmla="*/ 144 w 191"/>
                <a:gd name="T31" fmla="*/ 297 h 299"/>
                <a:gd name="T32" fmla="*/ 154 w 191"/>
                <a:gd name="T33" fmla="*/ 298 h 299"/>
                <a:gd name="T34" fmla="*/ 164 w 191"/>
                <a:gd name="T35" fmla="*/ 280 h 299"/>
                <a:gd name="T36" fmla="*/ 174 w 191"/>
                <a:gd name="T37" fmla="*/ 276 h 299"/>
                <a:gd name="T38" fmla="*/ 186 w 191"/>
                <a:gd name="T39" fmla="*/ 282 h 299"/>
                <a:gd name="T40" fmla="*/ 181 w 191"/>
                <a:gd name="T41" fmla="*/ 255 h 299"/>
                <a:gd name="T42" fmla="*/ 177 w 191"/>
                <a:gd name="T43" fmla="*/ 241 h 299"/>
                <a:gd name="T44" fmla="*/ 166 w 191"/>
                <a:gd name="T45" fmla="*/ 234 h 299"/>
                <a:gd name="T46" fmla="*/ 145 w 191"/>
                <a:gd name="T47" fmla="*/ 233 h 299"/>
                <a:gd name="T48" fmla="*/ 137 w 191"/>
                <a:gd name="T49" fmla="*/ 220 h 299"/>
                <a:gd name="T50" fmla="*/ 136 w 191"/>
                <a:gd name="T51" fmla="*/ 206 h 299"/>
                <a:gd name="T52" fmla="*/ 136 w 191"/>
                <a:gd name="T53" fmla="*/ 190 h 299"/>
                <a:gd name="T54" fmla="*/ 137 w 191"/>
                <a:gd name="T55" fmla="*/ 174 h 299"/>
                <a:gd name="T56" fmla="*/ 143 w 191"/>
                <a:gd name="T57" fmla="*/ 159 h 299"/>
                <a:gd name="T58" fmla="*/ 145 w 191"/>
                <a:gd name="T59" fmla="*/ 146 h 299"/>
                <a:gd name="T60" fmla="*/ 150 w 191"/>
                <a:gd name="T61" fmla="*/ 132 h 299"/>
                <a:gd name="T62" fmla="*/ 145 w 191"/>
                <a:gd name="T63" fmla="*/ 115 h 299"/>
                <a:gd name="T64" fmla="*/ 102 w 191"/>
                <a:gd name="T65" fmla="*/ 46 h 299"/>
                <a:gd name="T66" fmla="*/ 92 w 191"/>
                <a:gd name="T67" fmla="*/ 22 h 299"/>
                <a:gd name="T68" fmla="*/ 80 w 191"/>
                <a:gd name="T69" fmla="*/ 24 h 299"/>
                <a:gd name="T70" fmla="*/ 71 w 191"/>
                <a:gd name="T71" fmla="*/ 19 h 299"/>
                <a:gd name="T72" fmla="*/ 71 w 191"/>
                <a:gd name="T73" fmla="*/ 9 h 299"/>
                <a:gd name="T74" fmla="*/ 59 w 191"/>
                <a:gd name="T75" fmla="*/ 7 h 299"/>
                <a:gd name="T76" fmla="*/ 44 w 191"/>
                <a:gd name="T77" fmla="*/ 16 h 299"/>
                <a:gd name="T78" fmla="*/ 22 w 191"/>
                <a:gd name="T79" fmla="*/ 19 h 299"/>
                <a:gd name="T80" fmla="*/ 19 w 191"/>
                <a:gd name="T81" fmla="*/ 26 h 299"/>
                <a:gd name="T82" fmla="*/ 17 w 191"/>
                <a:gd name="T83" fmla="*/ 42 h 299"/>
                <a:gd name="T84" fmla="*/ 19 w 191"/>
                <a:gd name="T85" fmla="*/ 58 h 299"/>
                <a:gd name="T86" fmla="*/ 15 w 191"/>
                <a:gd name="T87" fmla="*/ 69 h 299"/>
                <a:gd name="T88" fmla="*/ 11 w 191"/>
                <a:gd name="T89" fmla="*/ 79 h 299"/>
                <a:gd name="T90" fmla="*/ 6 w 191"/>
                <a:gd name="T91" fmla="*/ 93 h 299"/>
                <a:gd name="T92" fmla="*/ 11 w 191"/>
                <a:gd name="T93" fmla="*/ 103 h 299"/>
                <a:gd name="T94" fmla="*/ 13 w 191"/>
                <a:gd name="T95" fmla="*/ 118 h 299"/>
                <a:gd name="T96" fmla="*/ 21 w 191"/>
                <a:gd name="T97" fmla="*/ 113 h 299"/>
                <a:gd name="T98" fmla="*/ 31 w 191"/>
                <a:gd name="T99" fmla="*/ 110 h 299"/>
                <a:gd name="T100" fmla="*/ 25 w 191"/>
                <a:gd name="T101" fmla="*/ 131 h 299"/>
                <a:gd name="T102" fmla="*/ 24 w 191"/>
                <a:gd name="T103" fmla="*/ 149 h 299"/>
                <a:gd name="T104" fmla="*/ 37 w 191"/>
                <a:gd name="T105" fmla="*/ 164 h 299"/>
                <a:gd name="T106" fmla="*/ 31 w 191"/>
                <a:gd name="T107" fmla="*/ 174 h 299"/>
                <a:gd name="T108" fmla="*/ 30 w 191"/>
                <a:gd name="T109" fmla="*/ 189 h 299"/>
                <a:gd name="T110" fmla="*/ 19 w 191"/>
                <a:gd name="T111" fmla="*/ 201 h 299"/>
                <a:gd name="T112" fmla="*/ 7 w 191"/>
                <a:gd name="T113" fmla="*/ 199 h 299"/>
                <a:gd name="T114" fmla="*/ 2 w 191"/>
                <a:gd name="T115" fmla="*/ 202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1" h="299">
                  <a:moveTo>
                    <a:pt x="2" y="202"/>
                  </a:moveTo>
                  <a:lnTo>
                    <a:pt x="7" y="207"/>
                  </a:lnTo>
                  <a:lnTo>
                    <a:pt x="14" y="214"/>
                  </a:lnTo>
                  <a:lnTo>
                    <a:pt x="21" y="218"/>
                  </a:lnTo>
                  <a:lnTo>
                    <a:pt x="28" y="216"/>
                  </a:lnTo>
                  <a:lnTo>
                    <a:pt x="35" y="219"/>
                  </a:lnTo>
                  <a:lnTo>
                    <a:pt x="41" y="218"/>
                  </a:lnTo>
                  <a:lnTo>
                    <a:pt x="43" y="212"/>
                  </a:lnTo>
                  <a:lnTo>
                    <a:pt x="46" y="205"/>
                  </a:lnTo>
                  <a:lnTo>
                    <a:pt x="57" y="207"/>
                  </a:lnTo>
                  <a:lnTo>
                    <a:pt x="64" y="207"/>
                  </a:lnTo>
                  <a:lnTo>
                    <a:pt x="71" y="205"/>
                  </a:lnTo>
                  <a:lnTo>
                    <a:pt x="75" y="212"/>
                  </a:lnTo>
                  <a:lnTo>
                    <a:pt x="75" y="216"/>
                  </a:lnTo>
                  <a:lnTo>
                    <a:pt x="80" y="219"/>
                  </a:lnTo>
                  <a:lnTo>
                    <a:pt x="86" y="224"/>
                  </a:lnTo>
                  <a:lnTo>
                    <a:pt x="87" y="229"/>
                  </a:lnTo>
                  <a:lnTo>
                    <a:pt x="88" y="233"/>
                  </a:lnTo>
                  <a:lnTo>
                    <a:pt x="94" y="240"/>
                  </a:lnTo>
                  <a:lnTo>
                    <a:pt x="93" y="247"/>
                  </a:lnTo>
                  <a:lnTo>
                    <a:pt x="91" y="255"/>
                  </a:lnTo>
                  <a:lnTo>
                    <a:pt x="96" y="263"/>
                  </a:lnTo>
                  <a:lnTo>
                    <a:pt x="93" y="272"/>
                  </a:lnTo>
                  <a:lnTo>
                    <a:pt x="97" y="277"/>
                  </a:lnTo>
                  <a:lnTo>
                    <a:pt x="102" y="283"/>
                  </a:lnTo>
                  <a:lnTo>
                    <a:pt x="112" y="284"/>
                  </a:lnTo>
                  <a:lnTo>
                    <a:pt x="121" y="284"/>
                  </a:lnTo>
                  <a:lnTo>
                    <a:pt x="128" y="284"/>
                  </a:lnTo>
                  <a:lnTo>
                    <a:pt x="129" y="290"/>
                  </a:lnTo>
                  <a:lnTo>
                    <a:pt x="132" y="296"/>
                  </a:lnTo>
                  <a:lnTo>
                    <a:pt x="138" y="296"/>
                  </a:lnTo>
                  <a:lnTo>
                    <a:pt x="144" y="297"/>
                  </a:lnTo>
                  <a:lnTo>
                    <a:pt x="149" y="299"/>
                  </a:lnTo>
                  <a:lnTo>
                    <a:pt x="154" y="298"/>
                  </a:lnTo>
                  <a:lnTo>
                    <a:pt x="160" y="288"/>
                  </a:lnTo>
                  <a:lnTo>
                    <a:pt x="164" y="280"/>
                  </a:lnTo>
                  <a:lnTo>
                    <a:pt x="172" y="284"/>
                  </a:lnTo>
                  <a:lnTo>
                    <a:pt x="174" y="276"/>
                  </a:lnTo>
                  <a:lnTo>
                    <a:pt x="181" y="278"/>
                  </a:lnTo>
                  <a:lnTo>
                    <a:pt x="186" y="282"/>
                  </a:lnTo>
                  <a:lnTo>
                    <a:pt x="191" y="278"/>
                  </a:lnTo>
                  <a:lnTo>
                    <a:pt x="181" y="255"/>
                  </a:lnTo>
                  <a:lnTo>
                    <a:pt x="173" y="247"/>
                  </a:lnTo>
                  <a:lnTo>
                    <a:pt x="177" y="241"/>
                  </a:lnTo>
                  <a:lnTo>
                    <a:pt x="173" y="234"/>
                  </a:lnTo>
                  <a:lnTo>
                    <a:pt x="166" y="234"/>
                  </a:lnTo>
                  <a:lnTo>
                    <a:pt x="154" y="234"/>
                  </a:lnTo>
                  <a:lnTo>
                    <a:pt x="145" y="233"/>
                  </a:lnTo>
                  <a:lnTo>
                    <a:pt x="147" y="226"/>
                  </a:lnTo>
                  <a:lnTo>
                    <a:pt x="137" y="220"/>
                  </a:lnTo>
                  <a:lnTo>
                    <a:pt x="140" y="215"/>
                  </a:lnTo>
                  <a:lnTo>
                    <a:pt x="136" y="206"/>
                  </a:lnTo>
                  <a:lnTo>
                    <a:pt x="139" y="199"/>
                  </a:lnTo>
                  <a:lnTo>
                    <a:pt x="136" y="190"/>
                  </a:lnTo>
                  <a:lnTo>
                    <a:pt x="139" y="181"/>
                  </a:lnTo>
                  <a:lnTo>
                    <a:pt x="137" y="174"/>
                  </a:lnTo>
                  <a:lnTo>
                    <a:pt x="138" y="163"/>
                  </a:lnTo>
                  <a:lnTo>
                    <a:pt x="143" y="159"/>
                  </a:lnTo>
                  <a:lnTo>
                    <a:pt x="148" y="151"/>
                  </a:lnTo>
                  <a:lnTo>
                    <a:pt x="145" y="146"/>
                  </a:lnTo>
                  <a:lnTo>
                    <a:pt x="149" y="139"/>
                  </a:lnTo>
                  <a:lnTo>
                    <a:pt x="150" y="132"/>
                  </a:lnTo>
                  <a:lnTo>
                    <a:pt x="148" y="123"/>
                  </a:lnTo>
                  <a:lnTo>
                    <a:pt x="145" y="115"/>
                  </a:lnTo>
                  <a:lnTo>
                    <a:pt x="112" y="83"/>
                  </a:lnTo>
                  <a:lnTo>
                    <a:pt x="102" y="46"/>
                  </a:lnTo>
                  <a:lnTo>
                    <a:pt x="99" y="26"/>
                  </a:lnTo>
                  <a:lnTo>
                    <a:pt x="92" y="22"/>
                  </a:lnTo>
                  <a:lnTo>
                    <a:pt x="85" y="19"/>
                  </a:lnTo>
                  <a:lnTo>
                    <a:pt x="80" y="24"/>
                  </a:lnTo>
                  <a:lnTo>
                    <a:pt x="74" y="26"/>
                  </a:lnTo>
                  <a:lnTo>
                    <a:pt x="71" y="19"/>
                  </a:lnTo>
                  <a:lnTo>
                    <a:pt x="75" y="15"/>
                  </a:lnTo>
                  <a:lnTo>
                    <a:pt x="71" y="9"/>
                  </a:lnTo>
                  <a:lnTo>
                    <a:pt x="66" y="0"/>
                  </a:lnTo>
                  <a:lnTo>
                    <a:pt x="59" y="7"/>
                  </a:lnTo>
                  <a:lnTo>
                    <a:pt x="52" y="12"/>
                  </a:lnTo>
                  <a:lnTo>
                    <a:pt x="44" y="16"/>
                  </a:lnTo>
                  <a:lnTo>
                    <a:pt x="34" y="20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9" y="26"/>
                  </a:lnTo>
                  <a:lnTo>
                    <a:pt x="19" y="36"/>
                  </a:lnTo>
                  <a:lnTo>
                    <a:pt x="17" y="42"/>
                  </a:lnTo>
                  <a:lnTo>
                    <a:pt x="18" y="51"/>
                  </a:lnTo>
                  <a:lnTo>
                    <a:pt x="19" y="58"/>
                  </a:lnTo>
                  <a:lnTo>
                    <a:pt x="19" y="66"/>
                  </a:lnTo>
                  <a:lnTo>
                    <a:pt x="15" y="69"/>
                  </a:lnTo>
                  <a:lnTo>
                    <a:pt x="15" y="74"/>
                  </a:lnTo>
                  <a:lnTo>
                    <a:pt x="11" y="79"/>
                  </a:lnTo>
                  <a:lnTo>
                    <a:pt x="8" y="85"/>
                  </a:lnTo>
                  <a:lnTo>
                    <a:pt x="6" y="93"/>
                  </a:lnTo>
                  <a:lnTo>
                    <a:pt x="8" y="98"/>
                  </a:lnTo>
                  <a:lnTo>
                    <a:pt x="11" y="103"/>
                  </a:lnTo>
                  <a:lnTo>
                    <a:pt x="14" y="109"/>
                  </a:lnTo>
                  <a:lnTo>
                    <a:pt x="13" y="118"/>
                  </a:lnTo>
                  <a:lnTo>
                    <a:pt x="19" y="121"/>
                  </a:lnTo>
                  <a:lnTo>
                    <a:pt x="21" y="113"/>
                  </a:lnTo>
                  <a:lnTo>
                    <a:pt x="25" y="105"/>
                  </a:lnTo>
                  <a:lnTo>
                    <a:pt x="31" y="110"/>
                  </a:lnTo>
                  <a:lnTo>
                    <a:pt x="29" y="122"/>
                  </a:lnTo>
                  <a:lnTo>
                    <a:pt x="25" y="131"/>
                  </a:lnTo>
                  <a:lnTo>
                    <a:pt x="24" y="141"/>
                  </a:lnTo>
                  <a:lnTo>
                    <a:pt x="24" y="149"/>
                  </a:lnTo>
                  <a:lnTo>
                    <a:pt x="28" y="156"/>
                  </a:lnTo>
                  <a:lnTo>
                    <a:pt x="37" y="164"/>
                  </a:lnTo>
                  <a:lnTo>
                    <a:pt x="37" y="172"/>
                  </a:lnTo>
                  <a:lnTo>
                    <a:pt x="31" y="174"/>
                  </a:lnTo>
                  <a:lnTo>
                    <a:pt x="32" y="183"/>
                  </a:lnTo>
                  <a:lnTo>
                    <a:pt x="30" y="189"/>
                  </a:lnTo>
                  <a:lnTo>
                    <a:pt x="23" y="196"/>
                  </a:lnTo>
                  <a:lnTo>
                    <a:pt x="19" y="201"/>
                  </a:lnTo>
                  <a:lnTo>
                    <a:pt x="14" y="204"/>
                  </a:lnTo>
                  <a:lnTo>
                    <a:pt x="7" y="199"/>
                  </a:lnTo>
                  <a:lnTo>
                    <a:pt x="0" y="196"/>
                  </a:lnTo>
                  <a:lnTo>
                    <a:pt x="2" y="20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5161" y="795"/>
              <a:ext cx="222" cy="452"/>
            </a:xfrm>
            <a:custGeom>
              <a:avLst/>
              <a:gdLst>
                <a:gd name="T0" fmla="*/ 6 w 222"/>
                <a:gd name="T1" fmla="*/ 16 h 452"/>
                <a:gd name="T2" fmla="*/ 0 w 222"/>
                <a:gd name="T3" fmla="*/ 41 h 452"/>
                <a:gd name="T4" fmla="*/ 3 w 222"/>
                <a:gd name="T5" fmla="*/ 60 h 452"/>
                <a:gd name="T6" fmla="*/ 16 w 222"/>
                <a:gd name="T7" fmla="*/ 80 h 452"/>
                <a:gd name="T8" fmla="*/ 8 w 222"/>
                <a:gd name="T9" fmla="*/ 99 h 452"/>
                <a:gd name="T10" fmla="*/ 24 w 222"/>
                <a:gd name="T11" fmla="*/ 108 h 452"/>
                <a:gd name="T12" fmla="*/ 21 w 222"/>
                <a:gd name="T13" fmla="*/ 132 h 452"/>
                <a:gd name="T14" fmla="*/ 41 w 222"/>
                <a:gd name="T15" fmla="*/ 128 h 452"/>
                <a:gd name="T16" fmla="*/ 59 w 222"/>
                <a:gd name="T17" fmla="*/ 140 h 452"/>
                <a:gd name="T18" fmla="*/ 79 w 222"/>
                <a:gd name="T19" fmla="*/ 156 h 452"/>
                <a:gd name="T20" fmla="*/ 81 w 222"/>
                <a:gd name="T21" fmla="*/ 184 h 452"/>
                <a:gd name="T22" fmla="*/ 98 w 222"/>
                <a:gd name="T23" fmla="*/ 204 h 452"/>
                <a:gd name="T24" fmla="*/ 118 w 222"/>
                <a:gd name="T25" fmla="*/ 221 h 452"/>
                <a:gd name="T26" fmla="*/ 115 w 222"/>
                <a:gd name="T27" fmla="*/ 237 h 452"/>
                <a:gd name="T28" fmla="*/ 121 w 222"/>
                <a:gd name="T29" fmla="*/ 263 h 452"/>
                <a:gd name="T30" fmla="*/ 119 w 222"/>
                <a:gd name="T31" fmla="*/ 283 h 452"/>
                <a:gd name="T32" fmla="*/ 108 w 222"/>
                <a:gd name="T33" fmla="*/ 294 h 452"/>
                <a:gd name="T34" fmla="*/ 93 w 222"/>
                <a:gd name="T35" fmla="*/ 307 h 452"/>
                <a:gd name="T36" fmla="*/ 122 w 222"/>
                <a:gd name="T37" fmla="*/ 329 h 452"/>
                <a:gd name="T38" fmla="*/ 129 w 222"/>
                <a:gd name="T39" fmla="*/ 354 h 452"/>
                <a:gd name="T40" fmla="*/ 136 w 222"/>
                <a:gd name="T41" fmla="*/ 371 h 452"/>
                <a:gd name="T42" fmla="*/ 125 w 222"/>
                <a:gd name="T43" fmla="*/ 387 h 452"/>
                <a:gd name="T44" fmla="*/ 130 w 222"/>
                <a:gd name="T45" fmla="*/ 406 h 452"/>
                <a:gd name="T46" fmla="*/ 145 w 222"/>
                <a:gd name="T47" fmla="*/ 399 h 452"/>
                <a:gd name="T48" fmla="*/ 153 w 222"/>
                <a:gd name="T49" fmla="*/ 406 h 452"/>
                <a:gd name="T50" fmla="*/ 147 w 222"/>
                <a:gd name="T51" fmla="*/ 426 h 452"/>
                <a:gd name="T52" fmla="*/ 153 w 222"/>
                <a:gd name="T53" fmla="*/ 450 h 452"/>
                <a:gd name="T54" fmla="*/ 198 w 222"/>
                <a:gd name="T55" fmla="*/ 423 h 452"/>
                <a:gd name="T56" fmla="*/ 208 w 222"/>
                <a:gd name="T57" fmla="*/ 389 h 452"/>
                <a:gd name="T58" fmla="*/ 218 w 222"/>
                <a:gd name="T59" fmla="*/ 366 h 452"/>
                <a:gd name="T60" fmla="*/ 213 w 222"/>
                <a:gd name="T61" fmla="*/ 338 h 452"/>
                <a:gd name="T62" fmla="*/ 214 w 222"/>
                <a:gd name="T63" fmla="*/ 313 h 452"/>
                <a:gd name="T64" fmla="*/ 222 w 222"/>
                <a:gd name="T65" fmla="*/ 284 h 452"/>
                <a:gd name="T66" fmla="*/ 214 w 222"/>
                <a:gd name="T67" fmla="*/ 247 h 452"/>
                <a:gd name="T68" fmla="*/ 213 w 222"/>
                <a:gd name="T69" fmla="*/ 224 h 452"/>
                <a:gd name="T70" fmla="*/ 198 w 222"/>
                <a:gd name="T71" fmla="*/ 206 h 452"/>
                <a:gd name="T72" fmla="*/ 179 w 222"/>
                <a:gd name="T73" fmla="*/ 206 h 452"/>
                <a:gd name="T74" fmla="*/ 162 w 222"/>
                <a:gd name="T75" fmla="*/ 195 h 452"/>
                <a:gd name="T76" fmla="*/ 145 w 222"/>
                <a:gd name="T77" fmla="*/ 177 h 452"/>
                <a:gd name="T78" fmla="*/ 129 w 222"/>
                <a:gd name="T79" fmla="*/ 176 h 452"/>
                <a:gd name="T80" fmla="*/ 107 w 222"/>
                <a:gd name="T81" fmla="*/ 158 h 452"/>
                <a:gd name="T82" fmla="*/ 91 w 222"/>
                <a:gd name="T83" fmla="*/ 147 h 452"/>
                <a:gd name="T84" fmla="*/ 90 w 222"/>
                <a:gd name="T85" fmla="*/ 128 h 452"/>
                <a:gd name="T86" fmla="*/ 90 w 222"/>
                <a:gd name="T87" fmla="*/ 111 h 452"/>
                <a:gd name="T88" fmla="*/ 81 w 222"/>
                <a:gd name="T89" fmla="*/ 94 h 452"/>
                <a:gd name="T90" fmla="*/ 82 w 222"/>
                <a:gd name="T91" fmla="*/ 76 h 452"/>
                <a:gd name="T92" fmla="*/ 75 w 222"/>
                <a:gd name="T93" fmla="*/ 63 h 452"/>
                <a:gd name="T94" fmla="*/ 63 w 222"/>
                <a:gd name="T95" fmla="*/ 42 h 452"/>
                <a:gd name="T96" fmla="*/ 47 w 222"/>
                <a:gd name="T97" fmla="*/ 35 h 452"/>
                <a:gd name="T98" fmla="*/ 34 w 222"/>
                <a:gd name="T99" fmla="*/ 25 h 452"/>
                <a:gd name="T100" fmla="*/ 30 w 222"/>
                <a:gd name="T101" fmla="*/ 7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2" h="452">
                  <a:moveTo>
                    <a:pt x="20" y="3"/>
                  </a:moveTo>
                  <a:lnTo>
                    <a:pt x="12" y="9"/>
                  </a:lnTo>
                  <a:lnTo>
                    <a:pt x="6" y="16"/>
                  </a:lnTo>
                  <a:lnTo>
                    <a:pt x="1" y="24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3" y="46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4" y="68"/>
                  </a:lnTo>
                  <a:lnTo>
                    <a:pt x="10" y="75"/>
                  </a:lnTo>
                  <a:lnTo>
                    <a:pt x="16" y="80"/>
                  </a:lnTo>
                  <a:lnTo>
                    <a:pt x="8" y="84"/>
                  </a:lnTo>
                  <a:lnTo>
                    <a:pt x="8" y="92"/>
                  </a:lnTo>
                  <a:lnTo>
                    <a:pt x="8" y="99"/>
                  </a:lnTo>
                  <a:lnTo>
                    <a:pt x="14" y="102"/>
                  </a:lnTo>
                  <a:lnTo>
                    <a:pt x="25" y="104"/>
                  </a:lnTo>
                  <a:lnTo>
                    <a:pt x="24" y="108"/>
                  </a:lnTo>
                  <a:lnTo>
                    <a:pt x="24" y="116"/>
                  </a:lnTo>
                  <a:lnTo>
                    <a:pt x="19" y="124"/>
                  </a:lnTo>
                  <a:lnTo>
                    <a:pt x="21" y="132"/>
                  </a:lnTo>
                  <a:lnTo>
                    <a:pt x="27" y="127"/>
                  </a:lnTo>
                  <a:lnTo>
                    <a:pt x="35" y="126"/>
                  </a:lnTo>
                  <a:lnTo>
                    <a:pt x="41" y="128"/>
                  </a:lnTo>
                  <a:lnTo>
                    <a:pt x="49" y="134"/>
                  </a:lnTo>
                  <a:lnTo>
                    <a:pt x="52" y="139"/>
                  </a:lnTo>
                  <a:lnTo>
                    <a:pt x="59" y="140"/>
                  </a:lnTo>
                  <a:lnTo>
                    <a:pt x="64" y="141"/>
                  </a:lnTo>
                  <a:lnTo>
                    <a:pt x="71" y="149"/>
                  </a:lnTo>
                  <a:lnTo>
                    <a:pt x="79" y="156"/>
                  </a:lnTo>
                  <a:lnTo>
                    <a:pt x="78" y="167"/>
                  </a:lnTo>
                  <a:lnTo>
                    <a:pt x="76" y="176"/>
                  </a:lnTo>
                  <a:lnTo>
                    <a:pt x="81" y="184"/>
                  </a:lnTo>
                  <a:lnTo>
                    <a:pt x="87" y="192"/>
                  </a:lnTo>
                  <a:lnTo>
                    <a:pt x="91" y="200"/>
                  </a:lnTo>
                  <a:lnTo>
                    <a:pt x="98" y="204"/>
                  </a:lnTo>
                  <a:lnTo>
                    <a:pt x="105" y="206"/>
                  </a:lnTo>
                  <a:lnTo>
                    <a:pt x="111" y="211"/>
                  </a:lnTo>
                  <a:lnTo>
                    <a:pt x="118" y="221"/>
                  </a:lnTo>
                  <a:lnTo>
                    <a:pt x="121" y="227"/>
                  </a:lnTo>
                  <a:lnTo>
                    <a:pt x="121" y="235"/>
                  </a:lnTo>
                  <a:lnTo>
                    <a:pt x="115" y="237"/>
                  </a:lnTo>
                  <a:lnTo>
                    <a:pt x="117" y="246"/>
                  </a:lnTo>
                  <a:lnTo>
                    <a:pt x="118" y="254"/>
                  </a:lnTo>
                  <a:lnTo>
                    <a:pt x="121" y="263"/>
                  </a:lnTo>
                  <a:lnTo>
                    <a:pt x="124" y="268"/>
                  </a:lnTo>
                  <a:lnTo>
                    <a:pt x="128" y="274"/>
                  </a:lnTo>
                  <a:lnTo>
                    <a:pt x="119" y="283"/>
                  </a:lnTo>
                  <a:lnTo>
                    <a:pt x="117" y="291"/>
                  </a:lnTo>
                  <a:lnTo>
                    <a:pt x="112" y="298"/>
                  </a:lnTo>
                  <a:lnTo>
                    <a:pt x="108" y="294"/>
                  </a:lnTo>
                  <a:lnTo>
                    <a:pt x="102" y="297"/>
                  </a:lnTo>
                  <a:lnTo>
                    <a:pt x="100" y="303"/>
                  </a:lnTo>
                  <a:lnTo>
                    <a:pt x="93" y="307"/>
                  </a:lnTo>
                  <a:lnTo>
                    <a:pt x="105" y="317"/>
                  </a:lnTo>
                  <a:lnTo>
                    <a:pt x="114" y="322"/>
                  </a:lnTo>
                  <a:lnTo>
                    <a:pt x="122" y="329"/>
                  </a:lnTo>
                  <a:lnTo>
                    <a:pt x="128" y="337"/>
                  </a:lnTo>
                  <a:lnTo>
                    <a:pt x="130" y="344"/>
                  </a:lnTo>
                  <a:lnTo>
                    <a:pt x="129" y="354"/>
                  </a:lnTo>
                  <a:lnTo>
                    <a:pt x="134" y="359"/>
                  </a:lnTo>
                  <a:lnTo>
                    <a:pt x="139" y="363"/>
                  </a:lnTo>
                  <a:lnTo>
                    <a:pt x="136" y="371"/>
                  </a:lnTo>
                  <a:lnTo>
                    <a:pt x="127" y="374"/>
                  </a:lnTo>
                  <a:lnTo>
                    <a:pt x="127" y="381"/>
                  </a:lnTo>
                  <a:lnTo>
                    <a:pt x="125" y="387"/>
                  </a:lnTo>
                  <a:lnTo>
                    <a:pt x="124" y="396"/>
                  </a:lnTo>
                  <a:lnTo>
                    <a:pt x="127" y="402"/>
                  </a:lnTo>
                  <a:lnTo>
                    <a:pt x="130" y="406"/>
                  </a:lnTo>
                  <a:lnTo>
                    <a:pt x="137" y="412"/>
                  </a:lnTo>
                  <a:lnTo>
                    <a:pt x="142" y="407"/>
                  </a:lnTo>
                  <a:lnTo>
                    <a:pt x="145" y="399"/>
                  </a:lnTo>
                  <a:lnTo>
                    <a:pt x="147" y="394"/>
                  </a:lnTo>
                  <a:lnTo>
                    <a:pt x="154" y="401"/>
                  </a:lnTo>
                  <a:lnTo>
                    <a:pt x="153" y="406"/>
                  </a:lnTo>
                  <a:lnTo>
                    <a:pt x="146" y="414"/>
                  </a:lnTo>
                  <a:lnTo>
                    <a:pt x="150" y="420"/>
                  </a:lnTo>
                  <a:lnTo>
                    <a:pt x="147" y="426"/>
                  </a:lnTo>
                  <a:lnTo>
                    <a:pt x="149" y="434"/>
                  </a:lnTo>
                  <a:lnTo>
                    <a:pt x="153" y="441"/>
                  </a:lnTo>
                  <a:lnTo>
                    <a:pt x="153" y="450"/>
                  </a:lnTo>
                  <a:lnTo>
                    <a:pt x="159" y="452"/>
                  </a:lnTo>
                  <a:lnTo>
                    <a:pt x="167" y="452"/>
                  </a:lnTo>
                  <a:lnTo>
                    <a:pt x="198" y="423"/>
                  </a:lnTo>
                  <a:lnTo>
                    <a:pt x="203" y="414"/>
                  </a:lnTo>
                  <a:lnTo>
                    <a:pt x="207" y="399"/>
                  </a:lnTo>
                  <a:lnTo>
                    <a:pt x="208" y="389"/>
                  </a:lnTo>
                  <a:lnTo>
                    <a:pt x="211" y="379"/>
                  </a:lnTo>
                  <a:lnTo>
                    <a:pt x="216" y="374"/>
                  </a:lnTo>
                  <a:lnTo>
                    <a:pt x="218" y="366"/>
                  </a:lnTo>
                  <a:lnTo>
                    <a:pt x="217" y="356"/>
                  </a:lnTo>
                  <a:lnTo>
                    <a:pt x="216" y="348"/>
                  </a:lnTo>
                  <a:lnTo>
                    <a:pt x="213" y="338"/>
                  </a:lnTo>
                  <a:lnTo>
                    <a:pt x="209" y="331"/>
                  </a:lnTo>
                  <a:lnTo>
                    <a:pt x="210" y="321"/>
                  </a:lnTo>
                  <a:lnTo>
                    <a:pt x="214" y="313"/>
                  </a:lnTo>
                  <a:lnTo>
                    <a:pt x="221" y="308"/>
                  </a:lnTo>
                  <a:lnTo>
                    <a:pt x="221" y="297"/>
                  </a:lnTo>
                  <a:lnTo>
                    <a:pt x="222" y="284"/>
                  </a:lnTo>
                  <a:lnTo>
                    <a:pt x="221" y="267"/>
                  </a:lnTo>
                  <a:lnTo>
                    <a:pt x="216" y="256"/>
                  </a:lnTo>
                  <a:lnTo>
                    <a:pt x="214" y="247"/>
                  </a:lnTo>
                  <a:lnTo>
                    <a:pt x="215" y="240"/>
                  </a:lnTo>
                  <a:lnTo>
                    <a:pt x="216" y="230"/>
                  </a:lnTo>
                  <a:lnTo>
                    <a:pt x="213" y="224"/>
                  </a:lnTo>
                  <a:lnTo>
                    <a:pt x="204" y="216"/>
                  </a:lnTo>
                  <a:lnTo>
                    <a:pt x="207" y="207"/>
                  </a:lnTo>
                  <a:lnTo>
                    <a:pt x="198" y="206"/>
                  </a:lnTo>
                  <a:lnTo>
                    <a:pt x="190" y="205"/>
                  </a:lnTo>
                  <a:lnTo>
                    <a:pt x="185" y="201"/>
                  </a:lnTo>
                  <a:lnTo>
                    <a:pt x="179" y="206"/>
                  </a:lnTo>
                  <a:lnTo>
                    <a:pt x="173" y="205"/>
                  </a:lnTo>
                  <a:lnTo>
                    <a:pt x="169" y="197"/>
                  </a:lnTo>
                  <a:lnTo>
                    <a:pt x="162" y="195"/>
                  </a:lnTo>
                  <a:lnTo>
                    <a:pt x="154" y="188"/>
                  </a:lnTo>
                  <a:lnTo>
                    <a:pt x="151" y="180"/>
                  </a:lnTo>
                  <a:lnTo>
                    <a:pt x="145" y="177"/>
                  </a:lnTo>
                  <a:lnTo>
                    <a:pt x="138" y="180"/>
                  </a:lnTo>
                  <a:lnTo>
                    <a:pt x="135" y="169"/>
                  </a:lnTo>
                  <a:lnTo>
                    <a:pt x="129" y="176"/>
                  </a:lnTo>
                  <a:lnTo>
                    <a:pt x="119" y="172"/>
                  </a:lnTo>
                  <a:lnTo>
                    <a:pt x="114" y="165"/>
                  </a:lnTo>
                  <a:lnTo>
                    <a:pt x="107" y="158"/>
                  </a:lnTo>
                  <a:lnTo>
                    <a:pt x="99" y="153"/>
                  </a:lnTo>
                  <a:lnTo>
                    <a:pt x="91" y="155"/>
                  </a:lnTo>
                  <a:lnTo>
                    <a:pt x="91" y="147"/>
                  </a:lnTo>
                  <a:lnTo>
                    <a:pt x="92" y="139"/>
                  </a:lnTo>
                  <a:lnTo>
                    <a:pt x="93" y="134"/>
                  </a:lnTo>
                  <a:lnTo>
                    <a:pt x="90" y="128"/>
                  </a:lnTo>
                  <a:lnTo>
                    <a:pt x="86" y="119"/>
                  </a:lnTo>
                  <a:lnTo>
                    <a:pt x="94" y="113"/>
                  </a:lnTo>
                  <a:lnTo>
                    <a:pt x="90" y="111"/>
                  </a:lnTo>
                  <a:lnTo>
                    <a:pt x="84" y="107"/>
                  </a:lnTo>
                  <a:lnTo>
                    <a:pt x="82" y="103"/>
                  </a:lnTo>
                  <a:lnTo>
                    <a:pt x="81" y="94"/>
                  </a:lnTo>
                  <a:lnTo>
                    <a:pt x="88" y="90"/>
                  </a:lnTo>
                  <a:lnTo>
                    <a:pt x="89" y="85"/>
                  </a:lnTo>
                  <a:lnTo>
                    <a:pt x="82" y="76"/>
                  </a:lnTo>
                  <a:lnTo>
                    <a:pt x="77" y="73"/>
                  </a:lnTo>
                  <a:lnTo>
                    <a:pt x="70" y="69"/>
                  </a:lnTo>
                  <a:lnTo>
                    <a:pt x="75" y="63"/>
                  </a:lnTo>
                  <a:lnTo>
                    <a:pt x="73" y="54"/>
                  </a:lnTo>
                  <a:lnTo>
                    <a:pt x="68" y="44"/>
                  </a:lnTo>
                  <a:lnTo>
                    <a:pt x="63" y="42"/>
                  </a:lnTo>
                  <a:lnTo>
                    <a:pt x="55" y="40"/>
                  </a:lnTo>
                  <a:lnTo>
                    <a:pt x="48" y="41"/>
                  </a:lnTo>
                  <a:lnTo>
                    <a:pt x="47" y="35"/>
                  </a:lnTo>
                  <a:lnTo>
                    <a:pt x="42" y="31"/>
                  </a:lnTo>
                  <a:lnTo>
                    <a:pt x="35" y="31"/>
                  </a:lnTo>
                  <a:lnTo>
                    <a:pt x="34" y="25"/>
                  </a:lnTo>
                  <a:lnTo>
                    <a:pt x="30" y="21"/>
                  </a:lnTo>
                  <a:lnTo>
                    <a:pt x="31" y="14"/>
                  </a:lnTo>
                  <a:lnTo>
                    <a:pt x="30" y="7"/>
                  </a:lnTo>
                  <a:lnTo>
                    <a:pt x="29" y="0"/>
                  </a:lnTo>
                  <a:lnTo>
                    <a:pt x="20" y="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17"/>
            <p:cNvSpPr>
              <a:spLocks/>
            </p:cNvSpPr>
            <p:nvPr/>
          </p:nvSpPr>
          <p:spPr bwMode="auto">
            <a:xfrm>
              <a:off x="5145" y="867"/>
              <a:ext cx="148" cy="226"/>
            </a:xfrm>
            <a:custGeom>
              <a:avLst/>
              <a:gdLst>
                <a:gd name="T0" fmla="*/ 115 w 148"/>
                <a:gd name="T1" fmla="*/ 211 h 226"/>
                <a:gd name="T2" fmla="*/ 105 w 148"/>
                <a:gd name="T3" fmla="*/ 206 h 226"/>
                <a:gd name="T4" fmla="*/ 90 w 148"/>
                <a:gd name="T5" fmla="*/ 204 h 226"/>
                <a:gd name="T6" fmla="*/ 81 w 148"/>
                <a:gd name="T7" fmla="*/ 208 h 226"/>
                <a:gd name="T8" fmla="*/ 64 w 148"/>
                <a:gd name="T9" fmla="*/ 210 h 226"/>
                <a:gd name="T10" fmla="*/ 61 w 148"/>
                <a:gd name="T11" fmla="*/ 200 h 226"/>
                <a:gd name="T12" fmla="*/ 50 w 148"/>
                <a:gd name="T13" fmla="*/ 195 h 226"/>
                <a:gd name="T14" fmla="*/ 48 w 148"/>
                <a:gd name="T15" fmla="*/ 180 h 226"/>
                <a:gd name="T16" fmla="*/ 47 w 148"/>
                <a:gd name="T17" fmla="*/ 165 h 226"/>
                <a:gd name="T18" fmla="*/ 42 w 148"/>
                <a:gd name="T19" fmla="*/ 156 h 226"/>
                <a:gd name="T20" fmla="*/ 59 w 148"/>
                <a:gd name="T21" fmla="*/ 152 h 226"/>
                <a:gd name="T22" fmla="*/ 62 w 148"/>
                <a:gd name="T23" fmla="*/ 138 h 226"/>
                <a:gd name="T24" fmla="*/ 51 w 148"/>
                <a:gd name="T25" fmla="*/ 130 h 226"/>
                <a:gd name="T26" fmla="*/ 41 w 148"/>
                <a:gd name="T27" fmla="*/ 121 h 226"/>
                <a:gd name="T28" fmla="*/ 30 w 148"/>
                <a:gd name="T29" fmla="*/ 115 h 226"/>
                <a:gd name="T30" fmla="*/ 22 w 148"/>
                <a:gd name="T31" fmla="*/ 108 h 226"/>
                <a:gd name="T32" fmla="*/ 8 w 148"/>
                <a:gd name="T33" fmla="*/ 101 h 226"/>
                <a:gd name="T34" fmla="*/ 0 w 148"/>
                <a:gd name="T35" fmla="*/ 90 h 226"/>
                <a:gd name="T36" fmla="*/ 18 w 148"/>
                <a:gd name="T37" fmla="*/ 78 h 226"/>
                <a:gd name="T38" fmla="*/ 14 w 148"/>
                <a:gd name="T39" fmla="*/ 60 h 226"/>
                <a:gd name="T40" fmla="*/ 4 w 148"/>
                <a:gd name="T41" fmla="*/ 48 h 226"/>
                <a:gd name="T42" fmla="*/ 10 w 148"/>
                <a:gd name="T43" fmla="*/ 28 h 226"/>
                <a:gd name="T44" fmla="*/ 12 w 148"/>
                <a:gd name="T45" fmla="*/ 7 h 226"/>
                <a:gd name="T46" fmla="*/ 21 w 148"/>
                <a:gd name="T47" fmla="*/ 3 h 226"/>
                <a:gd name="T48" fmla="*/ 27 w 148"/>
                <a:gd name="T49" fmla="*/ 9 h 226"/>
                <a:gd name="T50" fmla="*/ 27 w 148"/>
                <a:gd name="T51" fmla="*/ 24 h 226"/>
                <a:gd name="T52" fmla="*/ 44 w 148"/>
                <a:gd name="T53" fmla="*/ 29 h 226"/>
                <a:gd name="T54" fmla="*/ 43 w 148"/>
                <a:gd name="T55" fmla="*/ 42 h 226"/>
                <a:gd name="T56" fmla="*/ 39 w 148"/>
                <a:gd name="T57" fmla="*/ 58 h 226"/>
                <a:gd name="T58" fmla="*/ 54 w 148"/>
                <a:gd name="T59" fmla="*/ 52 h 226"/>
                <a:gd name="T60" fmla="*/ 68 w 148"/>
                <a:gd name="T61" fmla="*/ 60 h 226"/>
                <a:gd name="T62" fmla="*/ 78 w 148"/>
                <a:gd name="T63" fmla="*/ 66 h 226"/>
                <a:gd name="T64" fmla="*/ 90 w 148"/>
                <a:gd name="T65" fmla="*/ 75 h 226"/>
                <a:gd name="T66" fmla="*/ 97 w 148"/>
                <a:gd name="T67" fmla="*/ 93 h 226"/>
                <a:gd name="T68" fmla="*/ 101 w 148"/>
                <a:gd name="T69" fmla="*/ 110 h 226"/>
                <a:gd name="T70" fmla="*/ 111 w 148"/>
                <a:gd name="T71" fmla="*/ 127 h 226"/>
                <a:gd name="T72" fmla="*/ 124 w 148"/>
                <a:gd name="T73" fmla="*/ 133 h 226"/>
                <a:gd name="T74" fmla="*/ 137 w 148"/>
                <a:gd name="T75" fmla="*/ 148 h 226"/>
                <a:gd name="T76" fmla="*/ 141 w 148"/>
                <a:gd name="T77" fmla="*/ 162 h 226"/>
                <a:gd name="T78" fmla="*/ 136 w 148"/>
                <a:gd name="T79" fmla="*/ 173 h 226"/>
                <a:gd name="T80" fmla="*/ 141 w 148"/>
                <a:gd name="T81" fmla="*/ 191 h 226"/>
                <a:gd name="T82" fmla="*/ 148 w 148"/>
                <a:gd name="T83" fmla="*/ 202 h 226"/>
                <a:gd name="T84" fmla="*/ 136 w 148"/>
                <a:gd name="T85" fmla="*/ 219 h 226"/>
                <a:gd name="T86" fmla="*/ 127 w 148"/>
                <a:gd name="T87" fmla="*/ 222 h 226"/>
                <a:gd name="T88" fmla="*/ 117 w 148"/>
                <a:gd name="T89" fmla="*/ 22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8" h="226">
                  <a:moveTo>
                    <a:pt x="116" y="217"/>
                  </a:moveTo>
                  <a:lnTo>
                    <a:pt x="115" y="211"/>
                  </a:lnTo>
                  <a:lnTo>
                    <a:pt x="108" y="210"/>
                  </a:lnTo>
                  <a:lnTo>
                    <a:pt x="105" y="206"/>
                  </a:lnTo>
                  <a:lnTo>
                    <a:pt x="98" y="203"/>
                  </a:lnTo>
                  <a:lnTo>
                    <a:pt x="90" y="204"/>
                  </a:lnTo>
                  <a:lnTo>
                    <a:pt x="89" y="197"/>
                  </a:lnTo>
                  <a:lnTo>
                    <a:pt x="81" y="208"/>
                  </a:lnTo>
                  <a:lnTo>
                    <a:pt x="71" y="212"/>
                  </a:lnTo>
                  <a:lnTo>
                    <a:pt x="64" y="210"/>
                  </a:lnTo>
                  <a:lnTo>
                    <a:pt x="65" y="203"/>
                  </a:lnTo>
                  <a:lnTo>
                    <a:pt x="61" y="200"/>
                  </a:lnTo>
                  <a:lnTo>
                    <a:pt x="52" y="200"/>
                  </a:lnTo>
                  <a:lnTo>
                    <a:pt x="50" y="195"/>
                  </a:lnTo>
                  <a:lnTo>
                    <a:pt x="50" y="188"/>
                  </a:lnTo>
                  <a:lnTo>
                    <a:pt x="48" y="180"/>
                  </a:lnTo>
                  <a:lnTo>
                    <a:pt x="46" y="172"/>
                  </a:lnTo>
                  <a:lnTo>
                    <a:pt x="47" y="165"/>
                  </a:lnTo>
                  <a:lnTo>
                    <a:pt x="39" y="161"/>
                  </a:lnTo>
                  <a:lnTo>
                    <a:pt x="42" y="156"/>
                  </a:lnTo>
                  <a:lnTo>
                    <a:pt x="50" y="153"/>
                  </a:lnTo>
                  <a:lnTo>
                    <a:pt x="59" y="152"/>
                  </a:lnTo>
                  <a:lnTo>
                    <a:pt x="62" y="148"/>
                  </a:lnTo>
                  <a:lnTo>
                    <a:pt x="62" y="138"/>
                  </a:lnTo>
                  <a:lnTo>
                    <a:pt x="59" y="131"/>
                  </a:lnTo>
                  <a:lnTo>
                    <a:pt x="51" y="130"/>
                  </a:lnTo>
                  <a:lnTo>
                    <a:pt x="50" y="124"/>
                  </a:lnTo>
                  <a:lnTo>
                    <a:pt x="41" y="121"/>
                  </a:lnTo>
                  <a:lnTo>
                    <a:pt x="36" y="116"/>
                  </a:lnTo>
                  <a:lnTo>
                    <a:pt x="30" y="115"/>
                  </a:lnTo>
                  <a:lnTo>
                    <a:pt x="31" y="109"/>
                  </a:lnTo>
                  <a:lnTo>
                    <a:pt x="22" y="108"/>
                  </a:lnTo>
                  <a:lnTo>
                    <a:pt x="15" y="101"/>
                  </a:lnTo>
                  <a:lnTo>
                    <a:pt x="8" y="101"/>
                  </a:lnTo>
                  <a:lnTo>
                    <a:pt x="2" y="99"/>
                  </a:lnTo>
                  <a:lnTo>
                    <a:pt x="0" y="90"/>
                  </a:lnTo>
                  <a:lnTo>
                    <a:pt x="10" y="84"/>
                  </a:lnTo>
                  <a:lnTo>
                    <a:pt x="18" y="78"/>
                  </a:lnTo>
                  <a:lnTo>
                    <a:pt x="18" y="70"/>
                  </a:lnTo>
                  <a:lnTo>
                    <a:pt x="14" y="60"/>
                  </a:lnTo>
                  <a:lnTo>
                    <a:pt x="9" y="54"/>
                  </a:lnTo>
                  <a:lnTo>
                    <a:pt x="4" y="48"/>
                  </a:lnTo>
                  <a:lnTo>
                    <a:pt x="8" y="39"/>
                  </a:lnTo>
                  <a:lnTo>
                    <a:pt x="10" y="28"/>
                  </a:lnTo>
                  <a:lnTo>
                    <a:pt x="13" y="16"/>
                  </a:lnTo>
                  <a:lnTo>
                    <a:pt x="12" y="7"/>
                  </a:lnTo>
                  <a:lnTo>
                    <a:pt x="17" y="0"/>
                  </a:lnTo>
                  <a:lnTo>
                    <a:pt x="21" y="3"/>
                  </a:lnTo>
                  <a:lnTo>
                    <a:pt x="20" y="11"/>
                  </a:lnTo>
                  <a:lnTo>
                    <a:pt x="27" y="9"/>
                  </a:lnTo>
                  <a:lnTo>
                    <a:pt x="27" y="17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44" y="29"/>
                  </a:lnTo>
                  <a:lnTo>
                    <a:pt x="43" y="34"/>
                  </a:lnTo>
                  <a:lnTo>
                    <a:pt x="43" y="42"/>
                  </a:lnTo>
                  <a:lnTo>
                    <a:pt x="38" y="50"/>
                  </a:lnTo>
                  <a:lnTo>
                    <a:pt x="39" y="58"/>
                  </a:lnTo>
                  <a:lnTo>
                    <a:pt x="46" y="53"/>
                  </a:lnTo>
                  <a:lnTo>
                    <a:pt x="54" y="52"/>
                  </a:lnTo>
                  <a:lnTo>
                    <a:pt x="60" y="54"/>
                  </a:lnTo>
                  <a:lnTo>
                    <a:pt x="68" y="60"/>
                  </a:lnTo>
                  <a:lnTo>
                    <a:pt x="71" y="65"/>
                  </a:lnTo>
                  <a:lnTo>
                    <a:pt x="78" y="66"/>
                  </a:lnTo>
                  <a:lnTo>
                    <a:pt x="83" y="67"/>
                  </a:lnTo>
                  <a:lnTo>
                    <a:pt x="90" y="75"/>
                  </a:lnTo>
                  <a:lnTo>
                    <a:pt x="98" y="82"/>
                  </a:lnTo>
                  <a:lnTo>
                    <a:pt x="97" y="93"/>
                  </a:lnTo>
                  <a:lnTo>
                    <a:pt x="95" y="102"/>
                  </a:lnTo>
                  <a:lnTo>
                    <a:pt x="101" y="110"/>
                  </a:lnTo>
                  <a:lnTo>
                    <a:pt x="106" y="119"/>
                  </a:lnTo>
                  <a:lnTo>
                    <a:pt x="111" y="127"/>
                  </a:lnTo>
                  <a:lnTo>
                    <a:pt x="118" y="131"/>
                  </a:lnTo>
                  <a:lnTo>
                    <a:pt x="124" y="133"/>
                  </a:lnTo>
                  <a:lnTo>
                    <a:pt x="131" y="138"/>
                  </a:lnTo>
                  <a:lnTo>
                    <a:pt x="137" y="148"/>
                  </a:lnTo>
                  <a:lnTo>
                    <a:pt x="141" y="154"/>
                  </a:lnTo>
                  <a:lnTo>
                    <a:pt x="141" y="162"/>
                  </a:lnTo>
                  <a:lnTo>
                    <a:pt x="135" y="164"/>
                  </a:lnTo>
                  <a:lnTo>
                    <a:pt x="136" y="173"/>
                  </a:lnTo>
                  <a:lnTo>
                    <a:pt x="138" y="181"/>
                  </a:lnTo>
                  <a:lnTo>
                    <a:pt x="141" y="191"/>
                  </a:lnTo>
                  <a:lnTo>
                    <a:pt x="144" y="196"/>
                  </a:lnTo>
                  <a:lnTo>
                    <a:pt x="148" y="202"/>
                  </a:lnTo>
                  <a:lnTo>
                    <a:pt x="139" y="211"/>
                  </a:lnTo>
                  <a:lnTo>
                    <a:pt x="136" y="219"/>
                  </a:lnTo>
                  <a:lnTo>
                    <a:pt x="132" y="226"/>
                  </a:lnTo>
                  <a:lnTo>
                    <a:pt x="127" y="222"/>
                  </a:lnTo>
                  <a:lnTo>
                    <a:pt x="122" y="225"/>
                  </a:lnTo>
                  <a:lnTo>
                    <a:pt x="117" y="223"/>
                  </a:lnTo>
                  <a:lnTo>
                    <a:pt x="116" y="21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5134" y="1402"/>
              <a:ext cx="154" cy="123"/>
            </a:xfrm>
            <a:custGeom>
              <a:avLst/>
              <a:gdLst>
                <a:gd name="T0" fmla="*/ 147 w 154"/>
                <a:gd name="T1" fmla="*/ 0 h 123"/>
                <a:gd name="T2" fmla="*/ 135 w 154"/>
                <a:gd name="T3" fmla="*/ 9 h 123"/>
                <a:gd name="T4" fmla="*/ 119 w 154"/>
                <a:gd name="T5" fmla="*/ 4 h 123"/>
                <a:gd name="T6" fmla="*/ 103 w 154"/>
                <a:gd name="T7" fmla="*/ 13 h 123"/>
                <a:gd name="T8" fmla="*/ 96 w 154"/>
                <a:gd name="T9" fmla="*/ 22 h 123"/>
                <a:gd name="T10" fmla="*/ 79 w 154"/>
                <a:gd name="T11" fmla="*/ 34 h 123"/>
                <a:gd name="T12" fmla="*/ 68 w 154"/>
                <a:gd name="T13" fmla="*/ 37 h 123"/>
                <a:gd name="T14" fmla="*/ 57 w 154"/>
                <a:gd name="T15" fmla="*/ 11 h 123"/>
                <a:gd name="T16" fmla="*/ 44 w 154"/>
                <a:gd name="T17" fmla="*/ 17 h 123"/>
                <a:gd name="T18" fmla="*/ 31 w 154"/>
                <a:gd name="T19" fmla="*/ 9 h 123"/>
                <a:gd name="T20" fmla="*/ 34 w 154"/>
                <a:gd name="T21" fmla="*/ 27 h 123"/>
                <a:gd name="T22" fmla="*/ 23 w 154"/>
                <a:gd name="T23" fmla="*/ 32 h 123"/>
                <a:gd name="T24" fmla="*/ 11 w 154"/>
                <a:gd name="T25" fmla="*/ 37 h 123"/>
                <a:gd name="T26" fmla="*/ 0 w 154"/>
                <a:gd name="T27" fmla="*/ 42 h 123"/>
                <a:gd name="T28" fmla="*/ 0 w 154"/>
                <a:gd name="T29" fmla="*/ 55 h 123"/>
                <a:gd name="T30" fmla="*/ 13 w 154"/>
                <a:gd name="T31" fmla="*/ 52 h 123"/>
                <a:gd name="T32" fmla="*/ 14 w 154"/>
                <a:gd name="T33" fmla="*/ 61 h 123"/>
                <a:gd name="T34" fmla="*/ 9 w 154"/>
                <a:gd name="T35" fmla="*/ 73 h 123"/>
                <a:gd name="T36" fmla="*/ 7 w 154"/>
                <a:gd name="T37" fmla="*/ 87 h 123"/>
                <a:gd name="T38" fmla="*/ 14 w 154"/>
                <a:gd name="T39" fmla="*/ 96 h 123"/>
                <a:gd name="T40" fmla="*/ 21 w 154"/>
                <a:gd name="T41" fmla="*/ 105 h 123"/>
                <a:gd name="T42" fmla="*/ 37 w 154"/>
                <a:gd name="T43" fmla="*/ 108 h 123"/>
                <a:gd name="T44" fmla="*/ 48 w 154"/>
                <a:gd name="T45" fmla="*/ 112 h 123"/>
                <a:gd name="T46" fmla="*/ 56 w 154"/>
                <a:gd name="T47" fmla="*/ 119 h 123"/>
                <a:gd name="T48" fmla="*/ 71 w 154"/>
                <a:gd name="T49" fmla="*/ 118 h 123"/>
                <a:gd name="T50" fmla="*/ 70 w 154"/>
                <a:gd name="T51" fmla="*/ 106 h 123"/>
                <a:gd name="T52" fmla="*/ 68 w 154"/>
                <a:gd name="T53" fmla="*/ 88 h 123"/>
                <a:gd name="T54" fmla="*/ 81 w 154"/>
                <a:gd name="T55" fmla="*/ 83 h 123"/>
                <a:gd name="T56" fmla="*/ 94 w 154"/>
                <a:gd name="T57" fmla="*/ 77 h 123"/>
                <a:gd name="T58" fmla="*/ 105 w 154"/>
                <a:gd name="T59" fmla="*/ 64 h 123"/>
                <a:gd name="T60" fmla="*/ 123 w 154"/>
                <a:gd name="T61" fmla="*/ 61 h 123"/>
                <a:gd name="T62" fmla="*/ 141 w 154"/>
                <a:gd name="T63" fmla="*/ 58 h 123"/>
                <a:gd name="T64" fmla="*/ 148 w 154"/>
                <a:gd name="T65" fmla="*/ 37 h 123"/>
                <a:gd name="T66" fmla="*/ 150 w 154"/>
                <a:gd name="T67" fmla="*/ 19 h 123"/>
                <a:gd name="T68" fmla="*/ 154 w 154"/>
                <a:gd name="T69" fmla="*/ 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" h="123">
                  <a:moveTo>
                    <a:pt x="154" y="2"/>
                  </a:moveTo>
                  <a:lnTo>
                    <a:pt x="147" y="0"/>
                  </a:lnTo>
                  <a:lnTo>
                    <a:pt x="140" y="2"/>
                  </a:lnTo>
                  <a:lnTo>
                    <a:pt x="135" y="9"/>
                  </a:lnTo>
                  <a:lnTo>
                    <a:pt x="127" y="6"/>
                  </a:lnTo>
                  <a:lnTo>
                    <a:pt x="119" y="4"/>
                  </a:lnTo>
                  <a:lnTo>
                    <a:pt x="112" y="7"/>
                  </a:lnTo>
                  <a:lnTo>
                    <a:pt x="103" y="13"/>
                  </a:lnTo>
                  <a:lnTo>
                    <a:pt x="96" y="16"/>
                  </a:lnTo>
                  <a:lnTo>
                    <a:pt x="96" y="22"/>
                  </a:lnTo>
                  <a:lnTo>
                    <a:pt x="91" y="29"/>
                  </a:lnTo>
                  <a:lnTo>
                    <a:pt x="79" y="34"/>
                  </a:lnTo>
                  <a:lnTo>
                    <a:pt x="75" y="42"/>
                  </a:lnTo>
                  <a:lnTo>
                    <a:pt x="68" y="37"/>
                  </a:lnTo>
                  <a:lnTo>
                    <a:pt x="63" y="20"/>
                  </a:lnTo>
                  <a:lnTo>
                    <a:pt x="57" y="11"/>
                  </a:lnTo>
                  <a:lnTo>
                    <a:pt x="52" y="14"/>
                  </a:lnTo>
                  <a:lnTo>
                    <a:pt x="44" y="17"/>
                  </a:lnTo>
                  <a:lnTo>
                    <a:pt x="40" y="11"/>
                  </a:lnTo>
                  <a:lnTo>
                    <a:pt x="31" y="9"/>
                  </a:lnTo>
                  <a:lnTo>
                    <a:pt x="33" y="17"/>
                  </a:lnTo>
                  <a:lnTo>
                    <a:pt x="34" y="27"/>
                  </a:lnTo>
                  <a:lnTo>
                    <a:pt x="29" y="34"/>
                  </a:lnTo>
                  <a:lnTo>
                    <a:pt x="23" y="32"/>
                  </a:lnTo>
                  <a:lnTo>
                    <a:pt x="17" y="33"/>
                  </a:lnTo>
                  <a:lnTo>
                    <a:pt x="11" y="37"/>
                  </a:lnTo>
                  <a:lnTo>
                    <a:pt x="8" y="40"/>
                  </a:lnTo>
                  <a:lnTo>
                    <a:pt x="0" y="42"/>
                  </a:lnTo>
                  <a:lnTo>
                    <a:pt x="4" y="49"/>
                  </a:lnTo>
                  <a:lnTo>
                    <a:pt x="0" y="55"/>
                  </a:lnTo>
                  <a:lnTo>
                    <a:pt x="7" y="57"/>
                  </a:lnTo>
                  <a:lnTo>
                    <a:pt x="13" y="52"/>
                  </a:lnTo>
                  <a:lnTo>
                    <a:pt x="20" y="54"/>
                  </a:lnTo>
                  <a:lnTo>
                    <a:pt x="14" y="61"/>
                  </a:lnTo>
                  <a:lnTo>
                    <a:pt x="10" y="67"/>
                  </a:lnTo>
                  <a:lnTo>
                    <a:pt x="9" y="73"/>
                  </a:lnTo>
                  <a:lnTo>
                    <a:pt x="9" y="79"/>
                  </a:lnTo>
                  <a:lnTo>
                    <a:pt x="7" y="87"/>
                  </a:lnTo>
                  <a:lnTo>
                    <a:pt x="7" y="95"/>
                  </a:lnTo>
                  <a:lnTo>
                    <a:pt x="14" y="96"/>
                  </a:lnTo>
                  <a:lnTo>
                    <a:pt x="19" y="98"/>
                  </a:lnTo>
                  <a:lnTo>
                    <a:pt x="21" y="105"/>
                  </a:lnTo>
                  <a:lnTo>
                    <a:pt x="25" y="110"/>
                  </a:lnTo>
                  <a:lnTo>
                    <a:pt x="37" y="108"/>
                  </a:lnTo>
                  <a:lnTo>
                    <a:pt x="45" y="108"/>
                  </a:lnTo>
                  <a:lnTo>
                    <a:pt x="48" y="112"/>
                  </a:lnTo>
                  <a:lnTo>
                    <a:pt x="56" y="113"/>
                  </a:lnTo>
                  <a:lnTo>
                    <a:pt x="56" y="119"/>
                  </a:lnTo>
                  <a:lnTo>
                    <a:pt x="64" y="123"/>
                  </a:lnTo>
                  <a:lnTo>
                    <a:pt x="71" y="118"/>
                  </a:lnTo>
                  <a:lnTo>
                    <a:pt x="70" y="112"/>
                  </a:lnTo>
                  <a:lnTo>
                    <a:pt x="70" y="106"/>
                  </a:lnTo>
                  <a:lnTo>
                    <a:pt x="72" y="98"/>
                  </a:lnTo>
                  <a:lnTo>
                    <a:pt x="68" y="88"/>
                  </a:lnTo>
                  <a:lnTo>
                    <a:pt x="72" y="83"/>
                  </a:lnTo>
                  <a:lnTo>
                    <a:pt x="81" y="83"/>
                  </a:lnTo>
                  <a:lnTo>
                    <a:pt x="86" y="79"/>
                  </a:lnTo>
                  <a:lnTo>
                    <a:pt x="94" y="77"/>
                  </a:lnTo>
                  <a:lnTo>
                    <a:pt x="100" y="69"/>
                  </a:lnTo>
                  <a:lnTo>
                    <a:pt x="105" y="64"/>
                  </a:lnTo>
                  <a:lnTo>
                    <a:pt x="112" y="60"/>
                  </a:lnTo>
                  <a:lnTo>
                    <a:pt x="123" y="61"/>
                  </a:lnTo>
                  <a:lnTo>
                    <a:pt x="134" y="61"/>
                  </a:lnTo>
                  <a:lnTo>
                    <a:pt x="141" y="58"/>
                  </a:lnTo>
                  <a:lnTo>
                    <a:pt x="148" y="47"/>
                  </a:lnTo>
                  <a:lnTo>
                    <a:pt x="148" y="37"/>
                  </a:lnTo>
                  <a:lnTo>
                    <a:pt x="151" y="30"/>
                  </a:lnTo>
                  <a:lnTo>
                    <a:pt x="150" y="19"/>
                  </a:lnTo>
                  <a:lnTo>
                    <a:pt x="151" y="11"/>
                  </a:lnTo>
                  <a:lnTo>
                    <a:pt x="154" y="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4885" y="1062"/>
              <a:ext cx="233" cy="576"/>
            </a:xfrm>
            <a:custGeom>
              <a:avLst/>
              <a:gdLst>
                <a:gd name="T0" fmla="*/ 223 w 233"/>
                <a:gd name="T1" fmla="*/ 364 h 576"/>
                <a:gd name="T2" fmla="*/ 219 w 233"/>
                <a:gd name="T3" fmla="*/ 332 h 576"/>
                <a:gd name="T4" fmla="*/ 202 w 233"/>
                <a:gd name="T5" fmla="*/ 312 h 576"/>
                <a:gd name="T6" fmla="*/ 176 w 233"/>
                <a:gd name="T7" fmla="*/ 300 h 576"/>
                <a:gd name="T8" fmla="*/ 144 w 233"/>
                <a:gd name="T9" fmla="*/ 291 h 576"/>
                <a:gd name="T10" fmla="*/ 140 w 233"/>
                <a:gd name="T11" fmla="*/ 264 h 576"/>
                <a:gd name="T12" fmla="*/ 120 w 233"/>
                <a:gd name="T13" fmla="*/ 244 h 576"/>
                <a:gd name="T14" fmla="*/ 127 w 233"/>
                <a:gd name="T15" fmla="*/ 218 h 576"/>
                <a:gd name="T16" fmla="*/ 143 w 233"/>
                <a:gd name="T17" fmla="*/ 195 h 576"/>
                <a:gd name="T18" fmla="*/ 169 w 233"/>
                <a:gd name="T19" fmla="*/ 183 h 576"/>
                <a:gd name="T20" fmla="*/ 148 w 233"/>
                <a:gd name="T21" fmla="*/ 158 h 576"/>
                <a:gd name="T22" fmla="*/ 96 w 233"/>
                <a:gd name="T23" fmla="*/ 94 h 576"/>
                <a:gd name="T24" fmla="*/ 113 w 233"/>
                <a:gd name="T25" fmla="*/ 70 h 576"/>
                <a:gd name="T26" fmla="*/ 108 w 233"/>
                <a:gd name="T27" fmla="*/ 42 h 576"/>
                <a:gd name="T28" fmla="*/ 78 w 233"/>
                <a:gd name="T29" fmla="*/ 21 h 576"/>
                <a:gd name="T30" fmla="*/ 51 w 233"/>
                <a:gd name="T31" fmla="*/ 12 h 576"/>
                <a:gd name="T32" fmla="*/ 64 w 233"/>
                <a:gd name="T33" fmla="*/ 42 h 576"/>
                <a:gd name="T34" fmla="*/ 80 w 233"/>
                <a:gd name="T35" fmla="*/ 69 h 576"/>
                <a:gd name="T36" fmla="*/ 76 w 233"/>
                <a:gd name="T37" fmla="*/ 94 h 576"/>
                <a:gd name="T38" fmla="*/ 29 w 233"/>
                <a:gd name="T39" fmla="*/ 127 h 576"/>
                <a:gd name="T40" fmla="*/ 19 w 233"/>
                <a:gd name="T41" fmla="*/ 145 h 576"/>
                <a:gd name="T42" fmla="*/ 8 w 233"/>
                <a:gd name="T43" fmla="*/ 182 h 576"/>
                <a:gd name="T44" fmla="*/ 32 w 233"/>
                <a:gd name="T45" fmla="*/ 210 h 576"/>
                <a:gd name="T46" fmla="*/ 40 w 233"/>
                <a:gd name="T47" fmla="*/ 228 h 576"/>
                <a:gd name="T48" fmla="*/ 60 w 233"/>
                <a:gd name="T49" fmla="*/ 240 h 576"/>
                <a:gd name="T50" fmla="*/ 68 w 233"/>
                <a:gd name="T51" fmla="*/ 266 h 576"/>
                <a:gd name="T52" fmla="*/ 57 w 233"/>
                <a:gd name="T53" fmla="*/ 289 h 576"/>
                <a:gd name="T54" fmla="*/ 68 w 233"/>
                <a:gd name="T55" fmla="*/ 318 h 576"/>
                <a:gd name="T56" fmla="*/ 77 w 233"/>
                <a:gd name="T57" fmla="*/ 344 h 576"/>
                <a:gd name="T58" fmla="*/ 71 w 233"/>
                <a:gd name="T59" fmla="*/ 376 h 576"/>
                <a:gd name="T60" fmla="*/ 51 w 233"/>
                <a:gd name="T61" fmla="*/ 383 h 576"/>
                <a:gd name="T62" fmla="*/ 63 w 233"/>
                <a:gd name="T63" fmla="*/ 401 h 576"/>
                <a:gd name="T64" fmla="*/ 70 w 233"/>
                <a:gd name="T65" fmla="*/ 433 h 576"/>
                <a:gd name="T66" fmla="*/ 77 w 233"/>
                <a:gd name="T67" fmla="*/ 470 h 576"/>
                <a:gd name="T68" fmla="*/ 79 w 233"/>
                <a:gd name="T69" fmla="*/ 505 h 576"/>
                <a:gd name="T70" fmla="*/ 67 w 233"/>
                <a:gd name="T71" fmla="*/ 537 h 576"/>
                <a:gd name="T72" fmla="*/ 56 w 233"/>
                <a:gd name="T73" fmla="*/ 556 h 576"/>
                <a:gd name="T74" fmla="*/ 78 w 233"/>
                <a:gd name="T75" fmla="*/ 551 h 576"/>
                <a:gd name="T76" fmla="*/ 101 w 233"/>
                <a:gd name="T77" fmla="*/ 553 h 576"/>
                <a:gd name="T78" fmla="*/ 136 w 233"/>
                <a:gd name="T79" fmla="*/ 567 h 576"/>
                <a:gd name="T80" fmla="*/ 171 w 233"/>
                <a:gd name="T81" fmla="*/ 569 h 576"/>
                <a:gd name="T82" fmla="*/ 185 w 233"/>
                <a:gd name="T83" fmla="*/ 547 h 576"/>
                <a:gd name="T84" fmla="*/ 169 w 233"/>
                <a:gd name="T85" fmla="*/ 518 h 576"/>
                <a:gd name="T86" fmla="*/ 193 w 233"/>
                <a:gd name="T87" fmla="*/ 480 h 576"/>
                <a:gd name="T88" fmla="*/ 218 w 233"/>
                <a:gd name="T89" fmla="*/ 453 h 576"/>
                <a:gd name="T90" fmla="*/ 204 w 233"/>
                <a:gd name="T91" fmla="*/ 426 h 576"/>
                <a:gd name="T92" fmla="*/ 207 w 233"/>
                <a:gd name="T93" fmla="*/ 401 h 576"/>
                <a:gd name="T94" fmla="*/ 233 w 233"/>
                <a:gd name="T95" fmla="*/ 389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3" h="576">
                  <a:moveTo>
                    <a:pt x="231" y="380"/>
                  </a:moveTo>
                  <a:lnTo>
                    <a:pt x="230" y="375"/>
                  </a:lnTo>
                  <a:lnTo>
                    <a:pt x="226" y="371"/>
                  </a:lnTo>
                  <a:lnTo>
                    <a:pt x="223" y="364"/>
                  </a:lnTo>
                  <a:lnTo>
                    <a:pt x="224" y="356"/>
                  </a:lnTo>
                  <a:lnTo>
                    <a:pt x="220" y="350"/>
                  </a:lnTo>
                  <a:lnTo>
                    <a:pt x="216" y="342"/>
                  </a:lnTo>
                  <a:lnTo>
                    <a:pt x="219" y="332"/>
                  </a:lnTo>
                  <a:lnTo>
                    <a:pt x="220" y="325"/>
                  </a:lnTo>
                  <a:lnTo>
                    <a:pt x="218" y="319"/>
                  </a:lnTo>
                  <a:lnTo>
                    <a:pt x="207" y="320"/>
                  </a:lnTo>
                  <a:lnTo>
                    <a:pt x="202" y="312"/>
                  </a:lnTo>
                  <a:lnTo>
                    <a:pt x="203" y="302"/>
                  </a:lnTo>
                  <a:lnTo>
                    <a:pt x="200" y="296"/>
                  </a:lnTo>
                  <a:lnTo>
                    <a:pt x="190" y="297"/>
                  </a:lnTo>
                  <a:lnTo>
                    <a:pt x="176" y="300"/>
                  </a:lnTo>
                  <a:lnTo>
                    <a:pt x="166" y="302"/>
                  </a:lnTo>
                  <a:lnTo>
                    <a:pt x="155" y="303"/>
                  </a:lnTo>
                  <a:lnTo>
                    <a:pt x="147" y="299"/>
                  </a:lnTo>
                  <a:lnTo>
                    <a:pt x="144" y="291"/>
                  </a:lnTo>
                  <a:lnTo>
                    <a:pt x="138" y="287"/>
                  </a:lnTo>
                  <a:lnTo>
                    <a:pt x="137" y="280"/>
                  </a:lnTo>
                  <a:lnTo>
                    <a:pt x="137" y="272"/>
                  </a:lnTo>
                  <a:lnTo>
                    <a:pt x="140" y="264"/>
                  </a:lnTo>
                  <a:lnTo>
                    <a:pt x="135" y="260"/>
                  </a:lnTo>
                  <a:lnTo>
                    <a:pt x="128" y="254"/>
                  </a:lnTo>
                  <a:lnTo>
                    <a:pt x="126" y="247"/>
                  </a:lnTo>
                  <a:lnTo>
                    <a:pt x="120" y="244"/>
                  </a:lnTo>
                  <a:lnTo>
                    <a:pt x="119" y="236"/>
                  </a:lnTo>
                  <a:lnTo>
                    <a:pt x="114" y="230"/>
                  </a:lnTo>
                  <a:lnTo>
                    <a:pt x="114" y="224"/>
                  </a:lnTo>
                  <a:lnTo>
                    <a:pt x="127" y="218"/>
                  </a:lnTo>
                  <a:lnTo>
                    <a:pt x="134" y="214"/>
                  </a:lnTo>
                  <a:lnTo>
                    <a:pt x="133" y="206"/>
                  </a:lnTo>
                  <a:lnTo>
                    <a:pt x="132" y="198"/>
                  </a:lnTo>
                  <a:lnTo>
                    <a:pt x="143" y="195"/>
                  </a:lnTo>
                  <a:lnTo>
                    <a:pt x="151" y="197"/>
                  </a:lnTo>
                  <a:lnTo>
                    <a:pt x="159" y="199"/>
                  </a:lnTo>
                  <a:lnTo>
                    <a:pt x="166" y="198"/>
                  </a:lnTo>
                  <a:lnTo>
                    <a:pt x="169" y="183"/>
                  </a:lnTo>
                  <a:lnTo>
                    <a:pt x="168" y="173"/>
                  </a:lnTo>
                  <a:lnTo>
                    <a:pt x="164" y="165"/>
                  </a:lnTo>
                  <a:lnTo>
                    <a:pt x="157" y="159"/>
                  </a:lnTo>
                  <a:lnTo>
                    <a:pt x="148" y="158"/>
                  </a:lnTo>
                  <a:lnTo>
                    <a:pt x="129" y="133"/>
                  </a:lnTo>
                  <a:lnTo>
                    <a:pt x="98" y="107"/>
                  </a:lnTo>
                  <a:lnTo>
                    <a:pt x="91" y="98"/>
                  </a:lnTo>
                  <a:lnTo>
                    <a:pt x="96" y="94"/>
                  </a:lnTo>
                  <a:lnTo>
                    <a:pt x="102" y="89"/>
                  </a:lnTo>
                  <a:lnTo>
                    <a:pt x="104" y="80"/>
                  </a:lnTo>
                  <a:lnTo>
                    <a:pt x="105" y="73"/>
                  </a:lnTo>
                  <a:lnTo>
                    <a:pt x="113" y="70"/>
                  </a:lnTo>
                  <a:lnTo>
                    <a:pt x="112" y="63"/>
                  </a:lnTo>
                  <a:lnTo>
                    <a:pt x="109" y="56"/>
                  </a:lnTo>
                  <a:lnTo>
                    <a:pt x="111" y="50"/>
                  </a:lnTo>
                  <a:lnTo>
                    <a:pt x="108" y="42"/>
                  </a:lnTo>
                  <a:lnTo>
                    <a:pt x="99" y="42"/>
                  </a:lnTo>
                  <a:lnTo>
                    <a:pt x="94" y="38"/>
                  </a:lnTo>
                  <a:lnTo>
                    <a:pt x="88" y="23"/>
                  </a:lnTo>
                  <a:lnTo>
                    <a:pt x="78" y="21"/>
                  </a:lnTo>
                  <a:lnTo>
                    <a:pt x="71" y="16"/>
                  </a:lnTo>
                  <a:lnTo>
                    <a:pt x="70" y="10"/>
                  </a:lnTo>
                  <a:lnTo>
                    <a:pt x="60" y="0"/>
                  </a:lnTo>
                  <a:lnTo>
                    <a:pt x="51" y="12"/>
                  </a:lnTo>
                  <a:lnTo>
                    <a:pt x="52" y="20"/>
                  </a:lnTo>
                  <a:lnTo>
                    <a:pt x="58" y="25"/>
                  </a:lnTo>
                  <a:lnTo>
                    <a:pt x="64" y="33"/>
                  </a:lnTo>
                  <a:lnTo>
                    <a:pt x="64" y="42"/>
                  </a:lnTo>
                  <a:lnTo>
                    <a:pt x="69" y="48"/>
                  </a:lnTo>
                  <a:lnTo>
                    <a:pt x="76" y="56"/>
                  </a:lnTo>
                  <a:lnTo>
                    <a:pt x="77" y="63"/>
                  </a:lnTo>
                  <a:lnTo>
                    <a:pt x="80" y="69"/>
                  </a:lnTo>
                  <a:lnTo>
                    <a:pt x="83" y="79"/>
                  </a:lnTo>
                  <a:lnTo>
                    <a:pt x="82" y="84"/>
                  </a:lnTo>
                  <a:lnTo>
                    <a:pt x="82" y="90"/>
                  </a:lnTo>
                  <a:lnTo>
                    <a:pt x="76" y="94"/>
                  </a:lnTo>
                  <a:lnTo>
                    <a:pt x="68" y="97"/>
                  </a:lnTo>
                  <a:lnTo>
                    <a:pt x="41" y="138"/>
                  </a:lnTo>
                  <a:lnTo>
                    <a:pt x="36" y="136"/>
                  </a:lnTo>
                  <a:lnTo>
                    <a:pt x="29" y="127"/>
                  </a:lnTo>
                  <a:lnTo>
                    <a:pt x="24" y="121"/>
                  </a:lnTo>
                  <a:lnTo>
                    <a:pt x="19" y="124"/>
                  </a:lnTo>
                  <a:lnTo>
                    <a:pt x="19" y="136"/>
                  </a:lnTo>
                  <a:lnTo>
                    <a:pt x="19" y="145"/>
                  </a:lnTo>
                  <a:lnTo>
                    <a:pt x="10" y="150"/>
                  </a:lnTo>
                  <a:lnTo>
                    <a:pt x="9" y="154"/>
                  </a:lnTo>
                  <a:lnTo>
                    <a:pt x="0" y="176"/>
                  </a:lnTo>
                  <a:lnTo>
                    <a:pt x="8" y="182"/>
                  </a:lnTo>
                  <a:lnTo>
                    <a:pt x="15" y="189"/>
                  </a:lnTo>
                  <a:lnTo>
                    <a:pt x="25" y="196"/>
                  </a:lnTo>
                  <a:lnTo>
                    <a:pt x="29" y="203"/>
                  </a:lnTo>
                  <a:lnTo>
                    <a:pt x="32" y="210"/>
                  </a:lnTo>
                  <a:lnTo>
                    <a:pt x="27" y="214"/>
                  </a:lnTo>
                  <a:lnTo>
                    <a:pt x="25" y="221"/>
                  </a:lnTo>
                  <a:lnTo>
                    <a:pt x="32" y="225"/>
                  </a:lnTo>
                  <a:lnTo>
                    <a:pt x="40" y="228"/>
                  </a:lnTo>
                  <a:lnTo>
                    <a:pt x="45" y="235"/>
                  </a:lnTo>
                  <a:lnTo>
                    <a:pt x="47" y="245"/>
                  </a:lnTo>
                  <a:lnTo>
                    <a:pt x="52" y="240"/>
                  </a:lnTo>
                  <a:lnTo>
                    <a:pt x="60" y="240"/>
                  </a:lnTo>
                  <a:lnTo>
                    <a:pt x="65" y="245"/>
                  </a:lnTo>
                  <a:lnTo>
                    <a:pt x="64" y="250"/>
                  </a:lnTo>
                  <a:lnTo>
                    <a:pt x="68" y="257"/>
                  </a:lnTo>
                  <a:lnTo>
                    <a:pt x="68" y="266"/>
                  </a:lnTo>
                  <a:lnTo>
                    <a:pt x="68" y="276"/>
                  </a:lnTo>
                  <a:lnTo>
                    <a:pt x="65" y="280"/>
                  </a:lnTo>
                  <a:lnTo>
                    <a:pt x="64" y="287"/>
                  </a:lnTo>
                  <a:lnTo>
                    <a:pt x="57" y="289"/>
                  </a:lnTo>
                  <a:lnTo>
                    <a:pt x="56" y="298"/>
                  </a:lnTo>
                  <a:lnTo>
                    <a:pt x="55" y="307"/>
                  </a:lnTo>
                  <a:lnTo>
                    <a:pt x="62" y="311"/>
                  </a:lnTo>
                  <a:lnTo>
                    <a:pt x="68" y="318"/>
                  </a:lnTo>
                  <a:lnTo>
                    <a:pt x="71" y="324"/>
                  </a:lnTo>
                  <a:lnTo>
                    <a:pt x="71" y="331"/>
                  </a:lnTo>
                  <a:lnTo>
                    <a:pt x="75" y="337"/>
                  </a:lnTo>
                  <a:lnTo>
                    <a:pt x="77" y="344"/>
                  </a:lnTo>
                  <a:lnTo>
                    <a:pt x="83" y="351"/>
                  </a:lnTo>
                  <a:lnTo>
                    <a:pt x="82" y="360"/>
                  </a:lnTo>
                  <a:lnTo>
                    <a:pt x="77" y="368"/>
                  </a:lnTo>
                  <a:lnTo>
                    <a:pt x="71" y="376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2" y="376"/>
                  </a:lnTo>
                  <a:lnTo>
                    <a:pt x="51" y="383"/>
                  </a:lnTo>
                  <a:lnTo>
                    <a:pt x="48" y="390"/>
                  </a:lnTo>
                  <a:lnTo>
                    <a:pt x="53" y="391"/>
                  </a:lnTo>
                  <a:lnTo>
                    <a:pt x="63" y="395"/>
                  </a:lnTo>
                  <a:lnTo>
                    <a:pt x="63" y="401"/>
                  </a:lnTo>
                  <a:lnTo>
                    <a:pt x="67" y="409"/>
                  </a:lnTo>
                  <a:lnTo>
                    <a:pt x="67" y="417"/>
                  </a:lnTo>
                  <a:lnTo>
                    <a:pt x="67" y="425"/>
                  </a:lnTo>
                  <a:lnTo>
                    <a:pt x="70" y="433"/>
                  </a:lnTo>
                  <a:lnTo>
                    <a:pt x="69" y="444"/>
                  </a:lnTo>
                  <a:lnTo>
                    <a:pt x="73" y="451"/>
                  </a:lnTo>
                  <a:lnTo>
                    <a:pt x="70" y="458"/>
                  </a:lnTo>
                  <a:lnTo>
                    <a:pt x="77" y="470"/>
                  </a:lnTo>
                  <a:lnTo>
                    <a:pt x="75" y="479"/>
                  </a:lnTo>
                  <a:lnTo>
                    <a:pt x="79" y="484"/>
                  </a:lnTo>
                  <a:lnTo>
                    <a:pt x="79" y="494"/>
                  </a:lnTo>
                  <a:lnTo>
                    <a:pt x="79" y="505"/>
                  </a:lnTo>
                  <a:lnTo>
                    <a:pt x="79" y="515"/>
                  </a:lnTo>
                  <a:lnTo>
                    <a:pt x="78" y="522"/>
                  </a:lnTo>
                  <a:lnTo>
                    <a:pt x="73" y="530"/>
                  </a:lnTo>
                  <a:lnTo>
                    <a:pt x="67" y="537"/>
                  </a:lnTo>
                  <a:lnTo>
                    <a:pt x="57" y="543"/>
                  </a:lnTo>
                  <a:lnTo>
                    <a:pt x="55" y="550"/>
                  </a:lnTo>
                  <a:lnTo>
                    <a:pt x="65" y="550"/>
                  </a:lnTo>
                  <a:lnTo>
                    <a:pt x="56" y="556"/>
                  </a:lnTo>
                  <a:lnTo>
                    <a:pt x="57" y="561"/>
                  </a:lnTo>
                  <a:lnTo>
                    <a:pt x="66" y="557"/>
                  </a:lnTo>
                  <a:lnTo>
                    <a:pt x="73" y="560"/>
                  </a:lnTo>
                  <a:lnTo>
                    <a:pt x="78" y="551"/>
                  </a:lnTo>
                  <a:lnTo>
                    <a:pt x="81" y="555"/>
                  </a:lnTo>
                  <a:lnTo>
                    <a:pt x="86" y="549"/>
                  </a:lnTo>
                  <a:lnTo>
                    <a:pt x="94" y="549"/>
                  </a:lnTo>
                  <a:lnTo>
                    <a:pt x="101" y="553"/>
                  </a:lnTo>
                  <a:lnTo>
                    <a:pt x="110" y="558"/>
                  </a:lnTo>
                  <a:lnTo>
                    <a:pt x="115" y="562"/>
                  </a:lnTo>
                  <a:lnTo>
                    <a:pt x="127" y="559"/>
                  </a:lnTo>
                  <a:lnTo>
                    <a:pt x="136" y="567"/>
                  </a:lnTo>
                  <a:lnTo>
                    <a:pt x="142" y="572"/>
                  </a:lnTo>
                  <a:lnTo>
                    <a:pt x="153" y="576"/>
                  </a:lnTo>
                  <a:lnTo>
                    <a:pt x="158" y="569"/>
                  </a:lnTo>
                  <a:lnTo>
                    <a:pt x="171" y="569"/>
                  </a:lnTo>
                  <a:lnTo>
                    <a:pt x="175" y="560"/>
                  </a:lnTo>
                  <a:lnTo>
                    <a:pt x="181" y="557"/>
                  </a:lnTo>
                  <a:lnTo>
                    <a:pt x="187" y="555"/>
                  </a:lnTo>
                  <a:lnTo>
                    <a:pt x="185" y="547"/>
                  </a:lnTo>
                  <a:lnTo>
                    <a:pt x="177" y="543"/>
                  </a:lnTo>
                  <a:lnTo>
                    <a:pt x="175" y="537"/>
                  </a:lnTo>
                  <a:lnTo>
                    <a:pt x="171" y="529"/>
                  </a:lnTo>
                  <a:lnTo>
                    <a:pt x="169" y="518"/>
                  </a:lnTo>
                  <a:lnTo>
                    <a:pt x="177" y="518"/>
                  </a:lnTo>
                  <a:lnTo>
                    <a:pt x="178" y="510"/>
                  </a:lnTo>
                  <a:lnTo>
                    <a:pt x="187" y="491"/>
                  </a:lnTo>
                  <a:lnTo>
                    <a:pt x="193" y="480"/>
                  </a:lnTo>
                  <a:lnTo>
                    <a:pt x="196" y="474"/>
                  </a:lnTo>
                  <a:lnTo>
                    <a:pt x="204" y="472"/>
                  </a:lnTo>
                  <a:lnTo>
                    <a:pt x="212" y="462"/>
                  </a:lnTo>
                  <a:lnTo>
                    <a:pt x="218" y="453"/>
                  </a:lnTo>
                  <a:lnTo>
                    <a:pt x="217" y="446"/>
                  </a:lnTo>
                  <a:lnTo>
                    <a:pt x="209" y="442"/>
                  </a:lnTo>
                  <a:lnTo>
                    <a:pt x="209" y="434"/>
                  </a:lnTo>
                  <a:lnTo>
                    <a:pt x="204" y="426"/>
                  </a:lnTo>
                  <a:lnTo>
                    <a:pt x="199" y="421"/>
                  </a:lnTo>
                  <a:lnTo>
                    <a:pt x="194" y="413"/>
                  </a:lnTo>
                  <a:lnTo>
                    <a:pt x="202" y="408"/>
                  </a:lnTo>
                  <a:lnTo>
                    <a:pt x="207" y="401"/>
                  </a:lnTo>
                  <a:lnTo>
                    <a:pt x="212" y="395"/>
                  </a:lnTo>
                  <a:lnTo>
                    <a:pt x="218" y="395"/>
                  </a:lnTo>
                  <a:lnTo>
                    <a:pt x="223" y="389"/>
                  </a:lnTo>
                  <a:lnTo>
                    <a:pt x="233" y="389"/>
                  </a:lnTo>
                  <a:lnTo>
                    <a:pt x="231" y="38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5299" y="1103"/>
              <a:ext cx="248" cy="299"/>
            </a:xfrm>
            <a:custGeom>
              <a:avLst/>
              <a:gdLst>
                <a:gd name="T0" fmla="*/ 71 w 248"/>
                <a:gd name="T1" fmla="*/ 123 h 299"/>
                <a:gd name="T2" fmla="*/ 76 w 248"/>
                <a:gd name="T3" fmla="*/ 143 h 299"/>
                <a:gd name="T4" fmla="*/ 60 w 248"/>
                <a:gd name="T5" fmla="*/ 157 h 299"/>
                <a:gd name="T6" fmla="*/ 46 w 248"/>
                <a:gd name="T7" fmla="*/ 175 h 299"/>
                <a:gd name="T8" fmla="*/ 29 w 248"/>
                <a:gd name="T9" fmla="*/ 188 h 299"/>
                <a:gd name="T10" fmla="*/ 14 w 248"/>
                <a:gd name="T11" fmla="*/ 202 h 299"/>
                <a:gd name="T12" fmla="*/ 11 w 248"/>
                <a:gd name="T13" fmla="*/ 222 h 299"/>
                <a:gd name="T14" fmla="*/ 8 w 248"/>
                <a:gd name="T15" fmla="*/ 243 h 299"/>
                <a:gd name="T16" fmla="*/ 25 w 248"/>
                <a:gd name="T17" fmla="*/ 261 h 299"/>
                <a:gd name="T18" fmla="*/ 35 w 248"/>
                <a:gd name="T19" fmla="*/ 269 h 299"/>
                <a:gd name="T20" fmla="*/ 42 w 248"/>
                <a:gd name="T21" fmla="*/ 284 h 299"/>
                <a:gd name="T22" fmla="*/ 61 w 248"/>
                <a:gd name="T23" fmla="*/ 288 h 299"/>
                <a:gd name="T24" fmla="*/ 78 w 248"/>
                <a:gd name="T25" fmla="*/ 298 h 299"/>
                <a:gd name="T26" fmla="*/ 99 w 248"/>
                <a:gd name="T27" fmla="*/ 291 h 299"/>
                <a:gd name="T28" fmla="*/ 114 w 248"/>
                <a:gd name="T29" fmla="*/ 291 h 299"/>
                <a:gd name="T30" fmla="*/ 123 w 248"/>
                <a:gd name="T31" fmla="*/ 260 h 299"/>
                <a:gd name="T32" fmla="*/ 142 w 248"/>
                <a:gd name="T33" fmla="*/ 263 h 299"/>
                <a:gd name="T34" fmla="*/ 130 w 248"/>
                <a:gd name="T35" fmla="*/ 283 h 299"/>
                <a:gd name="T36" fmla="*/ 145 w 248"/>
                <a:gd name="T37" fmla="*/ 283 h 299"/>
                <a:gd name="T38" fmla="*/ 160 w 248"/>
                <a:gd name="T39" fmla="*/ 272 h 299"/>
                <a:gd name="T40" fmla="*/ 184 w 248"/>
                <a:gd name="T41" fmla="*/ 265 h 299"/>
                <a:gd name="T42" fmla="*/ 205 w 248"/>
                <a:gd name="T43" fmla="*/ 244 h 299"/>
                <a:gd name="T44" fmla="*/ 220 w 248"/>
                <a:gd name="T45" fmla="*/ 222 h 299"/>
                <a:gd name="T46" fmla="*/ 212 w 248"/>
                <a:gd name="T47" fmla="*/ 199 h 299"/>
                <a:gd name="T48" fmla="*/ 224 w 248"/>
                <a:gd name="T49" fmla="*/ 198 h 299"/>
                <a:gd name="T50" fmla="*/ 240 w 248"/>
                <a:gd name="T51" fmla="*/ 201 h 299"/>
                <a:gd name="T52" fmla="*/ 248 w 248"/>
                <a:gd name="T53" fmla="*/ 180 h 299"/>
                <a:gd name="T54" fmla="*/ 248 w 248"/>
                <a:gd name="T55" fmla="*/ 157 h 299"/>
                <a:gd name="T56" fmla="*/ 237 w 248"/>
                <a:gd name="T57" fmla="*/ 143 h 299"/>
                <a:gd name="T58" fmla="*/ 220 w 248"/>
                <a:gd name="T59" fmla="*/ 138 h 299"/>
                <a:gd name="T60" fmla="*/ 201 w 248"/>
                <a:gd name="T61" fmla="*/ 125 h 299"/>
                <a:gd name="T62" fmla="*/ 201 w 248"/>
                <a:gd name="T63" fmla="*/ 101 h 299"/>
                <a:gd name="T64" fmla="*/ 195 w 248"/>
                <a:gd name="T65" fmla="*/ 83 h 299"/>
                <a:gd name="T66" fmla="*/ 183 w 248"/>
                <a:gd name="T67" fmla="*/ 70 h 299"/>
                <a:gd name="T68" fmla="*/ 172 w 248"/>
                <a:gd name="T69" fmla="*/ 61 h 299"/>
                <a:gd name="T70" fmla="*/ 150 w 248"/>
                <a:gd name="T71" fmla="*/ 66 h 299"/>
                <a:gd name="T72" fmla="*/ 135 w 248"/>
                <a:gd name="T73" fmla="*/ 70 h 299"/>
                <a:gd name="T74" fmla="*/ 114 w 248"/>
                <a:gd name="T75" fmla="*/ 61 h 299"/>
                <a:gd name="T76" fmla="*/ 102 w 248"/>
                <a:gd name="T77" fmla="*/ 51 h 299"/>
                <a:gd name="T78" fmla="*/ 90 w 248"/>
                <a:gd name="T79" fmla="*/ 37 h 299"/>
                <a:gd name="T80" fmla="*/ 92 w 248"/>
                <a:gd name="T81" fmla="*/ 18 h 299"/>
                <a:gd name="T82" fmla="*/ 80 w 248"/>
                <a:gd name="T83" fmla="*/ 6 h 299"/>
                <a:gd name="T84" fmla="*/ 79 w 248"/>
                <a:gd name="T85" fmla="*/ 30 h 299"/>
                <a:gd name="T86" fmla="*/ 84 w 248"/>
                <a:gd name="T87" fmla="*/ 57 h 299"/>
                <a:gd name="T88" fmla="*/ 74 w 248"/>
                <a:gd name="T89" fmla="*/ 81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8" h="299">
                  <a:moveTo>
                    <a:pt x="69" y="106"/>
                  </a:moveTo>
                  <a:lnTo>
                    <a:pt x="71" y="114"/>
                  </a:lnTo>
                  <a:lnTo>
                    <a:pt x="71" y="123"/>
                  </a:lnTo>
                  <a:lnTo>
                    <a:pt x="75" y="131"/>
                  </a:lnTo>
                  <a:lnTo>
                    <a:pt x="79" y="137"/>
                  </a:lnTo>
                  <a:lnTo>
                    <a:pt x="76" y="143"/>
                  </a:lnTo>
                  <a:lnTo>
                    <a:pt x="71" y="149"/>
                  </a:lnTo>
                  <a:lnTo>
                    <a:pt x="62" y="151"/>
                  </a:lnTo>
                  <a:lnTo>
                    <a:pt x="60" y="157"/>
                  </a:lnTo>
                  <a:lnTo>
                    <a:pt x="54" y="160"/>
                  </a:lnTo>
                  <a:lnTo>
                    <a:pt x="50" y="168"/>
                  </a:lnTo>
                  <a:lnTo>
                    <a:pt x="46" y="175"/>
                  </a:lnTo>
                  <a:lnTo>
                    <a:pt x="38" y="177"/>
                  </a:lnTo>
                  <a:lnTo>
                    <a:pt x="31" y="181"/>
                  </a:lnTo>
                  <a:lnTo>
                    <a:pt x="29" y="188"/>
                  </a:lnTo>
                  <a:lnTo>
                    <a:pt x="20" y="190"/>
                  </a:lnTo>
                  <a:lnTo>
                    <a:pt x="16" y="195"/>
                  </a:lnTo>
                  <a:lnTo>
                    <a:pt x="14" y="202"/>
                  </a:lnTo>
                  <a:lnTo>
                    <a:pt x="15" y="210"/>
                  </a:lnTo>
                  <a:lnTo>
                    <a:pt x="17" y="217"/>
                  </a:lnTo>
                  <a:lnTo>
                    <a:pt x="11" y="222"/>
                  </a:lnTo>
                  <a:lnTo>
                    <a:pt x="8" y="229"/>
                  </a:lnTo>
                  <a:lnTo>
                    <a:pt x="0" y="237"/>
                  </a:lnTo>
                  <a:lnTo>
                    <a:pt x="8" y="243"/>
                  </a:lnTo>
                  <a:lnTo>
                    <a:pt x="10" y="252"/>
                  </a:lnTo>
                  <a:lnTo>
                    <a:pt x="17" y="260"/>
                  </a:lnTo>
                  <a:lnTo>
                    <a:pt x="25" y="261"/>
                  </a:lnTo>
                  <a:lnTo>
                    <a:pt x="31" y="255"/>
                  </a:lnTo>
                  <a:lnTo>
                    <a:pt x="36" y="260"/>
                  </a:lnTo>
                  <a:lnTo>
                    <a:pt x="35" y="269"/>
                  </a:lnTo>
                  <a:lnTo>
                    <a:pt x="39" y="273"/>
                  </a:lnTo>
                  <a:lnTo>
                    <a:pt x="37" y="281"/>
                  </a:lnTo>
                  <a:lnTo>
                    <a:pt x="42" y="284"/>
                  </a:lnTo>
                  <a:lnTo>
                    <a:pt x="46" y="278"/>
                  </a:lnTo>
                  <a:lnTo>
                    <a:pt x="55" y="283"/>
                  </a:lnTo>
                  <a:lnTo>
                    <a:pt x="61" y="288"/>
                  </a:lnTo>
                  <a:lnTo>
                    <a:pt x="68" y="289"/>
                  </a:lnTo>
                  <a:lnTo>
                    <a:pt x="72" y="296"/>
                  </a:lnTo>
                  <a:lnTo>
                    <a:pt x="78" y="298"/>
                  </a:lnTo>
                  <a:lnTo>
                    <a:pt x="85" y="299"/>
                  </a:lnTo>
                  <a:lnTo>
                    <a:pt x="94" y="295"/>
                  </a:lnTo>
                  <a:lnTo>
                    <a:pt x="99" y="291"/>
                  </a:lnTo>
                  <a:lnTo>
                    <a:pt x="106" y="291"/>
                  </a:lnTo>
                  <a:lnTo>
                    <a:pt x="111" y="299"/>
                  </a:lnTo>
                  <a:lnTo>
                    <a:pt x="114" y="291"/>
                  </a:lnTo>
                  <a:lnTo>
                    <a:pt x="114" y="279"/>
                  </a:lnTo>
                  <a:lnTo>
                    <a:pt x="117" y="265"/>
                  </a:lnTo>
                  <a:lnTo>
                    <a:pt x="123" y="260"/>
                  </a:lnTo>
                  <a:lnTo>
                    <a:pt x="131" y="258"/>
                  </a:lnTo>
                  <a:lnTo>
                    <a:pt x="139" y="260"/>
                  </a:lnTo>
                  <a:lnTo>
                    <a:pt x="142" y="263"/>
                  </a:lnTo>
                  <a:lnTo>
                    <a:pt x="144" y="271"/>
                  </a:lnTo>
                  <a:lnTo>
                    <a:pt x="137" y="278"/>
                  </a:lnTo>
                  <a:lnTo>
                    <a:pt x="130" y="283"/>
                  </a:lnTo>
                  <a:lnTo>
                    <a:pt x="133" y="288"/>
                  </a:lnTo>
                  <a:lnTo>
                    <a:pt x="144" y="290"/>
                  </a:lnTo>
                  <a:lnTo>
                    <a:pt x="145" y="283"/>
                  </a:lnTo>
                  <a:lnTo>
                    <a:pt x="149" y="278"/>
                  </a:lnTo>
                  <a:lnTo>
                    <a:pt x="155" y="277"/>
                  </a:lnTo>
                  <a:lnTo>
                    <a:pt x="160" y="272"/>
                  </a:lnTo>
                  <a:lnTo>
                    <a:pt x="161" y="263"/>
                  </a:lnTo>
                  <a:lnTo>
                    <a:pt x="176" y="265"/>
                  </a:lnTo>
                  <a:lnTo>
                    <a:pt x="184" y="265"/>
                  </a:lnTo>
                  <a:lnTo>
                    <a:pt x="189" y="260"/>
                  </a:lnTo>
                  <a:lnTo>
                    <a:pt x="196" y="254"/>
                  </a:lnTo>
                  <a:lnTo>
                    <a:pt x="205" y="244"/>
                  </a:lnTo>
                  <a:lnTo>
                    <a:pt x="211" y="234"/>
                  </a:lnTo>
                  <a:lnTo>
                    <a:pt x="218" y="229"/>
                  </a:lnTo>
                  <a:lnTo>
                    <a:pt x="220" y="222"/>
                  </a:lnTo>
                  <a:lnTo>
                    <a:pt x="219" y="213"/>
                  </a:lnTo>
                  <a:lnTo>
                    <a:pt x="218" y="204"/>
                  </a:lnTo>
                  <a:lnTo>
                    <a:pt x="212" y="199"/>
                  </a:lnTo>
                  <a:lnTo>
                    <a:pt x="211" y="191"/>
                  </a:lnTo>
                  <a:lnTo>
                    <a:pt x="220" y="191"/>
                  </a:lnTo>
                  <a:lnTo>
                    <a:pt x="224" y="198"/>
                  </a:lnTo>
                  <a:lnTo>
                    <a:pt x="226" y="205"/>
                  </a:lnTo>
                  <a:lnTo>
                    <a:pt x="232" y="206"/>
                  </a:lnTo>
                  <a:lnTo>
                    <a:pt x="240" y="201"/>
                  </a:lnTo>
                  <a:lnTo>
                    <a:pt x="242" y="195"/>
                  </a:lnTo>
                  <a:lnTo>
                    <a:pt x="244" y="185"/>
                  </a:lnTo>
                  <a:lnTo>
                    <a:pt x="248" y="180"/>
                  </a:lnTo>
                  <a:lnTo>
                    <a:pt x="247" y="173"/>
                  </a:lnTo>
                  <a:lnTo>
                    <a:pt x="247" y="164"/>
                  </a:lnTo>
                  <a:lnTo>
                    <a:pt x="248" y="157"/>
                  </a:lnTo>
                  <a:lnTo>
                    <a:pt x="246" y="149"/>
                  </a:lnTo>
                  <a:lnTo>
                    <a:pt x="241" y="149"/>
                  </a:lnTo>
                  <a:lnTo>
                    <a:pt x="237" y="143"/>
                  </a:lnTo>
                  <a:lnTo>
                    <a:pt x="236" y="137"/>
                  </a:lnTo>
                  <a:lnTo>
                    <a:pt x="229" y="138"/>
                  </a:lnTo>
                  <a:lnTo>
                    <a:pt x="220" y="138"/>
                  </a:lnTo>
                  <a:lnTo>
                    <a:pt x="211" y="136"/>
                  </a:lnTo>
                  <a:lnTo>
                    <a:pt x="205" y="130"/>
                  </a:lnTo>
                  <a:lnTo>
                    <a:pt x="201" y="125"/>
                  </a:lnTo>
                  <a:lnTo>
                    <a:pt x="204" y="116"/>
                  </a:lnTo>
                  <a:lnTo>
                    <a:pt x="199" y="108"/>
                  </a:lnTo>
                  <a:lnTo>
                    <a:pt x="201" y="101"/>
                  </a:lnTo>
                  <a:lnTo>
                    <a:pt x="202" y="94"/>
                  </a:lnTo>
                  <a:lnTo>
                    <a:pt x="196" y="87"/>
                  </a:lnTo>
                  <a:lnTo>
                    <a:pt x="195" y="83"/>
                  </a:lnTo>
                  <a:lnTo>
                    <a:pt x="194" y="78"/>
                  </a:lnTo>
                  <a:lnTo>
                    <a:pt x="188" y="73"/>
                  </a:lnTo>
                  <a:lnTo>
                    <a:pt x="183" y="70"/>
                  </a:lnTo>
                  <a:lnTo>
                    <a:pt x="183" y="66"/>
                  </a:lnTo>
                  <a:lnTo>
                    <a:pt x="178" y="59"/>
                  </a:lnTo>
                  <a:lnTo>
                    <a:pt x="172" y="61"/>
                  </a:lnTo>
                  <a:lnTo>
                    <a:pt x="165" y="61"/>
                  </a:lnTo>
                  <a:lnTo>
                    <a:pt x="154" y="59"/>
                  </a:lnTo>
                  <a:lnTo>
                    <a:pt x="150" y="66"/>
                  </a:lnTo>
                  <a:lnTo>
                    <a:pt x="149" y="72"/>
                  </a:lnTo>
                  <a:lnTo>
                    <a:pt x="142" y="73"/>
                  </a:lnTo>
                  <a:lnTo>
                    <a:pt x="135" y="70"/>
                  </a:lnTo>
                  <a:lnTo>
                    <a:pt x="129" y="72"/>
                  </a:lnTo>
                  <a:lnTo>
                    <a:pt x="121" y="68"/>
                  </a:lnTo>
                  <a:lnTo>
                    <a:pt x="114" y="61"/>
                  </a:lnTo>
                  <a:lnTo>
                    <a:pt x="110" y="56"/>
                  </a:lnTo>
                  <a:lnTo>
                    <a:pt x="108" y="51"/>
                  </a:lnTo>
                  <a:lnTo>
                    <a:pt x="102" y="51"/>
                  </a:lnTo>
                  <a:lnTo>
                    <a:pt x="93" y="51"/>
                  </a:lnTo>
                  <a:lnTo>
                    <a:pt x="89" y="44"/>
                  </a:lnTo>
                  <a:lnTo>
                    <a:pt x="90" y="37"/>
                  </a:lnTo>
                  <a:lnTo>
                    <a:pt x="97" y="33"/>
                  </a:lnTo>
                  <a:lnTo>
                    <a:pt x="98" y="26"/>
                  </a:lnTo>
                  <a:lnTo>
                    <a:pt x="92" y="18"/>
                  </a:lnTo>
                  <a:lnTo>
                    <a:pt x="87" y="7"/>
                  </a:lnTo>
                  <a:lnTo>
                    <a:pt x="86" y="0"/>
                  </a:lnTo>
                  <a:lnTo>
                    <a:pt x="80" y="6"/>
                  </a:lnTo>
                  <a:lnTo>
                    <a:pt x="76" y="13"/>
                  </a:lnTo>
                  <a:lnTo>
                    <a:pt x="75" y="23"/>
                  </a:lnTo>
                  <a:lnTo>
                    <a:pt x="79" y="30"/>
                  </a:lnTo>
                  <a:lnTo>
                    <a:pt x="82" y="40"/>
                  </a:lnTo>
                  <a:lnTo>
                    <a:pt x="83" y="48"/>
                  </a:lnTo>
                  <a:lnTo>
                    <a:pt x="84" y="57"/>
                  </a:lnTo>
                  <a:lnTo>
                    <a:pt x="82" y="66"/>
                  </a:lnTo>
                  <a:lnTo>
                    <a:pt x="77" y="71"/>
                  </a:lnTo>
                  <a:lnTo>
                    <a:pt x="74" y="81"/>
                  </a:lnTo>
                  <a:lnTo>
                    <a:pt x="73" y="91"/>
                  </a:lnTo>
                  <a:lnTo>
                    <a:pt x="69" y="10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5081" y="1438"/>
              <a:ext cx="117" cy="113"/>
            </a:xfrm>
            <a:custGeom>
              <a:avLst/>
              <a:gdLst>
                <a:gd name="T0" fmla="*/ 23 w 117"/>
                <a:gd name="T1" fmla="*/ 69 h 113"/>
                <a:gd name="T2" fmla="*/ 16 w 117"/>
                <a:gd name="T3" fmla="*/ 64 h 113"/>
                <a:gd name="T4" fmla="*/ 15 w 117"/>
                <a:gd name="T5" fmla="*/ 55 h 113"/>
                <a:gd name="T6" fmla="*/ 10 w 117"/>
                <a:gd name="T7" fmla="*/ 47 h 113"/>
                <a:gd name="T8" fmla="*/ 5 w 117"/>
                <a:gd name="T9" fmla="*/ 42 h 113"/>
                <a:gd name="T10" fmla="*/ 0 w 117"/>
                <a:gd name="T11" fmla="*/ 34 h 113"/>
                <a:gd name="T12" fmla="*/ 9 w 117"/>
                <a:gd name="T13" fmla="*/ 29 h 113"/>
                <a:gd name="T14" fmla="*/ 13 w 117"/>
                <a:gd name="T15" fmla="*/ 22 h 113"/>
                <a:gd name="T16" fmla="*/ 18 w 117"/>
                <a:gd name="T17" fmla="*/ 15 h 113"/>
                <a:gd name="T18" fmla="*/ 24 w 117"/>
                <a:gd name="T19" fmla="*/ 15 h 113"/>
                <a:gd name="T20" fmla="*/ 29 w 117"/>
                <a:gd name="T21" fmla="*/ 9 h 113"/>
                <a:gd name="T22" fmla="*/ 39 w 117"/>
                <a:gd name="T23" fmla="*/ 9 h 113"/>
                <a:gd name="T24" fmla="*/ 37 w 117"/>
                <a:gd name="T25" fmla="*/ 0 h 113"/>
                <a:gd name="T26" fmla="*/ 44 w 117"/>
                <a:gd name="T27" fmla="*/ 4 h 113"/>
                <a:gd name="T28" fmla="*/ 54 w 117"/>
                <a:gd name="T29" fmla="*/ 4 h 113"/>
                <a:gd name="T30" fmla="*/ 58 w 117"/>
                <a:gd name="T31" fmla="*/ 12 h 113"/>
                <a:gd name="T32" fmla="*/ 54 w 117"/>
                <a:gd name="T33" fmla="*/ 18 h 113"/>
                <a:gd name="T34" fmla="*/ 61 w 117"/>
                <a:gd name="T35" fmla="*/ 19 h 113"/>
                <a:gd name="T36" fmla="*/ 67 w 117"/>
                <a:gd name="T37" fmla="*/ 15 h 113"/>
                <a:gd name="T38" fmla="*/ 74 w 117"/>
                <a:gd name="T39" fmla="*/ 17 h 113"/>
                <a:gd name="T40" fmla="*/ 74 w 117"/>
                <a:gd name="T41" fmla="*/ 24 h 113"/>
                <a:gd name="T42" fmla="*/ 63 w 117"/>
                <a:gd name="T43" fmla="*/ 30 h 113"/>
                <a:gd name="T44" fmla="*/ 62 w 117"/>
                <a:gd name="T45" fmla="*/ 36 h 113"/>
                <a:gd name="T46" fmla="*/ 62 w 117"/>
                <a:gd name="T47" fmla="*/ 42 h 113"/>
                <a:gd name="T48" fmla="*/ 61 w 117"/>
                <a:gd name="T49" fmla="*/ 50 h 113"/>
                <a:gd name="T50" fmla="*/ 61 w 117"/>
                <a:gd name="T51" fmla="*/ 59 h 113"/>
                <a:gd name="T52" fmla="*/ 68 w 117"/>
                <a:gd name="T53" fmla="*/ 60 h 113"/>
                <a:gd name="T54" fmla="*/ 73 w 117"/>
                <a:gd name="T55" fmla="*/ 61 h 113"/>
                <a:gd name="T56" fmla="*/ 75 w 117"/>
                <a:gd name="T57" fmla="*/ 69 h 113"/>
                <a:gd name="T58" fmla="*/ 78 w 117"/>
                <a:gd name="T59" fmla="*/ 74 h 113"/>
                <a:gd name="T60" fmla="*/ 90 w 117"/>
                <a:gd name="T61" fmla="*/ 72 h 113"/>
                <a:gd name="T62" fmla="*/ 98 w 117"/>
                <a:gd name="T63" fmla="*/ 72 h 113"/>
                <a:gd name="T64" fmla="*/ 101 w 117"/>
                <a:gd name="T65" fmla="*/ 76 h 113"/>
                <a:gd name="T66" fmla="*/ 109 w 117"/>
                <a:gd name="T67" fmla="*/ 77 h 113"/>
                <a:gd name="T68" fmla="*/ 109 w 117"/>
                <a:gd name="T69" fmla="*/ 83 h 113"/>
                <a:gd name="T70" fmla="*/ 117 w 117"/>
                <a:gd name="T71" fmla="*/ 87 h 113"/>
                <a:gd name="T72" fmla="*/ 117 w 117"/>
                <a:gd name="T73" fmla="*/ 97 h 113"/>
                <a:gd name="T74" fmla="*/ 114 w 117"/>
                <a:gd name="T75" fmla="*/ 102 h 113"/>
                <a:gd name="T76" fmla="*/ 106 w 117"/>
                <a:gd name="T77" fmla="*/ 107 h 113"/>
                <a:gd name="T78" fmla="*/ 99 w 117"/>
                <a:gd name="T79" fmla="*/ 105 h 113"/>
                <a:gd name="T80" fmla="*/ 91 w 117"/>
                <a:gd name="T81" fmla="*/ 103 h 113"/>
                <a:gd name="T82" fmla="*/ 82 w 117"/>
                <a:gd name="T83" fmla="*/ 104 h 113"/>
                <a:gd name="T84" fmla="*/ 76 w 117"/>
                <a:gd name="T85" fmla="*/ 105 h 113"/>
                <a:gd name="T86" fmla="*/ 77 w 117"/>
                <a:gd name="T87" fmla="*/ 109 h 113"/>
                <a:gd name="T88" fmla="*/ 69 w 117"/>
                <a:gd name="T89" fmla="*/ 113 h 113"/>
                <a:gd name="T90" fmla="*/ 66 w 117"/>
                <a:gd name="T91" fmla="*/ 103 h 113"/>
                <a:gd name="T92" fmla="*/ 60 w 117"/>
                <a:gd name="T93" fmla="*/ 101 h 113"/>
                <a:gd name="T94" fmla="*/ 54 w 117"/>
                <a:gd name="T95" fmla="*/ 99 h 113"/>
                <a:gd name="T96" fmla="*/ 49 w 117"/>
                <a:gd name="T97" fmla="*/ 95 h 113"/>
                <a:gd name="T98" fmla="*/ 52 w 117"/>
                <a:gd name="T99" fmla="*/ 83 h 113"/>
                <a:gd name="T100" fmla="*/ 43 w 117"/>
                <a:gd name="T101" fmla="*/ 83 h 113"/>
                <a:gd name="T102" fmla="*/ 41 w 117"/>
                <a:gd name="T103" fmla="*/ 79 h 113"/>
                <a:gd name="T104" fmla="*/ 36 w 117"/>
                <a:gd name="T105" fmla="*/ 72 h 113"/>
                <a:gd name="T106" fmla="*/ 29 w 117"/>
                <a:gd name="T107" fmla="*/ 68 h 113"/>
                <a:gd name="T108" fmla="*/ 23 w 117"/>
                <a:gd name="T109" fmla="*/ 6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7" h="113">
                  <a:moveTo>
                    <a:pt x="23" y="69"/>
                  </a:moveTo>
                  <a:lnTo>
                    <a:pt x="16" y="64"/>
                  </a:lnTo>
                  <a:lnTo>
                    <a:pt x="15" y="55"/>
                  </a:lnTo>
                  <a:lnTo>
                    <a:pt x="10" y="47"/>
                  </a:lnTo>
                  <a:lnTo>
                    <a:pt x="5" y="42"/>
                  </a:lnTo>
                  <a:lnTo>
                    <a:pt x="0" y="34"/>
                  </a:lnTo>
                  <a:lnTo>
                    <a:pt x="9" y="29"/>
                  </a:lnTo>
                  <a:lnTo>
                    <a:pt x="13" y="22"/>
                  </a:lnTo>
                  <a:lnTo>
                    <a:pt x="18" y="15"/>
                  </a:lnTo>
                  <a:lnTo>
                    <a:pt x="24" y="15"/>
                  </a:lnTo>
                  <a:lnTo>
                    <a:pt x="29" y="9"/>
                  </a:lnTo>
                  <a:lnTo>
                    <a:pt x="39" y="9"/>
                  </a:lnTo>
                  <a:lnTo>
                    <a:pt x="37" y="0"/>
                  </a:lnTo>
                  <a:lnTo>
                    <a:pt x="44" y="4"/>
                  </a:lnTo>
                  <a:lnTo>
                    <a:pt x="54" y="4"/>
                  </a:lnTo>
                  <a:lnTo>
                    <a:pt x="58" y="12"/>
                  </a:lnTo>
                  <a:lnTo>
                    <a:pt x="54" y="18"/>
                  </a:lnTo>
                  <a:lnTo>
                    <a:pt x="61" y="19"/>
                  </a:lnTo>
                  <a:lnTo>
                    <a:pt x="67" y="15"/>
                  </a:lnTo>
                  <a:lnTo>
                    <a:pt x="74" y="17"/>
                  </a:lnTo>
                  <a:lnTo>
                    <a:pt x="74" y="24"/>
                  </a:lnTo>
                  <a:lnTo>
                    <a:pt x="63" y="30"/>
                  </a:lnTo>
                  <a:lnTo>
                    <a:pt x="62" y="36"/>
                  </a:lnTo>
                  <a:lnTo>
                    <a:pt x="62" y="42"/>
                  </a:lnTo>
                  <a:lnTo>
                    <a:pt x="61" y="50"/>
                  </a:lnTo>
                  <a:lnTo>
                    <a:pt x="61" y="59"/>
                  </a:lnTo>
                  <a:lnTo>
                    <a:pt x="68" y="60"/>
                  </a:lnTo>
                  <a:lnTo>
                    <a:pt x="73" y="61"/>
                  </a:lnTo>
                  <a:lnTo>
                    <a:pt x="75" y="69"/>
                  </a:lnTo>
                  <a:lnTo>
                    <a:pt x="78" y="74"/>
                  </a:lnTo>
                  <a:lnTo>
                    <a:pt x="90" y="72"/>
                  </a:lnTo>
                  <a:lnTo>
                    <a:pt x="98" y="72"/>
                  </a:lnTo>
                  <a:lnTo>
                    <a:pt x="101" y="76"/>
                  </a:lnTo>
                  <a:lnTo>
                    <a:pt x="109" y="77"/>
                  </a:lnTo>
                  <a:lnTo>
                    <a:pt x="109" y="83"/>
                  </a:lnTo>
                  <a:lnTo>
                    <a:pt x="117" y="87"/>
                  </a:lnTo>
                  <a:lnTo>
                    <a:pt x="117" y="97"/>
                  </a:lnTo>
                  <a:lnTo>
                    <a:pt x="114" y="102"/>
                  </a:lnTo>
                  <a:lnTo>
                    <a:pt x="106" y="107"/>
                  </a:lnTo>
                  <a:lnTo>
                    <a:pt x="99" y="105"/>
                  </a:lnTo>
                  <a:lnTo>
                    <a:pt x="91" y="103"/>
                  </a:lnTo>
                  <a:lnTo>
                    <a:pt x="82" y="104"/>
                  </a:lnTo>
                  <a:lnTo>
                    <a:pt x="76" y="105"/>
                  </a:lnTo>
                  <a:lnTo>
                    <a:pt x="77" y="109"/>
                  </a:lnTo>
                  <a:lnTo>
                    <a:pt x="69" y="113"/>
                  </a:lnTo>
                  <a:lnTo>
                    <a:pt x="66" y="103"/>
                  </a:lnTo>
                  <a:lnTo>
                    <a:pt x="60" y="101"/>
                  </a:lnTo>
                  <a:lnTo>
                    <a:pt x="54" y="99"/>
                  </a:lnTo>
                  <a:lnTo>
                    <a:pt x="49" y="95"/>
                  </a:lnTo>
                  <a:lnTo>
                    <a:pt x="52" y="83"/>
                  </a:lnTo>
                  <a:lnTo>
                    <a:pt x="43" y="83"/>
                  </a:lnTo>
                  <a:lnTo>
                    <a:pt x="41" y="79"/>
                  </a:lnTo>
                  <a:lnTo>
                    <a:pt x="36" y="72"/>
                  </a:lnTo>
                  <a:lnTo>
                    <a:pt x="29" y="68"/>
                  </a:lnTo>
                  <a:lnTo>
                    <a:pt x="23" y="69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4944" y="1505"/>
              <a:ext cx="222" cy="252"/>
            </a:xfrm>
            <a:custGeom>
              <a:avLst/>
              <a:gdLst>
                <a:gd name="T0" fmla="*/ 198 w 222"/>
                <a:gd name="T1" fmla="*/ 50 h 252"/>
                <a:gd name="T2" fmla="*/ 204 w 222"/>
                <a:gd name="T3" fmla="*/ 72 h 252"/>
                <a:gd name="T4" fmla="*/ 210 w 222"/>
                <a:gd name="T5" fmla="*/ 97 h 252"/>
                <a:gd name="T6" fmla="*/ 219 w 222"/>
                <a:gd name="T7" fmla="*/ 115 h 252"/>
                <a:gd name="T8" fmla="*/ 215 w 222"/>
                <a:gd name="T9" fmla="*/ 131 h 252"/>
                <a:gd name="T10" fmla="*/ 197 w 222"/>
                <a:gd name="T11" fmla="*/ 151 h 252"/>
                <a:gd name="T12" fmla="*/ 191 w 222"/>
                <a:gd name="T13" fmla="*/ 181 h 252"/>
                <a:gd name="T14" fmla="*/ 184 w 222"/>
                <a:gd name="T15" fmla="*/ 211 h 252"/>
                <a:gd name="T16" fmla="*/ 174 w 222"/>
                <a:gd name="T17" fmla="*/ 227 h 252"/>
                <a:gd name="T18" fmla="*/ 151 w 222"/>
                <a:gd name="T19" fmla="*/ 217 h 252"/>
                <a:gd name="T20" fmla="*/ 129 w 222"/>
                <a:gd name="T21" fmla="*/ 218 h 252"/>
                <a:gd name="T22" fmla="*/ 127 w 222"/>
                <a:gd name="T23" fmla="*/ 239 h 252"/>
                <a:gd name="T24" fmla="*/ 100 w 222"/>
                <a:gd name="T25" fmla="*/ 245 h 252"/>
                <a:gd name="T26" fmla="*/ 89 w 222"/>
                <a:gd name="T27" fmla="*/ 252 h 252"/>
                <a:gd name="T28" fmla="*/ 65 w 222"/>
                <a:gd name="T29" fmla="*/ 247 h 252"/>
                <a:gd name="T30" fmla="*/ 41 w 222"/>
                <a:gd name="T31" fmla="*/ 245 h 252"/>
                <a:gd name="T32" fmla="*/ 28 w 222"/>
                <a:gd name="T33" fmla="*/ 237 h 252"/>
                <a:gd name="T34" fmla="*/ 12 w 222"/>
                <a:gd name="T35" fmla="*/ 227 h 252"/>
                <a:gd name="T36" fmla="*/ 10 w 222"/>
                <a:gd name="T37" fmla="*/ 217 h 252"/>
                <a:gd name="T38" fmla="*/ 25 w 222"/>
                <a:gd name="T39" fmla="*/ 206 h 252"/>
                <a:gd name="T40" fmla="*/ 37 w 222"/>
                <a:gd name="T41" fmla="*/ 182 h 252"/>
                <a:gd name="T42" fmla="*/ 48 w 222"/>
                <a:gd name="T43" fmla="*/ 170 h 252"/>
                <a:gd name="T44" fmla="*/ 53 w 222"/>
                <a:gd name="T45" fmla="*/ 158 h 252"/>
                <a:gd name="T46" fmla="*/ 56 w 222"/>
                <a:gd name="T47" fmla="*/ 149 h 252"/>
                <a:gd name="T48" fmla="*/ 58 w 222"/>
                <a:gd name="T49" fmla="*/ 142 h 252"/>
                <a:gd name="T50" fmla="*/ 55 w 222"/>
                <a:gd name="T51" fmla="*/ 140 h 252"/>
                <a:gd name="T52" fmla="*/ 45 w 222"/>
                <a:gd name="T53" fmla="*/ 146 h 252"/>
                <a:gd name="T54" fmla="*/ 27 w 222"/>
                <a:gd name="T55" fmla="*/ 140 h 252"/>
                <a:gd name="T56" fmla="*/ 30 w 222"/>
                <a:gd name="T57" fmla="*/ 125 h 252"/>
                <a:gd name="T58" fmla="*/ 16 w 222"/>
                <a:gd name="T59" fmla="*/ 135 h 252"/>
                <a:gd name="T60" fmla="*/ 5 w 222"/>
                <a:gd name="T61" fmla="*/ 125 h 252"/>
                <a:gd name="T62" fmla="*/ 16 w 222"/>
                <a:gd name="T63" fmla="*/ 115 h 252"/>
                <a:gd name="T64" fmla="*/ 29 w 222"/>
                <a:gd name="T65" fmla="*/ 104 h 252"/>
                <a:gd name="T66" fmla="*/ 54 w 222"/>
                <a:gd name="T67" fmla="*/ 113 h 252"/>
                <a:gd name="T68" fmla="*/ 79 w 222"/>
                <a:gd name="T69" fmla="*/ 122 h 252"/>
                <a:gd name="T70" fmla="*/ 101 w 222"/>
                <a:gd name="T71" fmla="*/ 124 h 252"/>
                <a:gd name="T72" fmla="*/ 125 w 222"/>
                <a:gd name="T73" fmla="*/ 112 h 252"/>
                <a:gd name="T74" fmla="*/ 120 w 222"/>
                <a:gd name="T75" fmla="*/ 98 h 252"/>
                <a:gd name="T76" fmla="*/ 113 w 222"/>
                <a:gd name="T77" fmla="*/ 73 h 252"/>
                <a:gd name="T78" fmla="*/ 131 w 222"/>
                <a:gd name="T79" fmla="*/ 46 h 252"/>
                <a:gd name="T80" fmla="*/ 148 w 222"/>
                <a:gd name="T81" fmla="*/ 26 h 252"/>
                <a:gd name="T82" fmla="*/ 160 w 222"/>
                <a:gd name="T83" fmla="*/ 1 h 252"/>
                <a:gd name="T84" fmla="*/ 179 w 222"/>
                <a:gd name="T85" fmla="*/ 11 h 252"/>
                <a:gd name="T86" fmla="*/ 187 w 222"/>
                <a:gd name="T87" fmla="*/ 26 h 252"/>
                <a:gd name="T88" fmla="*/ 204 w 222"/>
                <a:gd name="T89" fmla="*/ 34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2" h="252">
                  <a:moveTo>
                    <a:pt x="207" y="44"/>
                  </a:moveTo>
                  <a:lnTo>
                    <a:pt x="202" y="45"/>
                  </a:lnTo>
                  <a:lnTo>
                    <a:pt x="198" y="50"/>
                  </a:lnTo>
                  <a:lnTo>
                    <a:pt x="200" y="58"/>
                  </a:lnTo>
                  <a:lnTo>
                    <a:pt x="201" y="66"/>
                  </a:lnTo>
                  <a:lnTo>
                    <a:pt x="204" y="72"/>
                  </a:lnTo>
                  <a:lnTo>
                    <a:pt x="209" y="78"/>
                  </a:lnTo>
                  <a:lnTo>
                    <a:pt x="207" y="86"/>
                  </a:lnTo>
                  <a:lnTo>
                    <a:pt x="210" y="97"/>
                  </a:lnTo>
                  <a:lnTo>
                    <a:pt x="210" y="106"/>
                  </a:lnTo>
                  <a:lnTo>
                    <a:pt x="213" y="113"/>
                  </a:lnTo>
                  <a:lnTo>
                    <a:pt x="219" y="115"/>
                  </a:lnTo>
                  <a:lnTo>
                    <a:pt x="222" y="120"/>
                  </a:lnTo>
                  <a:lnTo>
                    <a:pt x="219" y="126"/>
                  </a:lnTo>
                  <a:lnTo>
                    <a:pt x="215" y="131"/>
                  </a:lnTo>
                  <a:lnTo>
                    <a:pt x="206" y="133"/>
                  </a:lnTo>
                  <a:lnTo>
                    <a:pt x="199" y="140"/>
                  </a:lnTo>
                  <a:lnTo>
                    <a:pt x="197" y="151"/>
                  </a:lnTo>
                  <a:lnTo>
                    <a:pt x="194" y="163"/>
                  </a:lnTo>
                  <a:lnTo>
                    <a:pt x="190" y="170"/>
                  </a:lnTo>
                  <a:lnTo>
                    <a:pt x="191" y="181"/>
                  </a:lnTo>
                  <a:lnTo>
                    <a:pt x="187" y="191"/>
                  </a:lnTo>
                  <a:lnTo>
                    <a:pt x="186" y="201"/>
                  </a:lnTo>
                  <a:lnTo>
                    <a:pt x="184" y="211"/>
                  </a:lnTo>
                  <a:lnTo>
                    <a:pt x="181" y="219"/>
                  </a:lnTo>
                  <a:lnTo>
                    <a:pt x="179" y="227"/>
                  </a:lnTo>
                  <a:lnTo>
                    <a:pt x="174" y="227"/>
                  </a:lnTo>
                  <a:lnTo>
                    <a:pt x="166" y="224"/>
                  </a:lnTo>
                  <a:lnTo>
                    <a:pt x="159" y="217"/>
                  </a:lnTo>
                  <a:lnTo>
                    <a:pt x="151" y="217"/>
                  </a:lnTo>
                  <a:lnTo>
                    <a:pt x="142" y="220"/>
                  </a:lnTo>
                  <a:lnTo>
                    <a:pt x="135" y="214"/>
                  </a:lnTo>
                  <a:lnTo>
                    <a:pt x="129" y="218"/>
                  </a:lnTo>
                  <a:lnTo>
                    <a:pt x="128" y="224"/>
                  </a:lnTo>
                  <a:lnTo>
                    <a:pt x="127" y="232"/>
                  </a:lnTo>
                  <a:lnTo>
                    <a:pt x="127" y="239"/>
                  </a:lnTo>
                  <a:lnTo>
                    <a:pt x="119" y="241"/>
                  </a:lnTo>
                  <a:lnTo>
                    <a:pt x="108" y="241"/>
                  </a:lnTo>
                  <a:lnTo>
                    <a:pt x="100" y="245"/>
                  </a:lnTo>
                  <a:lnTo>
                    <a:pt x="95" y="241"/>
                  </a:lnTo>
                  <a:lnTo>
                    <a:pt x="93" y="247"/>
                  </a:lnTo>
                  <a:lnTo>
                    <a:pt x="89" y="252"/>
                  </a:lnTo>
                  <a:lnTo>
                    <a:pt x="80" y="251"/>
                  </a:lnTo>
                  <a:lnTo>
                    <a:pt x="72" y="243"/>
                  </a:lnTo>
                  <a:lnTo>
                    <a:pt x="65" y="247"/>
                  </a:lnTo>
                  <a:lnTo>
                    <a:pt x="56" y="245"/>
                  </a:lnTo>
                  <a:lnTo>
                    <a:pt x="48" y="243"/>
                  </a:lnTo>
                  <a:lnTo>
                    <a:pt x="41" y="245"/>
                  </a:lnTo>
                  <a:lnTo>
                    <a:pt x="38" y="238"/>
                  </a:lnTo>
                  <a:lnTo>
                    <a:pt x="32" y="234"/>
                  </a:lnTo>
                  <a:lnTo>
                    <a:pt x="28" y="237"/>
                  </a:lnTo>
                  <a:lnTo>
                    <a:pt x="22" y="232"/>
                  </a:lnTo>
                  <a:lnTo>
                    <a:pt x="19" y="225"/>
                  </a:lnTo>
                  <a:lnTo>
                    <a:pt x="12" y="227"/>
                  </a:lnTo>
                  <a:lnTo>
                    <a:pt x="4" y="232"/>
                  </a:lnTo>
                  <a:lnTo>
                    <a:pt x="4" y="224"/>
                  </a:lnTo>
                  <a:lnTo>
                    <a:pt x="10" y="217"/>
                  </a:lnTo>
                  <a:lnTo>
                    <a:pt x="15" y="212"/>
                  </a:lnTo>
                  <a:lnTo>
                    <a:pt x="20" y="209"/>
                  </a:lnTo>
                  <a:lnTo>
                    <a:pt x="25" y="206"/>
                  </a:lnTo>
                  <a:lnTo>
                    <a:pt x="26" y="195"/>
                  </a:lnTo>
                  <a:lnTo>
                    <a:pt x="30" y="189"/>
                  </a:lnTo>
                  <a:lnTo>
                    <a:pt x="37" y="182"/>
                  </a:lnTo>
                  <a:lnTo>
                    <a:pt x="43" y="179"/>
                  </a:lnTo>
                  <a:lnTo>
                    <a:pt x="44" y="174"/>
                  </a:lnTo>
                  <a:lnTo>
                    <a:pt x="48" y="170"/>
                  </a:lnTo>
                  <a:lnTo>
                    <a:pt x="43" y="165"/>
                  </a:lnTo>
                  <a:lnTo>
                    <a:pt x="45" y="157"/>
                  </a:lnTo>
                  <a:lnTo>
                    <a:pt x="53" y="158"/>
                  </a:lnTo>
                  <a:lnTo>
                    <a:pt x="54" y="149"/>
                  </a:lnTo>
                  <a:lnTo>
                    <a:pt x="54" y="149"/>
                  </a:lnTo>
                  <a:lnTo>
                    <a:pt x="56" y="149"/>
                  </a:lnTo>
                  <a:lnTo>
                    <a:pt x="58" y="147"/>
                  </a:lnTo>
                  <a:lnTo>
                    <a:pt x="59" y="144"/>
                  </a:lnTo>
                  <a:lnTo>
                    <a:pt x="58" y="142"/>
                  </a:lnTo>
                  <a:lnTo>
                    <a:pt x="58" y="142"/>
                  </a:lnTo>
                  <a:lnTo>
                    <a:pt x="56" y="141"/>
                  </a:lnTo>
                  <a:lnTo>
                    <a:pt x="55" y="140"/>
                  </a:lnTo>
                  <a:lnTo>
                    <a:pt x="54" y="140"/>
                  </a:lnTo>
                  <a:lnTo>
                    <a:pt x="52" y="141"/>
                  </a:lnTo>
                  <a:lnTo>
                    <a:pt x="45" y="146"/>
                  </a:lnTo>
                  <a:lnTo>
                    <a:pt x="36" y="149"/>
                  </a:lnTo>
                  <a:lnTo>
                    <a:pt x="30" y="147"/>
                  </a:lnTo>
                  <a:lnTo>
                    <a:pt x="27" y="140"/>
                  </a:lnTo>
                  <a:lnTo>
                    <a:pt x="32" y="134"/>
                  </a:lnTo>
                  <a:lnTo>
                    <a:pt x="37" y="126"/>
                  </a:lnTo>
                  <a:lnTo>
                    <a:pt x="30" y="125"/>
                  </a:lnTo>
                  <a:lnTo>
                    <a:pt x="24" y="131"/>
                  </a:lnTo>
                  <a:lnTo>
                    <a:pt x="22" y="138"/>
                  </a:lnTo>
                  <a:lnTo>
                    <a:pt x="16" y="135"/>
                  </a:lnTo>
                  <a:lnTo>
                    <a:pt x="13" y="129"/>
                  </a:lnTo>
                  <a:lnTo>
                    <a:pt x="11" y="122"/>
                  </a:lnTo>
                  <a:lnTo>
                    <a:pt x="5" y="125"/>
                  </a:lnTo>
                  <a:lnTo>
                    <a:pt x="0" y="116"/>
                  </a:lnTo>
                  <a:lnTo>
                    <a:pt x="9" y="112"/>
                  </a:lnTo>
                  <a:lnTo>
                    <a:pt x="16" y="115"/>
                  </a:lnTo>
                  <a:lnTo>
                    <a:pt x="22" y="106"/>
                  </a:lnTo>
                  <a:lnTo>
                    <a:pt x="24" y="110"/>
                  </a:lnTo>
                  <a:lnTo>
                    <a:pt x="29" y="104"/>
                  </a:lnTo>
                  <a:lnTo>
                    <a:pt x="37" y="104"/>
                  </a:lnTo>
                  <a:lnTo>
                    <a:pt x="45" y="107"/>
                  </a:lnTo>
                  <a:lnTo>
                    <a:pt x="54" y="113"/>
                  </a:lnTo>
                  <a:lnTo>
                    <a:pt x="58" y="117"/>
                  </a:lnTo>
                  <a:lnTo>
                    <a:pt x="70" y="114"/>
                  </a:lnTo>
                  <a:lnTo>
                    <a:pt x="79" y="122"/>
                  </a:lnTo>
                  <a:lnTo>
                    <a:pt x="86" y="127"/>
                  </a:lnTo>
                  <a:lnTo>
                    <a:pt x="97" y="131"/>
                  </a:lnTo>
                  <a:lnTo>
                    <a:pt x="101" y="124"/>
                  </a:lnTo>
                  <a:lnTo>
                    <a:pt x="115" y="124"/>
                  </a:lnTo>
                  <a:lnTo>
                    <a:pt x="118" y="115"/>
                  </a:lnTo>
                  <a:lnTo>
                    <a:pt x="125" y="112"/>
                  </a:lnTo>
                  <a:lnTo>
                    <a:pt x="131" y="110"/>
                  </a:lnTo>
                  <a:lnTo>
                    <a:pt x="129" y="102"/>
                  </a:lnTo>
                  <a:lnTo>
                    <a:pt x="120" y="98"/>
                  </a:lnTo>
                  <a:lnTo>
                    <a:pt x="118" y="92"/>
                  </a:lnTo>
                  <a:lnTo>
                    <a:pt x="115" y="84"/>
                  </a:lnTo>
                  <a:lnTo>
                    <a:pt x="113" y="73"/>
                  </a:lnTo>
                  <a:lnTo>
                    <a:pt x="120" y="73"/>
                  </a:lnTo>
                  <a:lnTo>
                    <a:pt x="122" y="65"/>
                  </a:lnTo>
                  <a:lnTo>
                    <a:pt x="131" y="46"/>
                  </a:lnTo>
                  <a:lnTo>
                    <a:pt x="137" y="34"/>
                  </a:lnTo>
                  <a:lnTo>
                    <a:pt x="140" y="29"/>
                  </a:lnTo>
                  <a:lnTo>
                    <a:pt x="148" y="26"/>
                  </a:lnTo>
                  <a:lnTo>
                    <a:pt x="156" y="16"/>
                  </a:lnTo>
                  <a:lnTo>
                    <a:pt x="162" y="7"/>
                  </a:lnTo>
                  <a:lnTo>
                    <a:pt x="160" y="1"/>
                  </a:lnTo>
                  <a:lnTo>
                    <a:pt x="167" y="0"/>
                  </a:lnTo>
                  <a:lnTo>
                    <a:pt x="174" y="4"/>
                  </a:lnTo>
                  <a:lnTo>
                    <a:pt x="179" y="11"/>
                  </a:lnTo>
                  <a:lnTo>
                    <a:pt x="181" y="15"/>
                  </a:lnTo>
                  <a:lnTo>
                    <a:pt x="190" y="15"/>
                  </a:lnTo>
                  <a:lnTo>
                    <a:pt x="187" y="26"/>
                  </a:lnTo>
                  <a:lnTo>
                    <a:pt x="193" y="31"/>
                  </a:lnTo>
                  <a:lnTo>
                    <a:pt x="198" y="32"/>
                  </a:lnTo>
                  <a:lnTo>
                    <a:pt x="204" y="34"/>
                  </a:lnTo>
                  <a:lnTo>
                    <a:pt x="207" y="4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5288" y="1232"/>
              <a:ext cx="323" cy="303"/>
            </a:xfrm>
            <a:custGeom>
              <a:avLst/>
              <a:gdLst>
                <a:gd name="T0" fmla="*/ 299 w 323"/>
                <a:gd name="T1" fmla="*/ 2 h 303"/>
                <a:gd name="T2" fmla="*/ 283 w 323"/>
                <a:gd name="T3" fmla="*/ 4 h 303"/>
                <a:gd name="T4" fmla="*/ 267 w 323"/>
                <a:gd name="T5" fmla="*/ 23 h 303"/>
                <a:gd name="T6" fmla="*/ 258 w 323"/>
                <a:gd name="T7" fmla="*/ 28 h 303"/>
                <a:gd name="T8" fmla="*/ 258 w 323"/>
                <a:gd name="T9" fmla="*/ 52 h 303"/>
                <a:gd name="T10" fmla="*/ 249 w 323"/>
                <a:gd name="T11" fmla="*/ 73 h 303"/>
                <a:gd name="T12" fmla="*/ 234 w 323"/>
                <a:gd name="T13" fmla="*/ 70 h 303"/>
                <a:gd name="T14" fmla="*/ 222 w 323"/>
                <a:gd name="T15" fmla="*/ 71 h 303"/>
                <a:gd name="T16" fmla="*/ 229 w 323"/>
                <a:gd name="T17" fmla="*/ 95 h 303"/>
                <a:gd name="T18" fmla="*/ 215 w 323"/>
                <a:gd name="T19" fmla="*/ 117 h 303"/>
                <a:gd name="T20" fmla="*/ 193 w 323"/>
                <a:gd name="T21" fmla="*/ 139 h 303"/>
                <a:gd name="T22" fmla="*/ 170 w 323"/>
                <a:gd name="T23" fmla="*/ 146 h 303"/>
                <a:gd name="T24" fmla="*/ 155 w 323"/>
                <a:gd name="T25" fmla="*/ 157 h 303"/>
                <a:gd name="T26" fmla="*/ 139 w 323"/>
                <a:gd name="T27" fmla="*/ 157 h 303"/>
                <a:gd name="T28" fmla="*/ 152 w 323"/>
                <a:gd name="T29" fmla="*/ 137 h 303"/>
                <a:gd name="T30" fmla="*/ 133 w 323"/>
                <a:gd name="T31" fmla="*/ 133 h 303"/>
                <a:gd name="T32" fmla="*/ 124 w 323"/>
                <a:gd name="T33" fmla="*/ 165 h 303"/>
                <a:gd name="T34" fmla="*/ 109 w 323"/>
                <a:gd name="T35" fmla="*/ 165 h 303"/>
                <a:gd name="T36" fmla="*/ 88 w 323"/>
                <a:gd name="T37" fmla="*/ 172 h 303"/>
                <a:gd name="T38" fmla="*/ 70 w 323"/>
                <a:gd name="T39" fmla="*/ 162 h 303"/>
                <a:gd name="T40" fmla="*/ 52 w 323"/>
                <a:gd name="T41" fmla="*/ 158 h 303"/>
                <a:gd name="T42" fmla="*/ 44 w 323"/>
                <a:gd name="T43" fmla="*/ 143 h 303"/>
                <a:gd name="T44" fmla="*/ 34 w 323"/>
                <a:gd name="T45" fmla="*/ 135 h 303"/>
                <a:gd name="T46" fmla="*/ 17 w 323"/>
                <a:gd name="T47" fmla="*/ 116 h 303"/>
                <a:gd name="T48" fmla="*/ 1 w 323"/>
                <a:gd name="T49" fmla="*/ 125 h 303"/>
                <a:gd name="T50" fmla="*/ 9 w 323"/>
                <a:gd name="T51" fmla="*/ 140 h 303"/>
                <a:gd name="T52" fmla="*/ 0 w 323"/>
                <a:gd name="T53" fmla="*/ 157 h 303"/>
                <a:gd name="T54" fmla="*/ 9 w 323"/>
                <a:gd name="T55" fmla="*/ 171 h 303"/>
                <a:gd name="T56" fmla="*/ 27 w 323"/>
                <a:gd name="T57" fmla="*/ 170 h 303"/>
                <a:gd name="T58" fmla="*/ 39 w 323"/>
                <a:gd name="T59" fmla="*/ 169 h 303"/>
                <a:gd name="T60" fmla="*/ 43 w 323"/>
                <a:gd name="T61" fmla="*/ 194 h 303"/>
                <a:gd name="T62" fmla="*/ 55 w 323"/>
                <a:gd name="T63" fmla="*/ 205 h 303"/>
                <a:gd name="T64" fmla="*/ 74 w 323"/>
                <a:gd name="T65" fmla="*/ 218 h 303"/>
                <a:gd name="T66" fmla="*/ 91 w 323"/>
                <a:gd name="T67" fmla="*/ 200 h 303"/>
                <a:gd name="T68" fmla="*/ 104 w 323"/>
                <a:gd name="T69" fmla="*/ 200 h 303"/>
                <a:gd name="T70" fmla="*/ 126 w 323"/>
                <a:gd name="T71" fmla="*/ 214 h 303"/>
                <a:gd name="T72" fmla="*/ 137 w 323"/>
                <a:gd name="T73" fmla="*/ 231 h 303"/>
                <a:gd name="T74" fmla="*/ 145 w 323"/>
                <a:gd name="T75" fmla="*/ 257 h 303"/>
                <a:gd name="T76" fmla="*/ 142 w 323"/>
                <a:gd name="T77" fmla="*/ 276 h 303"/>
                <a:gd name="T78" fmla="*/ 156 w 323"/>
                <a:gd name="T79" fmla="*/ 289 h 303"/>
                <a:gd name="T80" fmla="*/ 173 w 323"/>
                <a:gd name="T81" fmla="*/ 294 h 303"/>
                <a:gd name="T82" fmla="*/ 196 w 323"/>
                <a:gd name="T83" fmla="*/ 295 h 303"/>
                <a:gd name="T84" fmla="*/ 196 w 323"/>
                <a:gd name="T85" fmla="*/ 269 h 303"/>
                <a:gd name="T86" fmla="*/ 210 w 323"/>
                <a:gd name="T87" fmla="*/ 256 h 303"/>
                <a:gd name="T88" fmla="*/ 210 w 323"/>
                <a:gd name="T89" fmla="*/ 237 h 303"/>
                <a:gd name="T90" fmla="*/ 218 w 323"/>
                <a:gd name="T91" fmla="*/ 219 h 303"/>
                <a:gd name="T92" fmla="*/ 237 w 323"/>
                <a:gd name="T93" fmla="*/ 221 h 303"/>
                <a:gd name="T94" fmla="*/ 258 w 323"/>
                <a:gd name="T95" fmla="*/ 205 h 303"/>
                <a:gd name="T96" fmla="*/ 273 w 323"/>
                <a:gd name="T97" fmla="*/ 185 h 303"/>
                <a:gd name="T98" fmla="*/ 286 w 323"/>
                <a:gd name="T99" fmla="*/ 186 h 303"/>
                <a:gd name="T100" fmla="*/ 288 w 323"/>
                <a:gd name="T101" fmla="*/ 163 h 303"/>
                <a:gd name="T102" fmla="*/ 266 w 323"/>
                <a:gd name="T103" fmla="*/ 150 h 303"/>
                <a:gd name="T104" fmla="*/ 275 w 323"/>
                <a:gd name="T105" fmla="*/ 123 h 303"/>
                <a:gd name="T106" fmla="*/ 272 w 323"/>
                <a:gd name="T107" fmla="*/ 95 h 303"/>
                <a:gd name="T108" fmla="*/ 299 w 323"/>
                <a:gd name="T109" fmla="*/ 72 h 303"/>
                <a:gd name="T110" fmla="*/ 323 w 323"/>
                <a:gd name="T111" fmla="*/ 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3" h="303">
                  <a:moveTo>
                    <a:pt x="309" y="2"/>
                  </a:moveTo>
                  <a:lnTo>
                    <a:pt x="304" y="6"/>
                  </a:lnTo>
                  <a:lnTo>
                    <a:pt x="299" y="2"/>
                  </a:lnTo>
                  <a:lnTo>
                    <a:pt x="292" y="0"/>
                  </a:lnTo>
                  <a:lnTo>
                    <a:pt x="290" y="8"/>
                  </a:lnTo>
                  <a:lnTo>
                    <a:pt x="283" y="4"/>
                  </a:lnTo>
                  <a:lnTo>
                    <a:pt x="278" y="12"/>
                  </a:lnTo>
                  <a:lnTo>
                    <a:pt x="273" y="22"/>
                  </a:lnTo>
                  <a:lnTo>
                    <a:pt x="267" y="23"/>
                  </a:lnTo>
                  <a:lnTo>
                    <a:pt x="262" y="21"/>
                  </a:lnTo>
                  <a:lnTo>
                    <a:pt x="255" y="20"/>
                  </a:lnTo>
                  <a:lnTo>
                    <a:pt x="258" y="28"/>
                  </a:lnTo>
                  <a:lnTo>
                    <a:pt x="257" y="36"/>
                  </a:lnTo>
                  <a:lnTo>
                    <a:pt x="257" y="45"/>
                  </a:lnTo>
                  <a:lnTo>
                    <a:pt x="258" y="52"/>
                  </a:lnTo>
                  <a:lnTo>
                    <a:pt x="254" y="57"/>
                  </a:lnTo>
                  <a:lnTo>
                    <a:pt x="252" y="67"/>
                  </a:lnTo>
                  <a:lnTo>
                    <a:pt x="249" y="73"/>
                  </a:lnTo>
                  <a:lnTo>
                    <a:pt x="242" y="79"/>
                  </a:lnTo>
                  <a:lnTo>
                    <a:pt x="236" y="77"/>
                  </a:lnTo>
                  <a:lnTo>
                    <a:pt x="234" y="70"/>
                  </a:lnTo>
                  <a:lnTo>
                    <a:pt x="229" y="63"/>
                  </a:lnTo>
                  <a:lnTo>
                    <a:pt x="221" y="63"/>
                  </a:lnTo>
                  <a:lnTo>
                    <a:pt x="222" y="71"/>
                  </a:lnTo>
                  <a:lnTo>
                    <a:pt x="227" y="76"/>
                  </a:lnTo>
                  <a:lnTo>
                    <a:pt x="228" y="85"/>
                  </a:lnTo>
                  <a:lnTo>
                    <a:pt x="229" y="95"/>
                  </a:lnTo>
                  <a:lnTo>
                    <a:pt x="227" y="102"/>
                  </a:lnTo>
                  <a:lnTo>
                    <a:pt x="221" y="107"/>
                  </a:lnTo>
                  <a:lnTo>
                    <a:pt x="215" y="117"/>
                  </a:lnTo>
                  <a:lnTo>
                    <a:pt x="206" y="127"/>
                  </a:lnTo>
                  <a:lnTo>
                    <a:pt x="199" y="134"/>
                  </a:lnTo>
                  <a:lnTo>
                    <a:pt x="193" y="139"/>
                  </a:lnTo>
                  <a:lnTo>
                    <a:pt x="185" y="138"/>
                  </a:lnTo>
                  <a:lnTo>
                    <a:pt x="171" y="137"/>
                  </a:lnTo>
                  <a:lnTo>
                    <a:pt x="170" y="146"/>
                  </a:lnTo>
                  <a:lnTo>
                    <a:pt x="164" y="151"/>
                  </a:lnTo>
                  <a:lnTo>
                    <a:pt x="158" y="152"/>
                  </a:lnTo>
                  <a:lnTo>
                    <a:pt x="155" y="157"/>
                  </a:lnTo>
                  <a:lnTo>
                    <a:pt x="154" y="164"/>
                  </a:lnTo>
                  <a:lnTo>
                    <a:pt x="143" y="162"/>
                  </a:lnTo>
                  <a:lnTo>
                    <a:pt x="139" y="157"/>
                  </a:lnTo>
                  <a:lnTo>
                    <a:pt x="146" y="152"/>
                  </a:lnTo>
                  <a:lnTo>
                    <a:pt x="154" y="145"/>
                  </a:lnTo>
                  <a:lnTo>
                    <a:pt x="152" y="137"/>
                  </a:lnTo>
                  <a:lnTo>
                    <a:pt x="148" y="133"/>
                  </a:lnTo>
                  <a:lnTo>
                    <a:pt x="141" y="131"/>
                  </a:lnTo>
                  <a:lnTo>
                    <a:pt x="133" y="133"/>
                  </a:lnTo>
                  <a:lnTo>
                    <a:pt x="126" y="139"/>
                  </a:lnTo>
                  <a:lnTo>
                    <a:pt x="124" y="153"/>
                  </a:lnTo>
                  <a:lnTo>
                    <a:pt x="124" y="165"/>
                  </a:lnTo>
                  <a:lnTo>
                    <a:pt x="121" y="173"/>
                  </a:lnTo>
                  <a:lnTo>
                    <a:pt x="116" y="165"/>
                  </a:lnTo>
                  <a:lnTo>
                    <a:pt x="109" y="165"/>
                  </a:lnTo>
                  <a:lnTo>
                    <a:pt x="103" y="169"/>
                  </a:lnTo>
                  <a:lnTo>
                    <a:pt x="95" y="173"/>
                  </a:lnTo>
                  <a:lnTo>
                    <a:pt x="88" y="172"/>
                  </a:lnTo>
                  <a:lnTo>
                    <a:pt x="81" y="170"/>
                  </a:lnTo>
                  <a:lnTo>
                    <a:pt x="78" y="163"/>
                  </a:lnTo>
                  <a:lnTo>
                    <a:pt x="70" y="162"/>
                  </a:lnTo>
                  <a:lnTo>
                    <a:pt x="64" y="157"/>
                  </a:lnTo>
                  <a:lnTo>
                    <a:pt x="55" y="152"/>
                  </a:lnTo>
                  <a:lnTo>
                    <a:pt x="52" y="158"/>
                  </a:lnTo>
                  <a:lnTo>
                    <a:pt x="46" y="155"/>
                  </a:lnTo>
                  <a:lnTo>
                    <a:pt x="48" y="147"/>
                  </a:lnTo>
                  <a:lnTo>
                    <a:pt x="44" y="143"/>
                  </a:lnTo>
                  <a:lnTo>
                    <a:pt x="45" y="133"/>
                  </a:lnTo>
                  <a:lnTo>
                    <a:pt x="41" y="128"/>
                  </a:lnTo>
                  <a:lnTo>
                    <a:pt x="34" y="135"/>
                  </a:lnTo>
                  <a:lnTo>
                    <a:pt x="26" y="134"/>
                  </a:lnTo>
                  <a:lnTo>
                    <a:pt x="19" y="125"/>
                  </a:lnTo>
                  <a:lnTo>
                    <a:pt x="17" y="116"/>
                  </a:lnTo>
                  <a:lnTo>
                    <a:pt x="9" y="110"/>
                  </a:lnTo>
                  <a:lnTo>
                    <a:pt x="3" y="119"/>
                  </a:lnTo>
                  <a:lnTo>
                    <a:pt x="1" y="125"/>
                  </a:lnTo>
                  <a:lnTo>
                    <a:pt x="5" y="132"/>
                  </a:lnTo>
                  <a:lnTo>
                    <a:pt x="9" y="133"/>
                  </a:lnTo>
                  <a:lnTo>
                    <a:pt x="9" y="140"/>
                  </a:lnTo>
                  <a:lnTo>
                    <a:pt x="7" y="145"/>
                  </a:lnTo>
                  <a:lnTo>
                    <a:pt x="4" y="151"/>
                  </a:lnTo>
                  <a:lnTo>
                    <a:pt x="0" y="157"/>
                  </a:lnTo>
                  <a:lnTo>
                    <a:pt x="1" y="165"/>
                  </a:lnTo>
                  <a:lnTo>
                    <a:pt x="3" y="173"/>
                  </a:lnTo>
                  <a:lnTo>
                    <a:pt x="9" y="171"/>
                  </a:lnTo>
                  <a:lnTo>
                    <a:pt x="16" y="168"/>
                  </a:lnTo>
                  <a:lnTo>
                    <a:pt x="21" y="172"/>
                  </a:lnTo>
                  <a:lnTo>
                    <a:pt x="27" y="170"/>
                  </a:lnTo>
                  <a:lnTo>
                    <a:pt x="32" y="165"/>
                  </a:lnTo>
                  <a:lnTo>
                    <a:pt x="35" y="163"/>
                  </a:lnTo>
                  <a:lnTo>
                    <a:pt x="39" y="169"/>
                  </a:lnTo>
                  <a:lnTo>
                    <a:pt x="43" y="180"/>
                  </a:lnTo>
                  <a:lnTo>
                    <a:pt x="38" y="186"/>
                  </a:lnTo>
                  <a:lnTo>
                    <a:pt x="43" y="194"/>
                  </a:lnTo>
                  <a:lnTo>
                    <a:pt x="47" y="200"/>
                  </a:lnTo>
                  <a:lnTo>
                    <a:pt x="49" y="205"/>
                  </a:lnTo>
                  <a:lnTo>
                    <a:pt x="55" y="205"/>
                  </a:lnTo>
                  <a:lnTo>
                    <a:pt x="65" y="208"/>
                  </a:lnTo>
                  <a:lnTo>
                    <a:pt x="67" y="214"/>
                  </a:lnTo>
                  <a:lnTo>
                    <a:pt x="74" y="218"/>
                  </a:lnTo>
                  <a:lnTo>
                    <a:pt x="82" y="214"/>
                  </a:lnTo>
                  <a:lnTo>
                    <a:pt x="89" y="207"/>
                  </a:lnTo>
                  <a:lnTo>
                    <a:pt x="91" y="200"/>
                  </a:lnTo>
                  <a:lnTo>
                    <a:pt x="97" y="198"/>
                  </a:lnTo>
                  <a:lnTo>
                    <a:pt x="100" y="193"/>
                  </a:lnTo>
                  <a:lnTo>
                    <a:pt x="104" y="200"/>
                  </a:lnTo>
                  <a:lnTo>
                    <a:pt x="110" y="205"/>
                  </a:lnTo>
                  <a:lnTo>
                    <a:pt x="123" y="207"/>
                  </a:lnTo>
                  <a:lnTo>
                    <a:pt x="126" y="214"/>
                  </a:lnTo>
                  <a:lnTo>
                    <a:pt x="126" y="222"/>
                  </a:lnTo>
                  <a:lnTo>
                    <a:pt x="130" y="227"/>
                  </a:lnTo>
                  <a:lnTo>
                    <a:pt x="137" y="231"/>
                  </a:lnTo>
                  <a:lnTo>
                    <a:pt x="138" y="240"/>
                  </a:lnTo>
                  <a:lnTo>
                    <a:pt x="143" y="250"/>
                  </a:lnTo>
                  <a:lnTo>
                    <a:pt x="145" y="257"/>
                  </a:lnTo>
                  <a:lnTo>
                    <a:pt x="141" y="263"/>
                  </a:lnTo>
                  <a:lnTo>
                    <a:pt x="136" y="272"/>
                  </a:lnTo>
                  <a:lnTo>
                    <a:pt x="142" y="276"/>
                  </a:lnTo>
                  <a:lnTo>
                    <a:pt x="152" y="275"/>
                  </a:lnTo>
                  <a:lnTo>
                    <a:pt x="156" y="281"/>
                  </a:lnTo>
                  <a:lnTo>
                    <a:pt x="156" y="289"/>
                  </a:lnTo>
                  <a:lnTo>
                    <a:pt x="163" y="290"/>
                  </a:lnTo>
                  <a:lnTo>
                    <a:pt x="166" y="295"/>
                  </a:lnTo>
                  <a:lnTo>
                    <a:pt x="173" y="294"/>
                  </a:lnTo>
                  <a:lnTo>
                    <a:pt x="179" y="303"/>
                  </a:lnTo>
                  <a:lnTo>
                    <a:pt x="191" y="303"/>
                  </a:lnTo>
                  <a:lnTo>
                    <a:pt x="196" y="295"/>
                  </a:lnTo>
                  <a:lnTo>
                    <a:pt x="193" y="288"/>
                  </a:lnTo>
                  <a:lnTo>
                    <a:pt x="198" y="279"/>
                  </a:lnTo>
                  <a:lnTo>
                    <a:pt x="196" y="269"/>
                  </a:lnTo>
                  <a:lnTo>
                    <a:pt x="198" y="264"/>
                  </a:lnTo>
                  <a:lnTo>
                    <a:pt x="204" y="262"/>
                  </a:lnTo>
                  <a:lnTo>
                    <a:pt x="210" y="256"/>
                  </a:lnTo>
                  <a:lnTo>
                    <a:pt x="214" y="248"/>
                  </a:lnTo>
                  <a:lnTo>
                    <a:pt x="208" y="244"/>
                  </a:lnTo>
                  <a:lnTo>
                    <a:pt x="210" y="237"/>
                  </a:lnTo>
                  <a:lnTo>
                    <a:pt x="208" y="229"/>
                  </a:lnTo>
                  <a:lnTo>
                    <a:pt x="213" y="225"/>
                  </a:lnTo>
                  <a:lnTo>
                    <a:pt x="218" y="219"/>
                  </a:lnTo>
                  <a:lnTo>
                    <a:pt x="223" y="215"/>
                  </a:lnTo>
                  <a:lnTo>
                    <a:pt x="230" y="218"/>
                  </a:lnTo>
                  <a:lnTo>
                    <a:pt x="237" y="221"/>
                  </a:lnTo>
                  <a:lnTo>
                    <a:pt x="246" y="218"/>
                  </a:lnTo>
                  <a:lnTo>
                    <a:pt x="254" y="213"/>
                  </a:lnTo>
                  <a:lnTo>
                    <a:pt x="258" y="205"/>
                  </a:lnTo>
                  <a:lnTo>
                    <a:pt x="263" y="199"/>
                  </a:lnTo>
                  <a:lnTo>
                    <a:pt x="266" y="194"/>
                  </a:lnTo>
                  <a:lnTo>
                    <a:pt x="273" y="185"/>
                  </a:lnTo>
                  <a:lnTo>
                    <a:pt x="278" y="192"/>
                  </a:lnTo>
                  <a:lnTo>
                    <a:pt x="286" y="194"/>
                  </a:lnTo>
                  <a:lnTo>
                    <a:pt x="286" y="186"/>
                  </a:lnTo>
                  <a:lnTo>
                    <a:pt x="285" y="177"/>
                  </a:lnTo>
                  <a:lnTo>
                    <a:pt x="292" y="172"/>
                  </a:lnTo>
                  <a:lnTo>
                    <a:pt x="288" y="163"/>
                  </a:lnTo>
                  <a:lnTo>
                    <a:pt x="284" y="159"/>
                  </a:lnTo>
                  <a:lnTo>
                    <a:pt x="275" y="155"/>
                  </a:lnTo>
                  <a:lnTo>
                    <a:pt x="266" y="150"/>
                  </a:lnTo>
                  <a:lnTo>
                    <a:pt x="271" y="144"/>
                  </a:lnTo>
                  <a:lnTo>
                    <a:pt x="275" y="132"/>
                  </a:lnTo>
                  <a:lnTo>
                    <a:pt x="275" y="123"/>
                  </a:lnTo>
                  <a:lnTo>
                    <a:pt x="272" y="115"/>
                  </a:lnTo>
                  <a:lnTo>
                    <a:pt x="270" y="105"/>
                  </a:lnTo>
                  <a:lnTo>
                    <a:pt x="272" y="95"/>
                  </a:lnTo>
                  <a:lnTo>
                    <a:pt x="279" y="87"/>
                  </a:lnTo>
                  <a:lnTo>
                    <a:pt x="290" y="79"/>
                  </a:lnTo>
                  <a:lnTo>
                    <a:pt x="299" y="72"/>
                  </a:lnTo>
                  <a:lnTo>
                    <a:pt x="303" y="63"/>
                  </a:lnTo>
                  <a:lnTo>
                    <a:pt x="302" y="53"/>
                  </a:lnTo>
                  <a:lnTo>
                    <a:pt x="323" y="1"/>
                  </a:lnTo>
                  <a:lnTo>
                    <a:pt x="317" y="2"/>
                  </a:lnTo>
                  <a:lnTo>
                    <a:pt x="309" y="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24"/>
            <p:cNvSpPr>
              <a:spLocks/>
            </p:cNvSpPr>
            <p:nvPr/>
          </p:nvSpPr>
          <p:spPr bwMode="auto">
            <a:xfrm>
              <a:off x="5124" y="1463"/>
              <a:ext cx="185" cy="294"/>
            </a:xfrm>
            <a:custGeom>
              <a:avLst/>
              <a:gdLst>
                <a:gd name="T0" fmla="*/ 185 w 185"/>
                <a:gd name="T1" fmla="*/ 172 h 294"/>
                <a:gd name="T2" fmla="*/ 180 w 185"/>
                <a:gd name="T3" fmla="*/ 156 h 294"/>
                <a:gd name="T4" fmla="*/ 185 w 185"/>
                <a:gd name="T5" fmla="*/ 141 h 294"/>
                <a:gd name="T6" fmla="*/ 176 w 185"/>
                <a:gd name="T7" fmla="*/ 129 h 294"/>
                <a:gd name="T8" fmla="*/ 165 w 185"/>
                <a:gd name="T9" fmla="*/ 136 h 294"/>
                <a:gd name="T10" fmla="*/ 153 w 185"/>
                <a:gd name="T11" fmla="*/ 129 h 294"/>
                <a:gd name="T12" fmla="*/ 141 w 185"/>
                <a:gd name="T13" fmla="*/ 116 h 294"/>
                <a:gd name="T14" fmla="*/ 145 w 185"/>
                <a:gd name="T15" fmla="*/ 97 h 294"/>
                <a:gd name="T16" fmla="*/ 144 w 185"/>
                <a:gd name="T17" fmla="*/ 84 h 294"/>
                <a:gd name="T18" fmla="*/ 146 w 185"/>
                <a:gd name="T19" fmla="*/ 67 h 294"/>
                <a:gd name="T20" fmla="*/ 147 w 185"/>
                <a:gd name="T21" fmla="*/ 52 h 294"/>
                <a:gd name="T22" fmla="*/ 153 w 185"/>
                <a:gd name="T23" fmla="*/ 40 h 294"/>
                <a:gd name="T24" fmla="*/ 155 w 185"/>
                <a:gd name="T25" fmla="*/ 27 h 294"/>
                <a:gd name="T26" fmla="*/ 151 w 185"/>
                <a:gd name="T27" fmla="*/ 14 h 294"/>
                <a:gd name="T28" fmla="*/ 149 w 185"/>
                <a:gd name="T29" fmla="*/ 0 h 294"/>
                <a:gd name="T30" fmla="*/ 134 w 185"/>
                <a:gd name="T31" fmla="*/ 3 h 294"/>
                <a:gd name="T32" fmla="*/ 116 w 185"/>
                <a:gd name="T33" fmla="*/ 5 h 294"/>
                <a:gd name="T34" fmla="*/ 105 w 185"/>
                <a:gd name="T35" fmla="*/ 17 h 294"/>
                <a:gd name="T36" fmla="*/ 93 w 185"/>
                <a:gd name="T37" fmla="*/ 23 h 294"/>
                <a:gd name="T38" fmla="*/ 80 w 185"/>
                <a:gd name="T39" fmla="*/ 28 h 294"/>
                <a:gd name="T40" fmla="*/ 82 w 185"/>
                <a:gd name="T41" fmla="*/ 46 h 294"/>
                <a:gd name="T42" fmla="*/ 83 w 185"/>
                <a:gd name="T43" fmla="*/ 58 h 294"/>
                <a:gd name="T44" fmla="*/ 76 w 185"/>
                <a:gd name="T45" fmla="*/ 72 h 294"/>
                <a:gd name="T46" fmla="*/ 79 w 185"/>
                <a:gd name="T47" fmla="*/ 81 h 294"/>
                <a:gd name="T48" fmla="*/ 68 w 185"/>
                <a:gd name="T49" fmla="*/ 91 h 294"/>
                <a:gd name="T50" fmla="*/ 55 w 185"/>
                <a:gd name="T51" fmla="*/ 106 h 294"/>
                <a:gd name="T52" fmla="*/ 54 w 185"/>
                <a:gd name="T53" fmla="*/ 121 h 294"/>
                <a:gd name="T54" fmla="*/ 43 w 185"/>
                <a:gd name="T55" fmla="*/ 142 h 294"/>
                <a:gd name="T56" fmla="*/ 40 w 185"/>
                <a:gd name="T57" fmla="*/ 157 h 294"/>
                <a:gd name="T58" fmla="*/ 40 w 185"/>
                <a:gd name="T59" fmla="*/ 168 h 294"/>
                <a:gd name="T60" fmla="*/ 27 w 185"/>
                <a:gd name="T61" fmla="*/ 175 h 294"/>
                <a:gd name="T62" fmla="*/ 18 w 185"/>
                <a:gd name="T63" fmla="*/ 192 h 294"/>
                <a:gd name="T64" fmla="*/ 11 w 185"/>
                <a:gd name="T65" fmla="*/ 211 h 294"/>
                <a:gd name="T66" fmla="*/ 8 w 185"/>
                <a:gd name="T67" fmla="*/ 231 h 294"/>
                <a:gd name="T68" fmla="*/ 5 w 185"/>
                <a:gd name="T69" fmla="*/ 251 h 294"/>
                <a:gd name="T70" fmla="*/ 0 w 185"/>
                <a:gd name="T71" fmla="*/ 266 h 294"/>
                <a:gd name="T72" fmla="*/ 2 w 185"/>
                <a:gd name="T73" fmla="*/ 284 h 294"/>
                <a:gd name="T74" fmla="*/ 16 w 185"/>
                <a:gd name="T75" fmla="*/ 294 h 294"/>
                <a:gd name="T76" fmla="*/ 28 w 185"/>
                <a:gd name="T77" fmla="*/ 287 h 294"/>
                <a:gd name="T78" fmla="*/ 39 w 185"/>
                <a:gd name="T79" fmla="*/ 285 h 294"/>
                <a:gd name="T80" fmla="*/ 50 w 185"/>
                <a:gd name="T81" fmla="*/ 274 h 294"/>
                <a:gd name="T82" fmla="*/ 61 w 185"/>
                <a:gd name="T83" fmla="*/ 267 h 294"/>
                <a:gd name="T84" fmla="*/ 66 w 185"/>
                <a:gd name="T85" fmla="*/ 254 h 294"/>
                <a:gd name="T86" fmla="*/ 80 w 185"/>
                <a:gd name="T87" fmla="*/ 243 h 294"/>
                <a:gd name="T88" fmla="*/ 95 w 185"/>
                <a:gd name="T89" fmla="*/ 240 h 294"/>
                <a:gd name="T90" fmla="*/ 105 w 185"/>
                <a:gd name="T91" fmla="*/ 239 h 294"/>
                <a:gd name="T92" fmla="*/ 121 w 185"/>
                <a:gd name="T93" fmla="*/ 234 h 294"/>
                <a:gd name="T94" fmla="*/ 121 w 185"/>
                <a:gd name="T95" fmla="*/ 243 h 294"/>
                <a:gd name="T96" fmla="*/ 125 w 185"/>
                <a:gd name="T97" fmla="*/ 253 h 294"/>
                <a:gd name="T98" fmla="*/ 143 w 185"/>
                <a:gd name="T99" fmla="*/ 250 h 294"/>
                <a:gd name="T100" fmla="*/ 151 w 185"/>
                <a:gd name="T101" fmla="*/ 236 h 294"/>
                <a:gd name="T102" fmla="*/ 156 w 185"/>
                <a:gd name="T103" fmla="*/ 222 h 294"/>
                <a:gd name="T104" fmla="*/ 160 w 185"/>
                <a:gd name="T105" fmla="*/ 209 h 294"/>
                <a:gd name="T106" fmla="*/ 172 w 185"/>
                <a:gd name="T107" fmla="*/ 198 h 294"/>
                <a:gd name="T108" fmla="*/ 180 w 185"/>
                <a:gd name="T109" fmla="*/ 18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5" h="294">
                  <a:moveTo>
                    <a:pt x="180" y="184"/>
                  </a:moveTo>
                  <a:lnTo>
                    <a:pt x="185" y="172"/>
                  </a:lnTo>
                  <a:lnTo>
                    <a:pt x="182" y="165"/>
                  </a:lnTo>
                  <a:lnTo>
                    <a:pt x="180" y="156"/>
                  </a:lnTo>
                  <a:lnTo>
                    <a:pt x="185" y="150"/>
                  </a:lnTo>
                  <a:lnTo>
                    <a:pt x="185" y="141"/>
                  </a:lnTo>
                  <a:lnTo>
                    <a:pt x="182" y="135"/>
                  </a:lnTo>
                  <a:lnTo>
                    <a:pt x="176" y="129"/>
                  </a:lnTo>
                  <a:lnTo>
                    <a:pt x="171" y="133"/>
                  </a:lnTo>
                  <a:lnTo>
                    <a:pt x="165" y="136"/>
                  </a:lnTo>
                  <a:lnTo>
                    <a:pt x="158" y="135"/>
                  </a:lnTo>
                  <a:lnTo>
                    <a:pt x="153" y="129"/>
                  </a:lnTo>
                  <a:lnTo>
                    <a:pt x="146" y="127"/>
                  </a:lnTo>
                  <a:lnTo>
                    <a:pt x="141" y="116"/>
                  </a:lnTo>
                  <a:lnTo>
                    <a:pt x="143" y="108"/>
                  </a:lnTo>
                  <a:lnTo>
                    <a:pt x="145" y="97"/>
                  </a:lnTo>
                  <a:lnTo>
                    <a:pt x="144" y="93"/>
                  </a:lnTo>
                  <a:lnTo>
                    <a:pt x="144" y="84"/>
                  </a:lnTo>
                  <a:lnTo>
                    <a:pt x="144" y="75"/>
                  </a:lnTo>
                  <a:lnTo>
                    <a:pt x="146" y="67"/>
                  </a:lnTo>
                  <a:lnTo>
                    <a:pt x="149" y="59"/>
                  </a:lnTo>
                  <a:lnTo>
                    <a:pt x="147" y="52"/>
                  </a:lnTo>
                  <a:lnTo>
                    <a:pt x="149" y="45"/>
                  </a:lnTo>
                  <a:lnTo>
                    <a:pt x="153" y="40"/>
                  </a:lnTo>
                  <a:lnTo>
                    <a:pt x="151" y="32"/>
                  </a:lnTo>
                  <a:lnTo>
                    <a:pt x="155" y="27"/>
                  </a:lnTo>
                  <a:lnTo>
                    <a:pt x="152" y="21"/>
                  </a:lnTo>
                  <a:lnTo>
                    <a:pt x="151" y="14"/>
                  </a:lnTo>
                  <a:lnTo>
                    <a:pt x="151" y="6"/>
                  </a:lnTo>
                  <a:lnTo>
                    <a:pt x="149" y="0"/>
                  </a:lnTo>
                  <a:lnTo>
                    <a:pt x="145" y="3"/>
                  </a:lnTo>
                  <a:lnTo>
                    <a:pt x="134" y="3"/>
                  </a:lnTo>
                  <a:lnTo>
                    <a:pt x="123" y="2"/>
                  </a:lnTo>
                  <a:lnTo>
                    <a:pt x="116" y="5"/>
                  </a:lnTo>
                  <a:lnTo>
                    <a:pt x="112" y="9"/>
                  </a:lnTo>
                  <a:lnTo>
                    <a:pt x="105" y="17"/>
                  </a:lnTo>
                  <a:lnTo>
                    <a:pt x="97" y="19"/>
                  </a:lnTo>
                  <a:lnTo>
                    <a:pt x="93" y="23"/>
                  </a:lnTo>
                  <a:lnTo>
                    <a:pt x="84" y="23"/>
                  </a:lnTo>
                  <a:lnTo>
                    <a:pt x="80" y="28"/>
                  </a:lnTo>
                  <a:lnTo>
                    <a:pt x="83" y="38"/>
                  </a:lnTo>
                  <a:lnTo>
                    <a:pt x="82" y="46"/>
                  </a:lnTo>
                  <a:lnTo>
                    <a:pt x="82" y="52"/>
                  </a:lnTo>
                  <a:lnTo>
                    <a:pt x="83" y="58"/>
                  </a:lnTo>
                  <a:lnTo>
                    <a:pt x="76" y="63"/>
                  </a:lnTo>
                  <a:lnTo>
                    <a:pt x="76" y="72"/>
                  </a:lnTo>
                  <a:lnTo>
                    <a:pt x="74" y="76"/>
                  </a:lnTo>
                  <a:lnTo>
                    <a:pt x="79" y="81"/>
                  </a:lnTo>
                  <a:lnTo>
                    <a:pt x="75" y="87"/>
                  </a:lnTo>
                  <a:lnTo>
                    <a:pt x="68" y="91"/>
                  </a:lnTo>
                  <a:lnTo>
                    <a:pt x="61" y="99"/>
                  </a:lnTo>
                  <a:lnTo>
                    <a:pt x="55" y="106"/>
                  </a:lnTo>
                  <a:lnTo>
                    <a:pt x="53" y="114"/>
                  </a:lnTo>
                  <a:lnTo>
                    <a:pt x="54" y="121"/>
                  </a:lnTo>
                  <a:lnTo>
                    <a:pt x="49" y="131"/>
                  </a:lnTo>
                  <a:lnTo>
                    <a:pt x="43" y="142"/>
                  </a:lnTo>
                  <a:lnTo>
                    <a:pt x="41" y="149"/>
                  </a:lnTo>
                  <a:lnTo>
                    <a:pt x="40" y="157"/>
                  </a:lnTo>
                  <a:lnTo>
                    <a:pt x="42" y="162"/>
                  </a:lnTo>
                  <a:lnTo>
                    <a:pt x="40" y="168"/>
                  </a:lnTo>
                  <a:lnTo>
                    <a:pt x="36" y="173"/>
                  </a:lnTo>
                  <a:lnTo>
                    <a:pt x="27" y="175"/>
                  </a:lnTo>
                  <a:lnTo>
                    <a:pt x="19" y="181"/>
                  </a:lnTo>
                  <a:lnTo>
                    <a:pt x="18" y="192"/>
                  </a:lnTo>
                  <a:lnTo>
                    <a:pt x="15" y="204"/>
                  </a:lnTo>
                  <a:lnTo>
                    <a:pt x="11" y="211"/>
                  </a:lnTo>
                  <a:lnTo>
                    <a:pt x="11" y="221"/>
                  </a:lnTo>
                  <a:lnTo>
                    <a:pt x="8" y="231"/>
                  </a:lnTo>
                  <a:lnTo>
                    <a:pt x="7" y="241"/>
                  </a:lnTo>
                  <a:lnTo>
                    <a:pt x="5" y="251"/>
                  </a:lnTo>
                  <a:lnTo>
                    <a:pt x="2" y="258"/>
                  </a:lnTo>
                  <a:lnTo>
                    <a:pt x="0" y="266"/>
                  </a:lnTo>
                  <a:lnTo>
                    <a:pt x="1" y="277"/>
                  </a:lnTo>
                  <a:lnTo>
                    <a:pt x="2" y="284"/>
                  </a:lnTo>
                  <a:lnTo>
                    <a:pt x="6" y="291"/>
                  </a:lnTo>
                  <a:lnTo>
                    <a:pt x="16" y="294"/>
                  </a:lnTo>
                  <a:lnTo>
                    <a:pt x="25" y="293"/>
                  </a:lnTo>
                  <a:lnTo>
                    <a:pt x="28" y="287"/>
                  </a:lnTo>
                  <a:lnTo>
                    <a:pt x="33" y="283"/>
                  </a:lnTo>
                  <a:lnTo>
                    <a:pt x="39" y="285"/>
                  </a:lnTo>
                  <a:lnTo>
                    <a:pt x="43" y="277"/>
                  </a:lnTo>
                  <a:lnTo>
                    <a:pt x="50" y="274"/>
                  </a:lnTo>
                  <a:lnTo>
                    <a:pt x="59" y="272"/>
                  </a:lnTo>
                  <a:lnTo>
                    <a:pt x="61" y="267"/>
                  </a:lnTo>
                  <a:lnTo>
                    <a:pt x="59" y="260"/>
                  </a:lnTo>
                  <a:lnTo>
                    <a:pt x="66" y="254"/>
                  </a:lnTo>
                  <a:lnTo>
                    <a:pt x="73" y="250"/>
                  </a:lnTo>
                  <a:lnTo>
                    <a:pt x="80" y="243"/>
                  </a:lnTo>
                  <a:lnTo>
                    <a:pt x="85" y="239"/>
                  </a:lnTo>
                  <a:lnTo>
                    <a:pt x="95" y="240"/>
                  </a:lnTo>
                  <a:lnTo>
                    <a:pt x="99" y="244"/>
                  </a:lnTo>
                  <a:lnTo>
                    <a:pt x="105" y="239"/>
                  </a:lnTo>
                  <a:lnTo>
                    <a:pt x="113" y="234"/>
                  </a:lnTo>
                  <a:lnTo>
                    <a:pt x="121" y="234"/>
                  </a:lnTo>
                  <a:lnTo>
                    <a:pt x="127" y="240"/>
                  </a:lnTo>
                  <a:lnTo>
                    <a:pt x="121" y="243"/>
                  </a:lnTo>
                  <a:lnTo>
                    <a:pt x="119" y="250"/>
                  </a:lnTo>
                  <a:lnTo>
                    <a:pt x="125" y="253"/>
                  </a:lnTo>
                  <a:lnTo>
                    <a:pt x="136" y="253"/>
                  </a:lnTo>
                  <a:lnTo>
                    <a:pt x="143" y="250"/>
                  </a:lnTo>
                  <a:lnTo>
                    <a:pt x="147" y="243"/>
                  </a:lnTo>
                  <a:lnTo>
                    <a:pt x="151" y="236"/>
                  </a:lnTo>
                  <a:lnTo>
                    <a:pt x="156" y="229"/>
                  </a:lnTo>
                  <a:lnTo>
                    <a:pt x="156" y="222"/>
                  </a:lnTo>
                  <a:lnTo>
                    <a:pt x="159" y="217"/>
                  </a:lnTo>
                  <a:lnTo>
                    <a:pt x="160" y="209"/>
                  </a:lnTo>
                  <a:lnTo>
                    <a:pt x="166" y="204"/>
                  </a:lnTo>
                  <a:lnTo>
                    <a:pt x="172" y="198"/>
                  </a:lnTo>
                  <a:lnTo>
                    <a:pt x="179" y="191"/>
                  </a:lnTo>
                  <a:lnTo>
                    <a:pt x="180" y="18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5479" y="1314"/>
              <a:ext cx="397" cy="268"/>
            </a:xfrm>
            <a:custGeom>
              <a:avLst/>
              <a:gdLst>
                <a:gd name="T0" fmla="*/ 4 w 397"/>
                <a:gd name="T1" fmla="*/ 195 h 268"/>
                <a:gd name="T2" fmla="*/ 11 w 397"/>
                <a:gd name="T3" fmla="*/ 178 h 268"/>
                <a:gd name="T4" fmla="*/ 15 w 397"/>
                <a:gd name="T5" fmla="*/ 160 h 268"/>
                <a:gd name="T6" fmla="*/ 20 w 397"/>
                <a:gd name="T7" fmla="*/ 141 h 268"/>
                <a:gd name="T8" fmla="*/ 37 w 397"/>
                <a:gd name="T9" fmla="*/ 134 h 268"/>
                <a:gd name="T10" fmla="*/ 61 w 397"/>
                <a:gd name="T11" fmla="*/ 129 h 268"/>
                <a:gd name="T12" fmla="*/ 73 w 397"/>
                <a:gd name="T13" fmla="*/ 110 h 268"/>
                <a:gd name="T14" fmla="*/ 94 w 397"/>
                <a:gd name="T15" fmla="*/ 110 h 268"/>
                <a:gd name="T16" fmla="*/ 99 w 397"/>
                <a:gd name="T17" fmla="*/ 88 h 268"/>
                <a:gd name="T18" fmla="*/ 83 w 397"/>
                <a:gd name="T19" fmla="*/ 71 h 268"/>
                <a:gd name="T20" fmla="*/ 83 w 397"/>
                <a:gd name="T21" fmla="*/ 48 h 268"/>
                <a:gd name="T22" fmla="*/ 77 w 397"/>
                <a:gd name="T23" fmla="*/ 21 h 268"/>
                <a:gd name="T24" fmla="*/ 94 w 397"/>
                <a:gd name="T25" fmla="*/ 29 h 268"/>
                <a:gd name="T26" fmla="*/ 108 w 397"/>
                <a:gd name="T27" fmla="*/ 39 h 268"/>
                <a:gd name="T28" fmla="*/ 133 w 397"/>
                <a:gd name="T29" fmla="*/ 26 h 268"/>
                <a:gd name="T30" fmla="*/ 156 w 397"/>
                <a:gd name="T31" fmla="*/ 21 h 268"/>
                <a:gd name="T32" fmla="*/ 180 w 397"/>
                <a:gd name="T33" fmla="*/ 20 h 268"/>
                <a:gd name="T34" fmla="*/ 207 w 397"/>
                <a:gd name="T35" fmla="*/ 15 h 268"/>
                <a:gd name="T36" fmla="*/ 236 w 397"/>
                <a:gd name="T37" fmla="*/ 13 h 268"/>
                <a:gd name="T38" fmla="*/ 264 w 397"/>
                <a:gd name="T39" fmla="*/ 13 h 268"/>
                <a:gd name="T40" fmla="*/ 299 w 397"/>
                <a:gd name="T41" fmla="*/ 11 h 268"/>
                <a:gd name="T42" fmla="*/ 327 w 397"/>
                <a:gd name="T43" fmla="*/ 0 h 268"/>
                <a:gd name="T44" fmla="*/ 361 w 397"/>
                <a:gd name="T45" fmla="*/ 9 h 268"/>
                <a:gd name="T46" fmla="*/ 378 w 397"/>
                <a:gd name="T47" fmla="*/ 22 h 268"/>
                <a:gd name="T48" fmla="*/ 397 w 397"/>
                <a:gd name="T49" fmla="*/ 30 h 268"/>
                <a:gd name="T50" fmla="*/ 388 w 397"/>
                <a:gd name="T51" fmla="*/ 47 h 268"/>
                <a:gd name="T52" fmla="*/ 375 w 397"/>
                <a:gd name="T53" fmla="*/ 62 h 268"/>
                <a:gd name="T54" fmla="*/ 368 w 397"/>
                <a:gd name="T55" fmla="*/ 79 h 268"/>
                <a:gd name="T56" fmla="*/ 350 w 397"/>
                <a:gd name="T57" fmla="*/ 90 h 268"/>
                <a:gd name="T58" fmla="*/ 321 w 397"/>
                <a:gd name="T59" fmla="*/ 101 h 268"/>
                <a:gd name="T60" fmla="*/ 296 w 397"/>
                <a:gd name="T61" fmla="*/ 119 h 268"/>
                <a:gd name="T62" fmla="*/ 278 w 397"/>
                <a:gd name="T63" fmla="*/ 141 h 268"/>
                <a:gd name="T64" fmla="*/ 258 w 397"/>
                <a:gd name="T65" fmla="*/ 165 h 268"/>
                <a:gd name="T66" fmla="*/ 240 w 397"/>
                <a:gd name="T67" fmla="*/ 184 h 268"/>
                <a:gd name="T68" fmla="*/ 210 w 397"/>
                <a:gd name="T69" fmla="*/ 202 h 268"/>
                <a:gd name="T70" fmla="*/ 180 w 397"/>
                <a:gd name="T71" fmla="*/ 220 h 268"/>
                <a:gd name="T72" fmla="*/ 141 w 397"/>
                <a:gd name="T73" fmla="*/ 251 h 268"/>
                <a:gd name="T74" fmla="*/ 117 w 397"/>
                <a:gd name="T75" fmla="*/ 246 h 268"/>
                <a:gd name="T76" fmla="*/ 88 w 397"/>
                <a:gd name="T77" fmla="*/ 262 h 268"/>
                <a:gd name="T78" fmla="*/ 67 w 397"/>
                <a:gd name="T79" fmla="*/ 259 h 268"/>
                <a:gd name="T80" fmla="*/ 45 w 397"/>
                <a:gd name="T81" fmla="*/ 268 h 268"/>
                <a:gd name="T82" fmla="*/ 25 w 397"/>
                <a:gd name="T83" fmla="*/ 244 h 268"/>
                <a:gd name="T84" fmla="*/ 3 w 397"/>
                <a:gd name="T85" fmla="*/ 21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7" h="268">
                  <a:moveTo>
                    <a:pt x="3" y="212"/>
                  </a:moveTo>
                  <a:lnTo>
                    <a:pt x="0" y="204"/>
                  </a:lnTo>
                  <a:lnTo>
                    <a:pt x="4" y="195"/>
                  </a:lnTo>
                  <a:lnTo>
                    <a:pt x="3" y="185"/>
                  </a:lnTo>
                  <a:lnTo>
                    <a:pt x="4" y="180"/>
                  </a:lnTo>
                  <a:lnTo>
                    <a:pt x="11" y="178"/>
                  </a:lnTo>
                  <a:lnTo>
                    <a:pt x="17" y="172"/>
                  </a:lnTo>
                  <a:lnTo>
                    <a:pt x="20" y="164"/>
                  </a:lnTo>
                  <a:lnTo>
                    <a:pt x="15" y="160"/>
                  </a:lnTo>
                  <a:lnTo>
                    <a:pt x="17" y="153"/>
                  </a:lnTo>
                  <a:lnTo>
                    <a:pt x="15" y="145"/>
                  </a:lnTo>
                  <a:lnTo>
                    <a:pt x="20" y="141"/>
                  </a:lnTo>
                  <a:lnTo>
                    <a:pt x="25" y="135"/>
                  </a:lnTo>
                  <a:lnTo>
                    <a:pt x="30" y="131"/>
                  </a:lnTo>
                  <a:lnTo>
                    <a:pt x="37" y="134"/>
                  </a:lnTo>
                  <a:lnTo>
                    <a:pt x="44" y="137"/>
                  </a:lnTo>
                  <a:lnTo>
                    <a:pt x="53" y="134"/>
                  </a:lnTo>
                  <a:lnTo>
                    <a:pt x="61" y="129"/>
                  </a:lnTo>
                  <a:lnTo>
                    <a:pt x="65" y="121"/>
                  </a:lnTo>
                  <a:lnTo>
                    <a:pt x="71" y="115"/>
                  </a:lnTo>
                  <a:lnTo>
                    <a:pt x="73" y="110"/>
                  </a:lnTo>
                  <a:lnTo>
                    <a:pt x="81" y="101"/>
                  </a:lnTo>
                  <a:lnTo>
                    <a:pt x="85" y="108"/>
                  </a:lnTo>
                  <a:lnTo>
                    <a:pt x="94" y="110"/>
                  </a:lnTo>
                  <a:lnTo>
                    <a:pt x="94" y="102"/>
                  </a:lnTo>
                  <a:lnTo>
                    <a:pt x="93" y="93"/>
                  </a:lnTo>
                  <a:lnTo>
                    <a:pt x="99" y="88"/>
                  </a:lnTo>
                  <a:lnTo>
                    <a:pt x="95" y="79"/>
                  </a:lnTo>
                  <a:lnTo>
                    <a:pt x="92" y="75"/>
                  </a:lnTo>
                  <a:lnTo>
                    <a:pt x="83" y="71"/>
                  </a:lnTo>
                  <a:lnTo>
                    <a:pt x="73" y="66"/>
                  </a:lnTo>
                  <a:lnTo>
                    <a:pt x="78" y="60"/>
                  </a:lnTo>
                  <a:lnTo>
                    <a:pt x="83" y="48"/>
                  </a:lnTo>
                  <a:lnTo>
                    <a:pt x="83" y="39"/>
                  </a:lnTo>
                  <a:lnTo>
                    <a:pt x="79" y="31"/>
                  </a:lnTo>
                  <a:lnTo>
                    <a:pt x="77" y="21"/>
                  </a:lnTo>
                  <a:lnTo>
                    <a:pt x="86" y="20"/>
                  </a:lnTo>
                  <a:lnTo>
                    <a:pt x="93" y="22"/>
                  </a:lnTo>
                  <a:lnTo>
                    <a:pt x="94" y="29"/>
                  </a:lnTo>
                  <a:lnTo>
                    <a:pt x="98" y="35"/>
                  </a:lnTo>
                  <a:lnTo>
                    <a:pt x="104" y="34"/>
                  </a:lnTo>
                  <a:lnTo>
                    <a:pt x="108" y="39"/>
                  </a:lnTo>
                  <a:lnTo>
                    <a:pt x="116" y="34"/>
                  </a:lnTo>
                  <a:lnTo>
                    <a:pt x="125" y="29"/>
                  </a:lnTo>
                  <a:lnTo>
                    <a:pt x="133" y="26"/>
                  </a:lnTo>
                  <a:lnTo>
                    <a:pt x="145" y="26"/>
                  </a:lnTo>
                  <a:lnTo>
                    <a:pt x="147" y="21"/>
                  </a:lnTo>
                  <a:lnTo>
                    <a:pt x="156" y="21"/>
                  </a:lnTo>
                  <a:lnTo>
                    <a:pt x="163" y="16"/>
                  </a:lnTo>
                  <a:lnTo>
                    <a:pt x="174" y="16"/>
                  </a:lnTo>
                  <a:lnTo>
                    <a:pt x="180" y="20"/>
                  </a:lnTo>
                  <a:lnTo>
                    <a:pt x="192" y="20"/>
                  </a:lnTo>
                  <a:lnTo>
                    <a:pt x="198" y="14"/>
                  </a:lnTo>
                  <a:lnTo>
                    <a:pt x="207" y="15"/>
                  </a:lnTo>
                  <a:lnTo>
                    <a:pt x="216" y="12"/>
                  </a:lnTo>
                  <a:lnTo>
                    <a:pt x="225" y="6"/>
                  </a:lnTo>
                  <a:lnTo>
                    <a:pt x="236" y="13"/>
                  </a:lnTo>
                  <a:lnTo>
                    <a:pt x="244" y="9"/>
                  </a:lnTo>
                  <a:lnTo>
                    <a:pt x="254" y="12"/>
                  </a:lnTo>
                  <a:lnTo>
                    <a:pt x="264" y="13"/>
                  </a:lnTo>
                  <a:lnTo>
                    <a:pt x="278" y="12"/>
                  </a:lnTo>
                  <a:lnTo>
                    <a:pt x="290" y="14"/>
                  </a:lnTo>
                  <a:lnTo>
                    <a:pt x="299" y="11"/>
                  </a:lnTo>
                  <a:lnTo>
                    <a:pt x="307" y="13"/>
                  </a:lnTo>
                  <a:lnTo>
                    <a:pt x="318" y="5"/>
                  </a:lnTo>
                  <a:lnTo>
                    <a:pt x="327" y="0"/>
                  </a:lnTo>
                  <a:lnTo>
                    <a:pt x="341" y="5"/>
                  </a:lnTo>
                  <a:lnTo>
                    <a:pt x="349" y="4"/>
                  </a:lnTo>
                  <a:lnTo>
                    <a:pt x="361" y="9"/>
                  </a:lnTo>
                  <a:lnTo>
                    <a:pt x="367" y="15"/>
                  </a:lnTo>
                  <a:lnTo>
                    <a:pt x="370" y="22"/>
                  </a:lnTo>
                  <a:lnTo>
                    <a:pt x="378" y="22"/>
                  </a:lnTo>
                  <a:lnTo>
                    <a:pt x="385" y="26"/>
                  </a:lnTo>
                  <a:lnTo>
                    <a:pt x="388" y="31"/>
                  </a:lnTo>
                  <a:lnTo>
                    <a:pt x="397" y="30"/>
                  </a:lnTo>
                  <a:lnTo>
                    <a:pt x="396" y="36"/>
                  </a:lnTo>
                  <a:lnTo>
                    <a:pt x="391" y="39"/>
                  </a:lnTo>
                  <a:lnTo>
                    <a:pt x="388" y="47"/>
                  </a:lnTo>
                  <a:lnTo>
                    <a:pt x="381" y="51"/>
                  </a:lnTo>
                  <a:lnTo>
                    <a:pt x="380" y="57"/>
                  </a:lnTo>
                  <a:lnTo>
                    <a:pt x="375" y="62"/>
                  </a:lnTo>
                  <a:lnTo>
                    <a:pt x="375" y="68"/>
                  </a:lnTo>
                  <a:lnTo>
                    <a:pt x="369" y="73"/>
                  </a:lnTo>
                  <a:lnTo>
                    <a:pt x="368" y="79"/>
                  </a:lnTo>
                  <a:lnTo>
                    <a:pt x="361" y="84"/>
                  </a:lnTo>
                  <a:lnTo>
                    <a:pt x="359" y="89"/>
                  </a:lnTo>
                  <a:lnTo>
                    <a:pt x="350" y="90"/>
                  </a:lnTo>
                  <a:lnTo>
                    <a:pt x="343" y="93"/>
                  </a:lnTo>
                  <a:lnTo>
                    <a:pt x="332" y="93"/>
                  </a:lnTo>
                  <a:lnTo>
                    <a:pt x="321" y="101"/>
                  </a:lnTo>
                  <a:lnTo>
                    <a:pt x="311" y="108"/>
                  </a:lnTo>
                  <a:lnTo>
                    <a:pt x="304" y="113"/>
                  </a:lnTo>
                  <a:lnTo>
                    <a:pt x="296" y="119"/>
                  </a:lnTo>
                  <a:lnTo>
                    <a:pt x="293" y="130"/>
                  </a:lnTo>
                  <a:lnTo>
                    <a:pt x="288" y="135"/>
                  </a:lnTo>
                  <a:lnTo>
                    <a:pt x="278" y="141"/>
                  </a:lnTo>
                  <a:lnTo>
                    <a:pt x="271" y="147"/>
                  </a:lnTo>
                  <a:lnTo>
                    <a:pt x="263" y="152"/>
                  </a:lnTo>
                  <a:lnTo>
                    <a:pt x="258" y="165"/>
                  </a:lnTo>
                  <a:lnTo>
                    <a:pt x="254" y="175"/>
                  </a:lnTo>
                  <a:lnTo>
                    <a:pt x="249" y="180"/>
                  </a:lnTo>
                  <a:lnTo>
                    <a:pt x="240" y="184"/>
                  </a:lnTo>
                  <a:lnTo>
                    <a:pt x="236" y="191"/>
                  </a:lnTo>
                  <a:lnTo>
                    <a:pt x="224" y="194"/>
                  </a:lnTo>
                  <a:lnTo>
                    <a:pt x="210" y="202"/>
                  </a:lnTo>
                  <a:lnTo>
                    <a:pt x="200" y="208"/>
                  </a:lnTo>
                  <a:lnTo>
                    <a:pt x="183" y="212"/>
                  </a:lnTo>
                  <a:lnTo>
                    <a:pt x="180" y="220"/>
                  </a:lnTo>
                  <a:lnTo>
                    <a:pt x="171" y="222"/>
                  </a:lnTo>
                  <a:lnTo>
                    <a:pt x="159" y="227"/>
                  </a:lnTo>
                  <a:lnTo>
                    <a:pt x="141" y="251"/>
                  </a:lnTo>
                  <a:lnTo>
                    <a:pt x="133" y="254"/>
                  </a:lnTo>
                  <a:lnTo>
                    <a:pt x="126" y="251"/>
                  </a:lnTo>
                  <a:lnTo>
                    <a:pt x="117" y="246"/>
                  </a:lnTo>
                  <a:lnTo>
                    <a:pt x="106" y="247"/>
                  </a:lnTo>
                  <a:lnTo>
                    <a:pt x="98" y="252"/>
                  </a:lnTo>
                  <a:lnTo>
                    <a:pt x="88" y="262"/>
                  </a:lnTo>
                  <a:lnTo>
                    <a:pt x="82" y="259"/>
                  </a:lnTo>
                  <a:lnTo>
                    <a:pt x="75" y="262"/>
                  </a:lnTo>
                  <a:lnTo>
                    <a:pt x="67" y="259"/>
                  </a:lnTo>
                  <a:lnTo>
                    <a:pt x="60" y="266"/>
                  </a:lnTo>
                  <a:lnTo>
                    <a:pt x="53" y="263"/>
                  </a:lnTo>
                  <a:lnTo>
                    <a:pt x="45" y="268"/>
                  </a:lnTo>
                  <a:lnTo>
                    <a:pt x="40" y="261"/>
                  </a:lnTo>
                  <a:lnTo>
                    <a:pt x="35" y="253"/>
                  </a:lnTo>
                  <a:lnTo>
                    <a:pt x="25" y="244"/>
                  </a:lnTo>
                  <a:lnTo>
                    <a:pt x="15" y="231"/>
                  </a:lnTo>
                  <a:lnTo>
                    <a:pt x="8" y="222"/>
                  </a:lnTo>
                  <a:lnTo>
                    <a:pt x="3" y="21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26"/>
            <p:cNvSpPr>
              <a:spLocks/>
            </p:cNvSpPr>
            <p:nvPr/>
          </p:nvSpPr>
          <p:spPr bwMode="auto">
            <a:xfrm>
              <a:off x="5267" y="1494"/>
              <a:ext cx="466" cy="427"/>
            </a:xfrm>
            <a:custGeom>
              <a:avLst/>
              <a:gdLst>
                <a:gd name="T0" fmla="*/ 462 w 466"/>
                <a:gd name="T1" fmla="*/ 258 h 427"/>
                <a:gd name="T2" fmla="*/ 442 w 466"/>
                <a:gd name="T3" fmla="*/ 258 h 427"/>
                <a:gd name="T4" fmla="*/ 432 w 466"/>
                <a:gd name="T5" fmla="*/ 258 h 427"/>
                <a:gd name="T6" fmla="*/ 417 w 466"/>
                <a:gd name="T7" fmla="*/ 260 h 427"/>
                <a:gd name="T8" fmla="*/ 397 w 466"/>
                <a:gd name="T9" fmla="*/ 262 h 427"/>
                <a:gd name="T10" fmla="*/ 377 w 466"/>
                <a:gd name="T11" fmla="*/ 264 h 427"/>
                <a:gd name="T12" fmla="*/ 345 w 466"/>
                <a:gd name="T13" fmla="*/ 269 h 427"/>
                <a:gd name="T14" fmla="*/ 330 w 466"/>
                <a:gd name="T15" fmla="*/ 267 h 427"/>
                <a:gd name="T16" fmla="*/ 318 w 466"/>
                <a:gd name="T17" fmla="*/ 274 h 427"/>
                <a:gd name="T18" fmla="*/ 292 w 466"/>
                <a:gd name="T19" fmla="*/ 281 h 427"/>
                <a:gd name="T20" fmla="*/ 283 w 466"/>
                <a:gd name="T21" fmla="*/ 294 h 427"/>
                <a:gd name="T22" fmla="*/ 259 w 466"/>
                <a:gd name="T23" fmla="*/ 298 h 427"/>
                <a:gd name="T24" fmla="*/ 241 w 466"/>
                <a:gd name="T25" fmla="*/ 307 h 427"/>
                <a:gd name="T26" fmla="*/ 231 w 466"/>
                <a:gd name="T27" fmla="*/ 318 h 427"/>
                <a:gd name="T28" fmla="*/ 212 w 466"/>
                <a:gd name="T29" fmla="*/ 326 h 427"/>
                <a:gd name="T30" fmla="*/ 194 w 466"/>
                <a:gd name="T31" fmla="*/ 329 h 427"/>
                <a:gd name="T32" fmla="*/ 171 w 466"/>
                <a:gd name="T33" fmla="*/ 331 h 427"/>
                <a:gd name="T34" fmla="*/ 161 w 466"/>
                <a:gd name="T35" fmla="*/ 421 h 427"/>
                <a:gd name="T36" fmla="*/ 122 w 466"/>
                <a:gd name="T37" fmla="*/ 427 h 427"/>
                <a:gd name="T38" fmla="*/ 98 w 466"/>
                <a:gd name="T39" fmla="*/ 413 h 427"/>
                <a:gd name="T40" fmla="*/ 72 w 466"/>
                <a:gd name="T41" fmla="*/ 401 h 427"/>
                <a:gd name="T42" fmla="*/ 47 w 466"/>
                <a:gd name="T43" fmla="*/ 388 h 427"/>
                <a:gd name="T44" fmla="*/ 41 w 466"/>
                <a:gd name="T45" fmla="*/ 358 h 427"/>
                <a:gd name="T46" fmla="*/ 33 w 466"/>
                <a:gd name="T47" fmla="*/ 325 h 427"/>
                <a:gd name="T48" fmla="*/ 41 w 466"/>
                <a:gd name="T49" fmla="*/ 296 h 427"/>
                <a:gd name="T50" fmla="*/ 21 w 466"/>
                <a:gd name="T51" fmla="*/ 269 h 427"/>
                <a:gd name="T52" fmla="*/ 2 w 466"/>
                <a:gd name="T53" fmla="*/ 258 h 427"/>
                <a:gd name="T54" fmla="*/ 31 w 466"/>
                <a:gd name="T55" fmla="*/ 224 h 427"/>
                <a:gd name="T56" fmla="*/ 35 w 466"/>
                <a:gd name="T57" fmla="*/ 198 h 427"/>
                <a:gd name="T58" fmla="*/ 45 w 466"/>
                <a:gd name="T59" fmla="*/ 178 h 427"/>
                <a:gd name="T60" fmla="*/ 59 w 466"/>
                <a:gd name="T61" fmla="*/ 165 h 427"/>
                <a:gd name="T62" fmla="*/ 82 w 466"/>
                <a:gd name="T63" fmla="*/ 127 h 427"/>
                <a:gd name="T64" fmla="*/ 104 w 466"/>
                <a:gd name="T65" fmla="*/ 115 h 427"/>
                <a:gd name="T66" fmla="*/ 127 w 466"/>
                <a:gd name="T67" fmla="*/ 106 h 427"/>
                <a:gd name="T68" fmla="*/ 131 w 466"/>
                <a:gd name="T69" fmla="*/ 87 h 427"/>
                <a:gd name="T70" fmla="*/ 138 w 466"/>
                <a:gd name="T71" fmla="*/ 63 h 427"/>
                <a:gd name="T72" fmla="*/ 157 w 466"/>
                <a:gd name="T73" fmla="*/ 84 h 427"/>
                <a:gd name="T74" fmla="*/ 176 w 466"/>
                <a:gd name="T75" fmla="*/ 91 h 427"/>
                <a:gd name="T76" fmla="*/ 198 w 466"/>
                <a:gd name="T77" fmla="*/ 91 h 427"/>
                <a:gd name="T78" fmla="*/ 217 w 466"/>
                <a:gd name="T79" fmla="*/ 32 h 427"/>
                <a:gd name="T80" fmla="*/ 239 w 466"/>
                <a:gd name="T81" fmla="*/ 63 h 427"/>
                <a:gd name="T82" fmla="*/ 259 w 466"/>
                <a:gd name="T83" fmla="*/ 87 h 427"/>
                <a:gd name="T84" fmla="*/ 281 w 466"/>
                <a:gd name="T85" fmla="*/ 78 h 427"/>
                <a:gd name="T86" fmla="*/ 302 w 466"/>
                <a:gd name="T87" fmla="*/ 81 h 427"/>
                <a:gd name="T88" fmla="*/ 330 w 466"/>
                <a:gd name="T89" fmla="*/ 66 h 427"/>
                <a:gd name="T90" fmla="*/ 354 w 466"/>
                <a:gd name="T91" fmla="*/ 70 h 427"/>
                <a:gd name="T92" fmla="*/ 392 w 466"/>
                <a:gd name="T93" fmla="*/ 40 h 427"/>
                <a:gd name="T94" fmla="*/ 422 w 466"/>
                <a:gd name="T95" fmla="*/ 22 h 427"/>
                <a:gd name="T96" fmla="*/ 452 w 466"/>
                <a:gd name="T97" fmla="*/ 4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6" h="427">
                  <a:moveTo>
                    <a:pt x="459" y="0"/>
                  </a:moveTo>
                  <a:lnTo>
                    <a:pt x="466" y="256"/>
                  </a:lnTo>
                  <a:lnTo>
                    <a:pt x="462" y="258"/>
                  </a:lnTo>
                  <a:lnTo>
                    <a:pt x="454" y="254"/>
                  </a:lnTo>
                  <a:lnTo>
                    <a:pt x="450" y="258"/>
                  </a:lnTo>
                  <a:lnTo>
                    <a:pt x="442" y="258"/>
                  </a:lnTo>
                  <a:lnTo>
                    <a:pt x="439" y="253"/>
                  </a:lnTo>
                  <a:lnTo>
                    <a:pt x="436" y="249"/>
                  </a:lnTo>
                  <a:lnTo>
                    <a:pt x="432" y="258"/>
                  </a:lnTo>
                  <a:lnTo>
                    <a:pt x="424" y="260"/>
                  </a:lnTo>
                  <a:lnTo>
                    <a:pt x="419" y="256"/>
                  </a:lnTo>
                  <a:lnTo>
                    <a:pt x="417" y="260"/>
                  </a:lnTo>
                  <a:lnTo>
                    <a:pt x="412" y="258"/>
                  </a:lnTo>
                  <a:lnTo>
                    <a:pt x="406" y="262"/>
                  </a:lnTo>
                  <a:lnTo>
                    <a:pt x="397" y="262"/>
                  </a:lnTo>
                  <a:lnTo>
                    <a:pt x="388" y="262"/>
                  </a:lnTo>
                  <a:lnTo>
                    <a:pt x="383" y="258"/>
                  </a:lnTo>
                  <a:lnTo>
                    <a:pt x="377" y="264"/>
                  </a:lnTo>
                  <a:lnTo>
                    <a:pt x="367" y="266"/>
                  </a:lnTo>
                  <a:lnTo>
                    <a:pt x="356" y="267"/>
                  </a:lnTo>
                  <a:lnTo>
                    <a:pt x="345" y="269"/>
                  </a:lnTo>
                  <a:lnTo>
                    <a:pt x="339" y="261"/>
                  </a:lnTo>
                  <a:lnTo>
                    <a:pt x="332" y="261"/>
                  </a:lnTo>
                  <a:lnTo>
                    <a:pt x="330" y="267"/>
                  </a:lnTo>
                  <a:lnTo>
                    <a:pt x="331" y="276"/>
                  </a:lnTo>
                  <a:lnTo>
                    <a:pt x="323" y="270"/>
                  </a:lnTo>
                  <a:lnTo>
                    <a:pt x="318" y="274"/>
                  </a:lnTo>
                  <a:lnTo>
                    <a:pt x="308" y="274"/>
                  </a:lnTo>
                  <a:lnTo>
                    <a:pt x="300" y="281"/>
                  </a:lnTo>
                  <a:lnTo>
                    <a:pt x="292" y="281"/>
                  </a:lnTo>
                  <a:lnTo>
                    <a:pt x="292" y="286"/>
                  </a:lnTo>
                  <a:lnTo>
                    <a:pt x="283" y="288"/>
                  </a:lnTo>
                  <a:lnTo>
                    <a:pt x="283" y="294"/>
                  </a:lnTo>
                  <a:lnTo>
                    <a:pt x="279" y="298"/>
                  </a:lnTo>
                  <a:lnTo>
                    <a:pt x="271" y="296"/>
                  </a:lnTo>
                  <a:lnTo>
                    <a:pt x="259" y="298"/>
                  </a:lnTo>
                  <a:lnTo>
                    <a:pt x="253" y="297"/>
                  </a:lnTo>
                  <a:lnTo>
                    <a:pt x="247" y="301"/>
                  </a:lnTo>
                  <a:lnTo>
                    <a:pt x="241" y="307"/>
                  </a:lnTo>
                  <a:lnTo>
                    <a:pt x="239" y="313"/>
                  </a:lnTo>
                  <a:lnTo>
                    <a:pt x="237" y="318"/>
                  </a:lnTo>
                  <a:lnTo>
                    <a:pt x="231" y="318"/>
                  </a:lnTo>
                  <a:lnTo>
                    <a:pt x="226" y="320"/>
                  </a:lnTo>
                  <a:lnTo>
                    <a:pt x="223" y="325"/>
                  </a:lnTo>
                  <a:lnTo>
                    <a:pt x="212" y="326"/>
                  </a:lnTo>
                  <a:lnTo>
                    <a:pt x="205" y="327"/>
                  </a:lnTo>
                  <a:lnTo>
                    <a:pt x="198" y="331"/>
                  </a:lnTo>
                  <a:lnTo>
                    <a:pt x="194" y="329"/>
                  </a:lnTo>
                  <a:lnTo>
                    <a:pt x="187" y="331"/>
                  </a:lnTo>
                  <a:lnTo>
                    <a:pt x="181" y="329"/>
                  </a:lnTo>
                  <a:lnTo>
                    <a:pt x="171" y="331"/>
                  </a:lnTo>
                  <a:lnTo>
                    <a:pt x="164" y="327"/>
                  </a:lnTo>
                  <a:lnTo>
                    <a:pt x="161" y="333"/>
                  </a:lnTo>
                  <a:lnTo>
                    <a:pt x="161" y="421"/>
                  </a:lnTo>
                  <a:lnTo>
                    <a:pt x="145" y="422"/>
                  </a:lnTo>
                  <a:lnTo>
                    <a:pt x="134" y="425"/>
                  </a:lnTo>
                  <a:lnTo>
                    <a:pt x="122" y="427"/>
                  </a:lnTo>
                  <a:lnTo>
                    <a:pt x="113" y="423"/>
                  </a:lnTo>
                  <a:lnTo>
                    <a:pt x="106" y="417"/>
                  </a:lnTo>
                  <a:lnTo>
                    <a:pt x="98" y="413"/>
                  </a:lnTo>
                  <a:lnTo>
                    <a:pt x="91" y="406"/>
                  </a:lnTo>
                  <a:lnTo>
                    <a:pt x="82" y="403"/>
                  </a:lnTo>
                  <a:lnTo>
                    <a:pt x="72" y="401"/>
                  </a:lnTo>
                  <a:lnTo>
                    <a:pt x="63" y="403"/>
                  </a:lnTo>
                  <a:lnTo>
                    <a:pt x="56" y="397"/>
                  </a:lnTo>
                  <a:lnTo>
                    <a:pt x="47" y="388"/>
                  </a:lnTo>
                  <a:lnTo>
                    <a:pt x="45" y="380"/>
                  </a:lnTo>
                  <a:lnTo>
                    <a:pt x="40" y="375"/>
                  </a:lnTo>
                  <a:lnTo>
                    <a:pt x="41" y="358"/>
                  </a:lnTo>
                  <a:lnTo>
                    <a:pt x="38" y="347"/>
                  </a:lnTo>
                  <a:lnTo>
                    <a:pt x="33" y="337"/>
                  </a:lnTo>
                  <a:lnTo>
                    <a:pt x="33" y="325"/>
                  </a:lnTo>
                  <a:lnTo>
                    <a:pt x="31" y="315"/>
                  </a:lnTo>
                  <a:lnTo>
                    <a:pt x="36" y="308"/>
                  </a:lnTo>
                  <a:lnTo>
                    <a:pt x="41" y="296"/>
                  </a:lnTo>
                  <a:lnTo>
                    <a:pt x="39" y="284"/>
                  </a:lnTo>
                  <a:lnTo>
                    <a:pt x="33" y="276"/>
                  </a:lnTo>
                  <a:lnTo>
                    <a:pt x="21" y="269"/>
                  </a:lnTo>
                  <a:lnTo>
                    <a:pt x="11" y="266"/>
                  </a:lnTo>
                  <a:lnTo>
                    <a:pt x="0" y="266"/>
                  </a:lnTo>
                  <a:lnTo>
                    <a:pt x="2" y="258"/>
                  </a:lnTo>
                  <a:lnTo>
                    <a:pt x="15" y="243"/>
                  </a:lnTo>
                  <a:lnTo>
                    <a:pt x="23" y="235"/>
                  </a:lnTo>
                  <a:lnTo>
                    <a:pt x="31" y="224"/>
                  </a:lnTo>
                  <a:lnTo>
                    <a:pt x="34" y="217"/>
                  </a:lnTo>
                  <a:lnTo>
                    <a:pt x="34" y="208"/>
                  </a:lnTo>
                  <a:lnTo>
                    <a:pt x="35" y="198"/>
                  </a:lnTo>
                  <a:lnTo>
                    <a:pt x="38" y="188"/>
                  </a:lnTo>
                  <a:lnTo>
                    <a:pt x="43" y="185"/>
                  </a:lnTo>
                  <a:lnTo>
                    <a:pt x="45" y="178"/>
                  </a:lnTo>
                  <a:lnTo>
                    <a:pt x="49" y="172"/>
                  </a:lnTo>
                  <a:lnTo>
                    <a:pt x="54" y="170"/>
                  </a:lnTo>
                  <a:lnTo>
                    <a:pt x="59" y="165"/>
                  </a:lnTo>
                  <a:lnTo>
                    <a:pt x="64" y="158"/>
                  </a:lnTo>
                  <a:lnTo>
                    <a:pt x="70" y="144"/>
                  </a:lnTo>
                  <a:lnTo>
                    <a:pt x="82" y="127"/>
                  </a:lnTo>
                  <a:lnTo>
                    <a:pt x="90" y="126"/>
                  </a:lnTo>
                  <a:lnTo>
                    <a:pt x="99" y="122"/>
                  </a:lnTo>
                  <a:lnTo>
                    <a:pt x="104" y="115"/>
                  </a:lnTo>
                  <a:lnTo>
                    <a:pt x="114" y="115"/>
                  </a:lnTo>
                  <a:lnTo>
                    <a:pt x="122" y="112"/>
                  </a:lnTo>
                  <a:lnTo>
                    <a:pt x="127" y="106"/>
                  </a:lnTo>
                  <a:lnTo>
                    <a:pt x="133" y="103"/>
                  </a:lnTo>
                  <a:lnTo>
                    <a:pt x="136" y="97"/>
                  </a:lnTo>
                  <a:lnTo>
                    <a:pt x="131" y="87"/>
                  </a:lnTo>
                  <a:lnTo>
                    <a:pt x="128" y="78"/>
                  </a:lnTo>
                  <a:lnTo>
                    <a:pt x="132" y="69"/>
                  </a:lnTo>
                  <a:lnTo>
                    <a:pt x="138" y="63"/>
                  </a:lnTo>
                  <a:lnTo>
                    <a:pt x="146" y="65"/>
                  </a:lnTo>
                  <a:lnTo>
                    <a:pt x="154" y="71"/>
                  </a:lnTo>
                  <a:lnTo>
                    <a:pt x="157" y="84"/>
                  </a:lnTo>
                  <a:lnTo>
                    <a:pt x="162" y="94"/>
                  </a:lnTo>
                  <a:lnTo>
                    <a:pt x="170" y="94"/>
                  </a:lnTo>
                  <a:lnTo>
                    <a:pt x="176" y="91"/>
                  </a:lnTo>
                  <a:lnTo>
                    <a:pt x="181" y="86"/>
                  </a:lnTo>
                  <a:lnTo>
                    <a:pt x="189" y="87"/>
                  </a:lnTo>
                  <a:lnTo>
                    <a:pt x="198" y="91"/>
                  </a:lnTo>
                  <a:lnTo>
                    <a:pt x="205" y="96"/>
                  </a:lnTo>
                  <a:lnTo>
                    <a:pt x="212" y="99"/>
                  </a:lnTo>
                  <a:lnTo>
                    <a:pt x="217" y="32"/>
                  </a:lnTo>
                  <a:lnTo>
                    <a:pt x="223" y="42"/>
                  </a:lnTo>
                  <a:lnTo>
                    <a:pt x="230" y="51"/>
                  </a:lnTo>
                  <a:lnTo>
                    <a:pt x="239" y="63"/>
                  </a:lnTo>
                  <a:lnTo>
                    <a:pt x="249" y="73"/>
                  </a:lnTo>
                  <a:lnTo>
                    <a:pt x="254" y="80"/>
                  </a:lnTo>
                  <a:lnTo>
                    <a:pt x="259" y="87"/>
                  </a:lnTo>
                  <a:lnTo>
                    <a:pt x="267" y="83"/>
                  </a:lnTo>
                  <a:lnTo>
                    <a:pt x="274" y="86"/>
                  </a:lnTo>
                  <a:lnTo>
                    <a:pt x="281" y="78"/>
                  </a:lnTo>
                  <a:lnTo>
                    <a:pt x="289" y="81"/>
                  </a:lnTo>
                  <a:lnTo>
                    <a:pt x="295" y="78"/>
                  </a:lnTo>
                  <a:lnTo>
                    <a:pt x="302" y="81"/>
                  </a:lnTo>
                  <a:lnTo>
                    <a:pt x="311" y="71"/>
                  </a:lnTo>
                  <a:lnTo>
                    <a:pt x="320" y="67"/>
                  </a:lnTo>
                  <a:lnTo>
                    <a:pt x="330" y="66"/>
                  </a:lnTo>
                  <a:lnTo>
                    <a:pt x="339" y="70"/>
                  </a:lnTo>
                  <a:lnTo>
                    <a:pt x="345" y="74"/>
                  </a:lnTo>
                  <a:lnTo>
                    <a:pt x="354" y="70"/>
                  </a:lnTo>
                  <a:lnTo>
                    <a:pt x="371" y="47"/>
                  </a:lnTo>
                  <a:lnTo>
                    <a:pt x="383" y="42"/>
                  </a:lnTo>
                  <a:lnTo>
                    <a:pt x="392" y="40"/>
                  </a:lnTo>
                  <a:lnTo>
                    <a:pt x="395" y="32"/>
                  </a:lnTo>
                  <a:lnTo>
                    <a:pt x="412" y="28"/>
                  </a:lnTo>
                  <a:lnTo>
                    <a:pt x="422" y="22"/>
                  </a:lnTo>
                  <a:lnTo>
                    <a:pt x="435" y="14"/>
                  </a:lnTo>
                  <a:lnTo>
                    <a:pt x="447" y="11"/>
                  </a:lnTo>
                  <a:lnTo>
                    <a:pt x="452" y="4"/>
                  </a:lnTo>
                  <a:lnTo>
                    <a:pt x="461" y="0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5066" y="1649"/>
              <a:ext cx="248" cy="288"/>
            </a:xfrm>
            <a:custGeom>
              <a:avLst/>
              <a:gdLst>
                <a:gd name="T0" fmla="*/ 202 w 248"/>
                <a:gd name="T1" fmla="*/ 103 h 288"/>
                <a:gd name="T2" fmla="*/ 223 w 248"/>
                <a:gd name="T3" fmla="*/ 81 h 288"/>
                <a:gd name="T4" fmla="*/ 233 w 248"/>
                <a:gd name="T5" fmla="*/ 63 h 288"/>
                <a:gd name="T6" fmla="*/ 234 w 248"/>
                <a:gd name="T7" fmla="*/ 44 h 288"/>
                <a:gd name="T8" fmla="*/ 242 w 248"/>
                <a:gd name="T9" fmla="*/ 31 h 288"/>
                <a:gd name="T10" fmla="*/ 248 w 248"/>
                <a:gd name="T11" fmla="*/ 19 h 288"/>
                <a:gd name="T12" fmla="*/ 246 w 248"/>
                <a:gd name="T13" fmla="*/ 4 h 288"/>
                <a:gd name="T14" fmla="*/ 239 w 248"/>
                <a:gd name="T15" fmla="*/ 7 h 288"/>
                <a:gd name="T16" fmla="*/ 225 w 248"/>
                <a:gd name="T17" fmla="*/ 20 h 288"/>
                <a:gd name="T18" fmla="*/ 218 w 248"/>
                <a:gd name="T19" fmla="*/ 32 h 288"/>
                <a:gd name="T20" fmla="*/ 215 w 248"/>
                <a:gd name="T21" fmla="*/ 44 h 288"/>
                <a:gd name="T22" fmla="*/ 206 w 248"/>
                <a:gd name="T23" fmla="*/ 59 h 288"/>
                <a:gd name="T24" fmla="*/ 196 w 248"/>
                <a:gd name="T25" fmla="*/ 69 h 288"/>
                <a:gd name="T26" fmla="*/ 178 w 248"/>
                <a:gd name="T27" fmla="*/ 65 h 288"/>
                <a:gd name="T28" fmla="*/ 186 w 248"/>
                <a:gd name="T29" fmla="*/ 55 h 288"/>
                <a:gd name="T30" fmla="*/ 172 w 248"/>
                <a:gd name="T31" fmla="*/ 50 h 288"/>
                <a:gd name="T32" fmla="*/ 158 w 248"/>
                <a:gd name="T33" fmla="*/ 60 h 288"/>
                <a:gd name="T34" fmla="*/ 144 w 248"/>
                <a:gd name="T35" fmla="*/ 54 h 288"/>
                <a:gd name="T36" fmla="*/ 131 w 248"/>
                <a:gd name="T37" fmla="*/ 65 h 288"/>
                <a:gd name="T38" fmla="*/ 118 w 248"/>
                <a:gd name="T39" fmla="*/ 76 h 288"/>
                <a:gd name="T40" fmla="*/ 118 w 248"/>
                <a:gd name="T41" fmla="*/ 88 h 288"/>
                <a:gd name="T42" fmla="*/ 102 w 248"/>
                <a:gd name="T43" fmla="*/ 93 h 288"/>
                <a:gd name="T44" fmla="*/ 91 w 248"/>
                <a:gd name="T45" fmla="*/ 98 h 288"/>
                <a:gd name="T46" fmla="*/ 83 w 248"/>
                <a:gd name="T47" fmla="*/ 108 h 288"/>
                <a:gd name="T48" fmla="*/ 69 w 248"/>
                <a:gd name="T49" fmla="*/ 114 h 288"/>
                <a:gd name="T50" fmla="*/ 75 w 248"/>
                <a:gd name="T51" fmla="*/ 137 h 288"/>
                <a:gd name="T52" fmla="*/ 84 w 248"/>
                <a:gd name="T53" fmla="*/ 152 h 288"/>
                <a:gd name="T54" fmla="*/ 90 w 248"/>
                <a:gd name="T55" fmla="*/ 166 h 288"/>
                <a:gd name="T56" fmla="*/ 84 w 248"/>
                <a:gd name="T57" fmla="*/ 172 h 288"/>
                <a:gd name="T58" fmla="*/ 72 w 248"/>
                <a:gd name="T59" fmla="*/ 169 h 288"/>
                <a:gd name="T60" fmla="*/ 64 w 248"/>
                <a:gd name="T61" fmla="*/ 176 h 288"/>
                <a:gd name="T62" fmla="*/ 52 w 248"/>
                <a:gd name="T63" fmla="*/ 182 h 288"/>
                <a:gd name="T64" fmla="*/ 36 w 248"/>
                <a:gd name="T65" fmla="*/ 179 h 288"/>
                <a:gd name="T66" fmla="*/ 30 w 248"/>
                <a:gd name="T67" fmla="*/ 191 h 288"/>
                <a:gd name="T68" fmla="*/ 30 w 248"/>
                <a:gd name="T69" fmla="*/ 203 h 288"/>
                <a:gd name="T70" fmla="*/ 30 w 248"/>
                <a:gd name="T71" fmla="*/ 217 h 288"/>
                <a:gd name="T72" fmla="*/ 17 w 248"/>
                <a:gd name="T73" fmla="*/ 216 h 288"/>
                <a:gd name="T74" fmla="*/ 1 w 248"/>
                <a:gd name="T75" fmla="*/ 215 h 288"/>
                <a:gd name="T76" fmla="*/ 2 w 248"/>
                <a:gd name="T77" fmla="*/ 230 h 288"/>
                <a:gd name="T78" fmla="*/ 3 w 248"/>
                <a:gd name="T79" fmla="*/ 244 h 288"/>
                <a:gd name="T80" fmla="*/ 17 w 248"/>
                <a:gd name="T81" fmla="*/ 249 h 288"/>
                <a:gd name="T82" fmla="*/ 22 w 248"/>
                <a:gd name="T83" fmla="*/ 269 h 288"/>
                <a:gd name="T84" fmla="*/ 34 w 248"/>
                <a:gd name="T85" fmla="*/ 278 h 288"/>
                <a:gd name="T86" fmla="*/ 45 w 248"/>
                <a:gd name="T87" fmla="*/ 283 h 288"/>
                <a:gd name="T88" fmla="*/ 57 w 248"/>
                <a:gd name="T89" fmla="*/ 286 h 288"/>
                <a:gd name="T90" fmla="*/ 69 w 248"/>
                <a:gd name="T91" fmla="*/ 288 h 288"/>
                <a:gd name="T92" fmla="*/ 84 w 248"/>
                <a:gd name="T93" fmla="*/ 276 h 288"/>
                <a:gd name="T94" fmla="*/ 97 w 248"/>
                <a:gd name="T95" fmla="*/ 262 h 288"/>
                <a:gd name="T96" fmla="*/ 104 w 248"/>
                <a:gd name="T97" fmla="*/ 247 h 288"/>
                <a:gd name="T98" fmla="*/ 115 w 248"/>
                <a:gd name="T99" fmla="*/ 234 h 288"/>
                <a:gd name="T100" fmla="*/ 129 w 248"/>
                <a:gd name="T101" fmla="*/ 219 h 288"/>
                <a:gd name="T102" fmla="*/ 139 w 248"/>
                <a:gd name="T103" fmla="*/ 204 h 288"/>
                <a:gd name="T104" fmla="*/ 148 w 248"/>
                <a:gd name="T105" fmla="*/ 192 h 288"/>
                <a:gd name="T106" fmla="*/ 159 w 248"/>
                <a:gd name="T107" fmla="*/ 173 h 288"/>
                <a:gd name="T108" fmla="*/ 163 w 248"/>
                <a:gd name="T109" fmla="*/ 158 h 288"/>
                <a:gd name="T110" fmla="*/ 174 w 248"/>
                <a:gd name="T111" fmla="*/ 163 h 288"/>
                <a:gd name="T112" fmla="*/ 191 w 248"/>
                <a:gd name="T113" fmla="*/ 149 h 288"/>
                <a:gd name="T114" fmla="*/ 189 w 248"/>
                <a:gd name="T115" fmla="*/ 138 h 288"/>
                <a:gd name="T116" fmla="*/ 187 w 248"/>
                <a:gd name="T117" fmla="*/ 126 h 288"/>
                <a:gd name="T118" fmla="*/ 199 w 248"/>
                <a:gd name="T119" fmla="*/ 11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8" h="288">
                  <a:moveTo>
                    <a:pt x="199" y="110"/>
                  </a:moveTo>
                  <a:lnTo>
                    <a:pt x="202" y="103"/>
                  </a:lnTo>
                  <a:lnTo>
                    <a:pt x="215" y="89"/>
                  </a:lnTo>
                  <a:lnTo>
                    <a:pt x="223" y="81"/>
                  </a:lnTo>
                  <a:lnTo>
                    <a:pt x="231" y="70"/>
                  </a:lnTo>
                  <a:lnTo>
                    <a:pt x="233" y="63"/>
                  </a:lnTo>
                  <a:lnTo>
                    <a:pt x="233" y="54"/>
                  </a:lnTo>
                  <a:lnTo>
                    <a:pt x="234" y="44"/>
                  </a:lnTo>
                  <a:lnTo>
                    <a:pt x="237" y="34"/>
                  </a:lnTo>
                  <a:lnTo>
                    <a:pt x="242" y="31"/>
                  </a:lnTo>
                  <a:lnTo>
                    <a:pt x="244" y="24"/>
                  </a:lnTo>
                  <a:lnTo>
                    <a:pt x="248" y="19"/>
                  </a:lnTo>
                  <a:lnTo>
                    <a:pt x="247" y="12"/>
                  </a:lnTo>
                  <a:lnTo>
                    <a:pt x="246" y="4"/>
                  </a:lnTo>
                  <a:lnTo>
                    <a:pt x="240" y="0"/>
                  </a:lnTo>
                  <a:lnTo>
                    <a:pt x="239" y="7"/>
                  </a:lnTo>
                  <a:lnTo>
                    <a:pt x="232" y="14"/>
                  </a:lnTo>
                  <a:lnTo>
                    <a:pt x="225" y="20"/>
                  </a:lnTo>
                  <a:lnTo>
                    <a:pt x="220" y="24"/>
                  </a:lnTo>
                  <a:lnTo>
                    <a:pt x="218" y="32"/>
                  </a:lnTo>
                  <a:lnTo>
                    <a:pt x="215" y="37"/>
                  </a:lnTo>
                  <a:lnTo>
                    <a:pt x="215" y="44"/>
                  </a:lnTo>
                  <a:lnTo>
                    <a:pt x="211" y="51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196" y="69"/>
                  </a:lnTo>
                  <a:lnTo>
                    <a:pt x="184" y="69"/>
                  </a:lnTo>
                  <a:lnTo>
                    <a:pt x="178" y="65"/>
                  </a:lnTo>
                  <a:lnTo>
                    <a:pt x="181" y="59"/>
                  </a:lnTo>
                  <a:lnTo>
                    <a:pt x="186" y="55"/>
                  </a:lnTo>
                  <a:lnTo>
                    <a:pt x="181" y="49"/>
                  </a:lnTo>
                  <a:lnTo>
                    <a:pt x="172" y="50"/>
                  </a:lnTo>
                  <a:lnTo>
                    <a:pt x="163" y="54"/>
                  </a:lnTo>
                  <a:lnTo>
                    <a:pt x="158" y="60"/>
                  </a:lnTo>
                  <a:lnTo>
                    <a:pt x="154" y="55"/>
                  </a:lnTo>
                  <a:lnTo>
                    <a:pt x="144" y="54"/>
                  </a:lnTo>
                  <a:lnTo>
                    <a:pt x="138" y="58"/>
                  </a:lnTo>
                  <a:lnTo>
                    <a:pt x="131" y="65"/>
                  </a:lnTo>
                  <a:lnTo>
                    <a:pt x="124" y="70"/>
                  </a:lnTo>
                  <a:lnTo>
                    <a:pt x="118" y="76"/>
                  </a:lnTo>
                  <a:lnTo>
                    <a:pt x="120" y="83"/>
                  </a:lnTo>
                  <a:lnTo>
                    <a:pt x="118" y="88"/>
                  </a:lnTo>
                  <a:lnTo>
                    <a:pt x="109" y="90"/>
                  </a:lnTo>
                  <a:lnTo>
                    <a:pt x="102" y="93"/>
                  </a:lnTo>
                  <a:lnTo>
                    <a:pt x="97" y="101"/>
                  </a:lnTo>
                  <a:lnTo>
                    <a:pt x="91" y="98"/>
                  </a:lnTo>
                  <a:lnTo>
                    <a:pt x="87" y="103"/>
                  </a:lnTo>
                  <a:lnTo>
                    <a:pt x="83" y="108"/>
                  </a:lnTo>
                  <a:lnTo>
                    <a:pt x="74" y="109"/>
                  </a:lnTo>
                  <a:lnTo>
                    <a:pt x="69" y="114"/>
                  </a:lnTo>
                  <a:lnTo>
                    <a:pt x="72" y="125"/>
                  </a:lnTo>
                  <a:lnTo>
                    <a:pt x="75" y="137"/>
                  </a:lnTo>
                  <a:lnTo>
                    <a:pt x="78" y="144"/>
                  </a:lnTo>
                  <a:lnTo>
                    <a:pt x="84" y="152"/>
                  </a:lnTo>
                  <a:lnTo>
                    <a:pt x="88" y="159"/>
                  </a:lnTo>
                  <a:lnTo>
                    <a:pt x="90" y="166"/>
                  </a:lnTo>
                  <a:lnTo>
                    <a:pt x="90" y="171"/>
                  </a:lnTo>
                  <a:lnTo>
                    <a:pt x="84" y="172"/>
                  </a:lnTo>
                  <a:lnTo>
                    <a:pt x="78" y="169"/>
                  </a:lnTo>
                  <a:lnTo>
                    <a:pt x="72" y="169"/>
                  </a:lnTo>
                  <a:lnTo>
                    <a:pt x="68" y="168"/>
                  </a:lnTo>
                  <a:lnTo>
                    <a:pt x="64" y="176"/>
                  </a:lnTo>
                  <a:lnTo>
                    <a:pt x="57" y="181"/>
                  </a:lnTo>
                  <a:lnTo>
                    <a:pt x="52" y="182"/>
                  </a:lnTo>
                  <a:lnTo>
                    <a:pt x="44" y="178"/>
                  </a:lnTo>
                  <a:lnTo>
                    <a:pt x="36" y="179"/>
                  </a:lnTo>
                  <a:lnTo>
                    <a:pt x="35" y="188"/>
                  </a:lnTo>
                  <a:lnTo>
                    <a:pt x="30" y="191"/>
                  </a:lnTo>
                  <a:lnTo>
                    <a:pt x="25" y="197"/>
                  </a:lnTo>
                  <a:lnTo>
                    <a:pt x="30" y="203"/>
                  </a:lnTo>
                  <a:lnTo>
                    <a:pt x="34" y="212"/>
                  </a:lnTo>
                  <a:lnTo>
                    <a:pt x="30" y="217"/>
                  </a:lnTo>
                  <a:lnTo>
                    <a:pt x="23" y="222"/>
                  </a:lnTo>
                  <a:lnTo>
                    <a:pt x="17" y="216"/>
                  </a:lnTo>
                  <a:lnTo>
                    <a:pt x="10" y="212"/>
                  </a:lnTo>
                  <a:lnTo>
                    <a:pt x="1" y="215"/>
                  </a:lnTo>
                  <a:lnTo>
                    <a:pt x="0" y="224"/>
                  </a:lnTo>
                  <a:lnTo>
                    <a:pt x="2" y="230"/>
                  </a:lnTo>
                  <a:lnTo>
                    <a:pt x="2" y="238"/>
                  </a:lnTo>
                  <a:lnTo>
                    <a:pt x="3" y="244"/>
                  </a:lnTo>
                  <a:lnTo>
                    <a:pt x="9" y="246"/>
                  </a:lnTo>
                  <a:lnTo>
                    <a:pt x="17" y="249"/>
                  </a:lnTo>
                  <a:lnTo>
                    <a:pt x="23" y="254"/>
                  </a:lnTo>
                  <a:lnTo>
                    <a:pt x="22" y="269"/>
                  </a:lnTo>
                  <a:lnTo>
                    <a:pt x="26" y="276"/>
                  </a:lnTo>
                  <a:lnTo>
                    <a:pt x="34" y="278"/>
                  </a:lnTo>
                  <a:lnTo>
                    <a:pt x="40" y="278"/>
                  </a:lnTo>
                  <a:lnTo>
                    <a:pt x="45" y="283"/>
                  </a:lnTo>
                  <a:lnTo>
                    <a:pt x="50" y="287"/>
                  </a:lnTo>
                  <a:lnTo>
                    <a:pt x="57" y="286"/>
                  </a:lnTo>
                  <a:lnTo>
                    <a:pt x="64" y="285"/>
                  </a:lnTo>
                  <a:lnTo>
                    <a:pt x="69" y="288"/>
                  </a:lnTo>
                  <a:lnTo>
                    <a:pt x="78" y="285"/>
                  </a:lnTo>
                  <a:lnTo>
                    <a:pt x="84" y="276"/>
                  </a:lnTo>
                  <a:lnTo>
                    <a:pt x="92" y="268"/>
                  </a:lnTo>
                  <a:lnTo>
                    <a:pt x="97" y="262"/>
                  </a:lnTo>
                  <a:lnTo>
                    <a:pt x="99" y="253"/>
                  </a:lnTo>
                  <a:lnTo>
                    <a:pt x="104" y="247"/>
                  </a:lnTo>
                  <a:lnTo>
                    <a:pt x="111" y="241"/>
                  </a:lnTo>
                  <a:lnTo>
                    <a:pt x="115" y="234"/>
                  </a:lnTo>
                  <a:lnTo>
                    <a:pt x="125" y="228"/>
                  </a:lnTo>
                  <a:lnTo>
                    <a:pt x="129" y="219"/>
                  </a:lnTo>
                  <a:lnTo>
                    <a:pt x="133" y="211"/>
                  </a:lnTo>
                  <a:lnTo>
                    <a:pt x="139" y="204"/>
                  </a:lnTo>
                  <a:lnTo>
                    <a:pt x="143" y="196"/>
                  </a:lnTo>
                  <a:lnTo>
                    <a:pt x="148" y="192"/>
                  </a:lnTo>
                  <a:lnTo>
                    <a:pt x="154" y="184"/>
                  </a:lnTo>
                  <a:lnTo>
                    <a:pt x="159" y="173"/>
                  </a:lnTo>
                  <a:lnTo>
                    <a:pt x="161" y="164"/>
                  </a:lnTo>
                  <a:lnTo>
                    <a:pt x="163" y="158"/>
                  </a:lnTo>
                  <a:lnTo>
                    <a:pt x="170" y="159"/>
                  </a:lnTo>
                  <a:lnTo>
                    <a:pt x="174" y="163"/>
                  </a:lnTo>
                  <a:lnTo>
                    <a:pt x="184" y="157"/>
                  </a:lnTo>
                  <a:lnTo>
                    <a:pt x="191" y="149"/>
                  </a:lnTo>
                  <a:lnTo>
                    <a:pt x="193" y="143"/>
                  </a:lnTo>
                  <a:lnTo>
                    <a:pt x="189" y="138"/>
                  </a:lnTo>
                  <a:lnTo>
                    <a:pt x="184" y="132"/>
                  </a:lnTo>
                  <a:lnTo>
                    <a:pt x="187" y="126"/>
                  </a:lnTo>
                  <a:lnTo>
                    <a:pt x="195" y="116"/>
                  </a:lnTo>
                  <a:lnTo>
                    <a:pt x="199" y="11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4891" y="1716"/>
              <a:ext cx="265" cy="288"/>
            </a:xfrm>
            <a:custGeom>
              <a:avLst/>
              <a:gdLst>
                <a:gd name="T0" fmla="*/ 226 w 265"/>
                <a:gd name="T1" fmla="*/ 228 h 288"/>
                <a:gd name="T2" fmla="*/ 218 w 265"/>
                <a:gd name="T3" fmla="*/ 249 h 288"/>
                <a:gd name="T4" fmla="*/ 245 w 265"/>
                <a:gd name="T5" fmla="*/ 277 h 288"/>
                <a:gd name="T6" fmla="*/ 233 w 265"/>
                <a:gd name="T7" fmla="*/ 283 h 288"/>
                <a:gd name="T8" fmla="*/ 215 w 265"/>
                <a:gd name="T9" fmla="*/ 288 h 288"/>
                <a:gd name="T10" fmla="*/ 199 w 265"/>
                <a:gd name="T11" fmla="*/ 286 h 288"/>
                <a:gd name="T12" fmla="*/ 186 w 265"/>
                <a:gd name="T13" fmla="*/ 270 h 288"/>
                <a:gd name="T14" fmla="*/ 182 w 265"/>
                <a:gd name="T15" fmla="*/ 239 h 288"/>
                <a:gd name="T16" fmla="*/ 164 w 265"/>
                <a:gd name="T17" fmla="*/ 244 h 288"/>
                <a:gd name="T18" fmla="*/ 153 w 265"/>
                <a:gd name="T19" fmla="*/ 246 h 288"/>
                <a:gd name="T20" fmla="*/ 156 w 265"/>
                <a:gd name="T21" fmla="*/ 224 h 288"/>
                <a:gd name="T22" fmla="*/ 143 w 265"/>
                <a:gd name="T23" fmla="*/ 207 h 288"/>
                <a:gd name="T24" fmla="*/ 124 w 265"/>
                <a:gd name="T25" fmla="*/ 202 h 288"/>
                <a:gd name="T26" fmla="*/ 100 w 265"/>
                <a:gd name="T27" fmla="*/ 207 h 288"/>
                <a:gd name="T28" fmla="*/ 91 w 265"/>
                <a:gd name="T29" fmla="*/ 184 h 288"/>
                <a:gd name="T30" fmla="*/ 97 w 265"/>
                <a:gd name="T31" fmla="*/ 167 h 288"/>
                <a:gd name="T32" fmla="*/ 86 w 265"/>
                <a:gd name="T33" fmla="*/ 147 h 288"/>
                <a:gd name="T34" fmla="*/ 63 w 265"/>
                <a:gd name="T35" fmla="*/ 143 h 288"/>
                <a:gd name="T36" fmla="*/ 40 w 265"/>
                <a:gd name="T37" fmla="*/ 137 h 288"/>
                <a:gd name="T38" fmla="*/ 24 w 265"/>
                <a:gd name="T39" fmla="*/ 114 h 288"/>
                <a:gd name="T40" fmla="*/ 4 w 265"/>
                <a:gd name="T41" fmla="*/ 92 h 288"/>
                <a:gd name="T42" fmla="*/ 13 w 265"/>
                <a:gd name="T43" fmla="*/ 79 h 288"/>
                <a:gd name="T44" fmla="*/ 21 w 265"/>
                <a:gd name="T45" fmla="*/ 70 h 288"/>
                <a:gd name="T46" fmla="*/ 35 w 265"/>
                <a:gd name="T47" fmla="*/ 60 h 288"/>
                <a:gd name="T48" fmla="*/ 44 w 265"/>
                <a:gd name="T49" fmla="*/ 46 h 288"/>
                <a:gd name="T50" fmla="*/ 41 w 265"/>
                <a:gd name="T51" fmla="*/ 35 h 288"/>
                <a:gd name="T52" fmla="*/ 54 w 265"/>
                <a:gd name="T53" fmla="*/ 18 h 288"/>
                <a:gd name="T54" fmla="*/ 73 w 265"/>
                <a:gd name="T55" fmla="*/ 18 h 288"/>
                <a:gd name="T56" fmla="*/ 90 w 265"/>
                <a:gd name="T57" fmla="*/ 24 h 288"/>
                <a:gd name="T58" fmla="*/ 108 w 265"/>
                <a:gd name="T59" fmla="*/ 31 h 288"/>
                <a:gd name="T60" fmla="*/ 132 w 265"/>
                <a:gd name="T61" fmla="*/ 36 h 288"/>
                <a:gd name="T62" fmla="*/ 147 w 265"/>
                <a:gd name="T63" fmla="*/ 27 h 288"/>
                <a:gd name="T64" fmla="*/ 171 w 265"/>
                <a:gd name="T65" fmla="*/ 27 h 288"/>
                <a:gd name="T66" fmla="*/ 180 w 265"/>
                <a:gd name="T67" fmla="*/ 9 h 288"/>
                <a:gd name="T68" fmla="*/ 195 w 265"/>
                <a:gd name="T69" fmla="*/ 6 h 288"/>
                <a:gd name="T70" fmla="*/ 219 w 265"/>
                <a:gd name="T71" fmla="*/ 9 h 288"/>
                <a:gd name="T72" fmla="*/ 233 w 265"/>
                <a:gd name="T73" fmla="*/ 24 h 288"/>
                <a:gd name="T74" fmla="*/ 248 w 265"/>
                <a:gd name="T75" fmla="*/ 41 h 288"/>
                <a:gd name="T76" fmla="*/ 249 w 265"/>
                <a:gd name="T77" fmla="*/ 68 h 288"/>
                <a:gd name="T78" fmla="*/ 263 w 265"/>
                <a:gd name="T79" fmla="*/ 91 h 288"/>
                <a:gd name="T80" fmla="*/ 258 w 265"/>
                <a:gd name="T81" fmla="*/ 104 h 288"/>
                <a:gd name="T82" fmla="*/ 242 w 265"/>
                <a:gd name="T83" fmla="*/ 100 h 288"/>
                <a:gd name="T84" fmla="*/ 226 w 265"/>
                <a:gd name="T85" fmla="*/ 114 h 288"/>
                <a:gd name="T86" fmla="*/ 208 w 265"/>
                <a:gd name="T87" fmla="*/ 120 h 288"/>
                <a:gd name="T88" fmla="*/ 204 w 265"/>
                <a:gd name="T89" fmla="*/ 135 h 288"/>
                <a:gd name="T90" fmla="*/ 197 w 265"/>
                <a:gd name="T91" fmla="*/ 154 h 288"/>
                <a:gd name="T92" fmla="*/ 174 w 265"/>
                <a:gd name="T93" fmla="*/ 147 h 288"/>
                <a:gd name="T94" fmla="*/ 175 w 265"/>
                <a:gd name="T95" fmla="*/ 170 h 288"/>
                <a:gd name="T96" fmla="*/ 191 w 265"/>
                <a:gd name="T97" fmla="*/ 182 h 288"/>
                <a:gd name="T98" fmla="*/ 199 w 265"/>
                <a:gd name="T99" fmla="*/ 209 h 288"/>
                <a:gd name="T100" fmla="*/ 219 w 265"/>
                <a:gd name="T101" fmla="*/ 216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5" h="288">
                  <a:moveTo>
                    <a:pt x="230" y="219"/>
                  </a:moveTo>
                  <a:lnTo>
                    <a:pt x="229" y="224"/>
                  </a:lnTo>
                  <a:lnTo>
                    <a:pt x="226" y="228"/>
                  </a:lnTo>
                  <a:lnTo>
                    <a:pt x="225" y="236"/>
                  </a:lnTo>
                  <a:lnTo>
                    <a:pt x="220" y="241"/>
                  </a:lnTo>
                  <a:lnTo>
                    <a:pt x="218" y="249"/>
                  </a:lnTo>
                  <a:lnTo>
                    <a:pt x="226" y="258"/>
                  </a:lnTo>
                  <a:lnTo>
                    <a:pt x="238" y="270"/>
                  </a:lnTo>
                  <a:lnTo>
                    <a:pt x="245" y="277"/>
                  </a:lnTo>
                  <a:lnTo>
                    <a:pt x="243" y="282"/>
                  </a:lnTo>
                  <a:lnTo>
                    <a:pt x="238" y="284"/>
                  </a:lnTo>
                  <a:lnTo>
                    <a:pt x="233" y="283"/>
                  </a:lnTo>
                  <a:lnTo>
                    <a:pt x="228" y="286"/>
                  </a:lnTo>
                  <a:lnTo>
                    <a:pt x="225" y="288"/>
                  </a:lnTo>
                  <a:lnTo>
                    <a:pt x="215" y="288"/>
                  </a:lnTo>
                  <a:lnTo>
                    <a:pt x="211" y="283"/>
                  </a:lnTo>
                  <a:lnTo>
                    <a:pt x="207" y="287"/>
                  </a:lnTo>
                  <a:lnTo>
                    <a:pt x="199" y="286"/>
                  </a:lnTo>
                  <a:lnTo>
                    <a:pt x="192" y="280"/>
                  </a:lnTo>
                  <a:lnTo>
                    <a:pt x="186" y="279"/>
                  </a:lnTo>
                  <a:lnTo>
                    <a:pt x="186" y="270"/>
                  </a:lnTo>
                  <a:lnTo>
                    <a:pt x="185" y="260"/>
                  </a:lnTo>
                  <a:lnTo>
                    <a:pt x="185" y="247"/>
                  </a:lnTo>
                  <a:lnTo>
                    <a:pt x="182" y="239"/>
                  </a:lnTo>
                  <a:lnTo>
                    <a:pt x="172" y="235"/>
                  </a:lnTo>
                  <a:lnTo>
                    <a:pt x="166" y="237"/>
                  </a:lnTo>
                  <a:lnTo>
                    <a:pt x="164" y="244"/>
                  </a:lnTo>
                  <a:lnTo>
                    <a:pt x="161" y="249"/>
                  </a:lnTo>
                  <a:lnTo>
                    <a:pt x="152" y="251"/>
                  </a:lnTo>
                  <a:lnTo>
                    <a:pt x="153" y="246"/>
                  </a:lnTo>
                  <a:lnTo>
                    <a:pt x="155" y="240"/>
                  </a:lnTo>
                  <a:lnTo>
                    <a:pt x="152" y="232"/>
                  </a:lnTo>
                  <a:lnTo>
                    <a:pt x="156" y="224"/>
                  </a:lnTo>
                  <a:lnTo>
                    <a:pt x="155" y="216"/>
                  </a:lnTo>
                  <a:lnTo>
                    <a:pt x="150" y="210"/>
                  </a:lnTo>
                  <a:lnTo>
                    <a:pt x="143" y="207"/>
                  </a:lnTo>
                  <a:lnTo>
                    <a:pt x="136" y="205"/>
                  </a:lnTo>
                  <a:lnTo>
                    <a:pt x="130" y="200"/>
                  </a:lnTo>
                  <a:lnTo>
                    <a:pt x="124" y="202"/>
                  </a:lnTo>
                  <a:lnTo>
                    <a:pt x="115" y="205"/>
                  </a:lnTo>
                  <a:lnTo>
                    <a:pt x="105" y="203"/>
                  </a:lnTo>
                  <a:lnTo>
                    <a:pt x="100" y="207"/>
                  </a:lnTo>
                  <a:lnTo>
                    <a:pt x="92" y="203"/>
                  </a:lnTo>
                  <a:lnTo>
                    <a:pt x="91" y="194"/>
                  </a:lnTo>
                  <a:lnTo>
                    <a:pt x="91" y="184"/>
                  </a:lnTo>
                  <a:lnTo>
                    <a:pt x="97" y="177"/>
                  </a:lnTo>
                  <a:lnTo>
                    <a:pt x="101" y="172"/>
                  </a:lnTo>
                  <a:lnTo>
                    <a:pt x="97" y="167"/>
                  </a:lnTo>
                  <a:lnTo>
                    <a:pt x="88" y="163"/>
                  </a:lnTo>
                  <a:lnTo>
                    <a:pt x="86" y="156"/>
                  </a:lnTo>
                  <a:lnTo>
                    <a:pt x="86" y="147"/>
                  </a:lnTo>
                  <a:lnTo>
                    <a:pt x="83" y="140"/>
                  </a:lnTo>
                  <a:lnTo>
                    <a:pt x="76" y="141"/>
                  </a:lnTo>
                  <a:lnTo>
                    <a:pt x="63" y="143"/>
                  </a:lnTo>
                  <a:lnTo>
                    <a:pt x="54" y="145"/>
                  </a:lnTo>
                  <a:lnTo>
                    <a:pt x="46" y="141"/>
                  </a:lnTo>
                  <a:lnTo>
                    <a:pt x="40" y="137"/>
                  </a:lnTo>
                  <a:lnTo>
                    <a:pt x="36" y="130"/>
                  </a:lnTo>
                  <a:lnTo>
                    <a:pt x="30" y="124"/>
                  </a:lnTo>
                  <a:lnTo>
                    <a:pt x="24" y="114"/>
                  </a:lnTo>
                  <a:lnTo>
                    <a:pt x="19" y="107"/>
                  </a:lnTo>
                  <a:lnTo>
                    <a:pt x="11" y="100"/>
                  </a:lnTo>
                  <a:lnTo>
                    <a:pt x="4" y="92"/>
                  </a:lnTo>
                  <a:lnTo>
                    <a:pt x="0" y="85"/>
                  </a:lnTo>
                  <a:lnTo>
                    <a:pt x="5" y="78"/>
                  </a:lnTo>
                  <a:lnTo>
                    <a:pt x="13" y="79"/>
                  </a:lnTo>
                  <a:lnTo>
                    <a:pt x="19" y="83"/>
                  </a:lnTo>
                  <a:lnTo>
                    <a:pt x="20" y="77"/>
                  </a:lnTo>
                  <a:lnTo>
                    <a:pt x="21" y="70"/>
                  </a:lnTo>
                  <a:lnTo>
                    <a:pt x="30" y="65"/>
                  </a:lnTo>
                  <a:lnTo>
                    <a:pt x="36" y="65"/>
                  </a:lnTo>
                  <a:lnTo>
                    <a:pt x="35" y="60"/>
                  </a:lnTo>
                  <a:lnTo>
                    <a:pt x="37" y="54"/>
                  </a:lnTo>
                  <a:lnTo>
                    <a:pt x="43" y="53"/>
                  </a:lnTo>
                  <a:lnTo>
                    <a:pt x="44" y="46"/>
                  </a:lnTo>
                  <a:lnTo>
                    <a:pt x="37" y="43"/>
                  </a:lnTo>
                  <a:lnTo>
                    <a:pt x="32" y="38"/>
                  </a:lnTo>
                  <a:lnTo>
                    <a:pt x="41" y="35"/>
                  </a:lnTo>
                  <a:lnTo>
                    <a:pt x="46" y="31"/>
                  </a:lnTo>
                  <a:lnTo>
                    <a:pt x="51" y="25"/>
                  </a:lnTo>
                  <a:lnTo>
                    <a:pt x="54" y="18"/>
                  </a:lnTo>
                  <a:lnTo>
                    <a:pt x="62" y="13"/>
                  </a:lnTo>
                  <a:lnTo>
                    <a:pt x="70" y="11"/>
                  </a:lnTo>
                  <a:lnTo>
                    <a:pt x="73" y="18"/>
                  </a:lnTo>
                  <a:lnTo>
                    <a:pt x="79" y="23"/>
                  </a:lnTo>
                  <a:lnTo>
                    <a:pt x="83" y="20"/>
                  </a:lnTo>
                  <a:lnTo>
                    <a:pt x="90" y="24"/>
                  </a:lnTo>
                  <a:lnTo>
                    <a:pt x="92" y="31"/>
                  </a:lnTo>
                  <a:lnTo>
                    <a:pt x="100" y="28"/>
                  </a:lnTo>
                  <a:lnTo>
                    <a:pt x="108" y="31"/>
                  </a:lnTo>
                  <a:lnTo>
                    <a:pt x="117" y="33"/>
                  </a:lnTo>
                  <a:lnTo>
                    <a:pt x="123" y="28"/>
                  </a:lnTo>
                  <a:lnTo>
                    <a:pt x="132" y="36"/>
                  </a:lnTo>
                  <a:lnTo>
                    <a:pt x="140" y="37"/>
                  </a:lnTo>
                  <a:lnTo>
                    <a:pt x="145" y="33"/>
                  </a:lnTo>
                  <a:lnTo>
                    <a:pt x="147" y="27"/>
                  </a:lnTo>
                  <a:lnTo>
                    <a:pt x="152" y="31"/>
                  </a:lnTo>
                  <a:lnTo>
                    <a:pt x="160" y="27"/>
                  </a:lnTo>
                  <a:lnTo>
                    <a:pt x="171" y="27"/>
                  </a:lnTo>
                  <a:lnTo>
                    <a:pt x="179" y="25"/>
                  </a:lnTo>
                  <a:lnTo>
                    <a:pt x="179" y="18"/>
                  </a:lnTo>
                  <a:lnTo>
                    <a:pt x="180" y="9"/>
                  </a:lnTo>
                  <a:lnTo>
                    <a:pt x="181" y="4"/>
                  </a:lnTo>
                  <a:lnTo>
                    <a:pt x="187" y="0"/>
                  </a:lnTo>
                  <a:lnTo>
                    <a:pt x="195" y="6"/>
                  </a:lnTo>
                  <a:lnTo>
                    <a:pt x="204" y="3"/>
                  </a:lnTo>
                  <a:lnTo>
                    <a:pt x="211" y="3"/>
                  </a:lnTo>
                  <a:lnTo>
                    <a:pt x="219" y="9"/>
                  </a:lnTo>
                  <a:lnTo>
                    <a:pt x="226" y="13"/>
                  </a:lnTo>
                  <a:lnTo>
                    <a:pt x="232" y="13"/>
                  </a:lnTo>
                  <a:lnTo>
                    <a:pt x="233" y="24"/>
                  </a:lnTo>
                  <a:lnTo>
                    <a:pt x="234" y="31"/>
                  </a:lnTo>
                  <a:lnTo>
                    <a:pt x="238" y="37"/>
                  </a:lnTo>
                  <a:lnTo>
                    <a:pt x="248" y="41"/>
                  </a:lnTo>
                  <a:lnTo>
                    <a:pt x="244" y="45"/>
                  </a:lnTo>
                  <a:lnTo>
                    <a:pt x="246" y="56"/>
                  </a:lnTo>
                  <a:lnTo>
                    <a:pt x="249" y="68"/>
                  </a:lnTo>
                  <a:lnTo>
                    <a:pt x="253" y="75"/>
                  </a:lnTo>
                  <a:lnTo>
                    <a:pt x="258" y="83"/>
                  </a:lnTo>
                  <a:lnTo>
                    <a:pt x="263" y="91"/>
                  </a:lnTo>
                  <a:lnTo>
                    <a:pt x="265" y="97"/>
                  </a:lnTo>
                  <a:lnTo>
                    <a:pt x="265" y="103"/>
                  </a:lnTo>
                  <a:lnTo>
                    <a:pt x="258" y="104"/>
                  </a:lnTo>
                  <a:lnTo>
                    <a:pt x="253" y="101"/>
                  </a:lnTo>
                  <a:lnTo>
                    <a:pt x="246" y="101"/>
                  </a:lnTo>
                  <a:lnTo>
                    <a:pt x="242" y="100"/>
                  </a:lnTo>
                  <a:lnTo>
                    <a:pt x="238" y="108"/>
                  </a:lnTo>
                  <a:lnTo>
                    <a:pt x="231" y="113"/>
                  </a:lnTo>
                  <a:lnTo>
                    <a:pt x="226" y="114"/>
                  </a:lnTo>
                  <a:lnTo>
                    <a:pt x="218" y="110"/>
                  </a:lnTo>
                  <a:lnTo>
                    <a:pt x="210" y="111"/>
                  </a:lnTo>
                  <a:lnTo>
                    <a:pt x="208" y="120"/>
                  </a:lnTo>
                  <a:lnTo>
                    <a:pt x="204" y="123"/>
                  </a:lnTo>
                  <a:lnTo>
                    <a:pt x="198" y="129"/>
                  </a:lnTo>
                  <a:lnTo>
                    <a:pt x="204" y="135"/>
                  </a:lnTo>
                  <a:lnTo>
                    <a:pt x="208" y="144"/>
                  </a:lnTo>
                  <a:lnTo>
                    <a:pt x="204" y="149"/>
                  </a:lnTo>
                  <a:lnTo>
                    <a:pt x="197" y="154"/>
                  </a:lnTo>
                  <a:lnTo>
                    <a:pt x="190" y="148"/>
                  </a:lnTo>
                  <a:lnTo>
                    <a:pt x="184" y="144"/>
                  </a:lnTo>
                  <a:lnTo>
                    <a:pt x="174" y="147"/>
                  </a:lnTo>
                  <a:lnTo>
                    <a:pt x="173" y="156"/>
                  </a:lnTo>
                  <a:lnTo>
                    <a:pt x="176" y="163"/>
                  </a:lnTo>
                  <a:lnTo>
                    <a:pt x="175" y="170"/>
                  </a:lnTo>
                  <a:lnTo>
                    <a:pt x="177" y="177"/>
                  </a:lnTo>
                  <a:lnTo>
                    <a:pt x="183" y="179"/>
                  </a:lnTo>
                  <a:lnTo>
                    <a:pt x="191" y="182"/>
                  </a:lnTo>
                  <a:lnTo>
                    <a:pt x="197" y="187"/>
                  </a:lnTo>
                  <a:lnTo>
                    <a:pt x="196" y="202"/>
                  </a:lnTo>
                  <a:lnTo>
                    <a:pt x="199" y="209"/>
                  </a:lnTo>
                  <a:lnTo>
                    <a:pt x="208" y="211"/>
                  </a:lnTo>
                  <a:lnTo>
                    <a:pt x="214" y="211"/>
                  </a:lnTo>
                  <a:lnTo>
                    <a:pt x="219" y="216"/>
                  </a:lnTo>
                  <a:lnTo>
                    <a:pt x="224" y="220"/>
                  </a:lnTo>
                  <a:lnTo>
                    <a:pt x="230" y="219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4780" y="1803"/>
              <a:ext cx="264" cy="283"/>
            </a:xfrm>
            <a:custGeom>
              <a:avLst/>
              <a:gdLst>
                <a:gd name="T0" fmla="*/ 98 w 264"/>
                <a:gd name="T1" fmla="*/ 0 h 283"/>
                <a:gd name="T2" fmla="*/ 90 w 264"/>
                <a:gd name="T3" fmla="*/ 6 h 283"/>
                <a:gd name="T4" fmla="*/ 81 w 264"/>
                <a:gd name="T5" fmla="*/ 0 h 283"/>
                <a:gd name="T6" fmla="*/ 75 w 264"/>
                <a:gd name="T7" fmla="*/ 6 h 283"/>
                <a:gd name="T8" fmla="*/ 70 w 264"/>
                <a:gd name="T9" fmla="*/ 12 h 283"/>
                <a:gd name="T10" fmla="*/ 62 w 264"/>
                <a:gd name="T11" fmla="*/ 14 h 283"/>
                <a:gd name="T12" fmla="*/ 55 w 264"/>
                <a:gd name="T13" fmla="*/ 21 h 283"/>
                <a:gd name="T14" fmla="*/ 43 w 264"/>
                <a:gd name="T15" fmla="*/ 36 h 283"/>
                <a:gd name="T16" fmla="*/ 34 w 264"/>
                <a:gd name="T17" fmla="*/ 53 h 283"/>
                <a:gd name="T18" fmla="*/ 34 w 264"/>
                <a:gd name="T19" fmla="*/ 68 h 283"/>
                <a:gd name="T20" fmla="*/ 42 w 264"/>
                <a:gd name="T21" fmla="*/ 84 h 283"/>
                <a:gd name="T22" fmla="*/ 50 w 264"/>
                <a:gd name="T23" fmla="*/ 97 h 283"/>
                <a:gd name="T24" fmla="*/ 53 w 264"/>
                <a:gd name="T25" fmla="*/ 103 h 283"/>
                <a:gd name="T26" fmla="*/ 47 w 264"/>
                <a:gd name="T27" fmla="*/ 113 h 283"/>
                <a:gd name="T28" fmla="*/ 36 w 264"/>
                <a:gd name="T29" fmla="*/ 111 h 283"/>
                <a:gd name="T30" fmla="*/ 17 w 264"/>
                <a:gd name="T31" fmla="*/ 110 h 283"/>
                <a:gd name="T32" fmla="*/ 7 w 264"/>
                <a:gd name="T33" fmla="*/ 120 h 283"/>
                <a:gd name="T34" fmla="*/ 0 w 264"/>
                <a:gd name="T35" fmla="*/ 134 h 283"/>
                <a:gd name="T36" fmla="*/ 12 w 264"/>
                <a:gd name="T37" fmla="*/ 145 h 283"/>
                <a:gd name="T38" fmla="*/ 17 w 264"/>
                <a:gd name="T39" fmla="*/ 155 h 283"/>
                <a:gd name="T40" fmla="*/ 32 w 264"/>
                <a:gd name="T41" fmla="*/ 166 h 283"/>
                <a:gd name="T42" fmla="*/ 45 w 264"/>
                <a:gd name="T43" fmla="*/ 176 h 283"/>
                <a:gd name="T44" fmla="*/ 66 w 264"/>
                <a:gd name="T45" fmla="*/ 183 h 283"/>
                <a:gd name="T46" fmla="*/ 78 w 264"/>
                <a:gd name="T47" fmla="*/ 198 h 283"/>
                <a:gd name="T48" fmla="*/ 96 w 264"/>
                <a:gd name="T49" fmla="*/ 205 h 283"/>
                <a:gd name="T50" fmla="*/ 108 w 264"/>
                <a:gd name="T51" fmla="*/ 216 h 283"/>
                <a:gd name="T52" fmla="*/ 134 w 264"/>
                <a:gd name="T53" fmla="*/ 231 h 283"/>
                <a:gd name="T54" fmla="*/ 156 w 264"/>
                <a:gd name="T55" fmla="*/ 233 h 283"/>
                <a:gd name="T56" fmla="*/ 172 w 264"/>
                <a:gd name="T57" fmla="*/ 243 h 283"/>
                <a:gd name="T58" fmla="*/ 185 w 264"/>
                <a:gd name="T59" fmla="*/ 254 h 283"/>
                <a:gd name="T60" fmla="*/ 193 w 264"/>
                <a:gd name="T61" fmla="*/ 272 h 283"/>
                <a:gd name="T62" fmla="*/ 206 w 264"/>
                <a:gd name="T63" fmla="*/ 278 h 283"/>
                <a:gd name="T64" fmla="*/ 222 w 264"/>
                <a:gd name="T65" fmla="*/ 283 h 283"/>
                <a:gd name="T66" fmla="*/ 234 w 264"/>
                <a:gd name="T67" fmla="*/ 281 h 283"/>
                <a:gd name="T68" fmla="*/ 235 w 264"/>
                <a:gd name="T69" fmla="*/ 269 h 283"/>
                <a:gd name="T70" fmla="*/ 232 w 264"/>
                <a:gd name="T71" fmla="*/ 254 h 283"/>
                <a:gd name="T72" fmla="*/ 233 w 264"/>
                <a:gd name="T73" fmla="*/ 247 h 283"/>
                <a:gd name="T74" fmla="*/ 242 w 264"/>
                <a:gd name="T75" fmla="*/ 240 h 283"/>
                <a:gd name="T76" fmla="*/ 238 w 264"/>
                <a:gd name="T77" fmla="*/ 226 h 283"/>
                <a:gd name="T78" fmla="*/ 236 w 264"/>
                <a:gd name="T79" fmla="*/ 216 h 283"/>
                <a:gd name="T80" fmla="*/ 231 w 264"/>
                <a:gd name="T81" fmla="*/ 199 h 283"/>
                <a:gd name="T82" fmla="*/ 232 w 264"/>
                <a:gd name="T83" fmla="*/ 179 h 283"/>
                <a:gd name="T84" fmla="*/ 246 w 264"/>
                <a:gd name="T85" fmla="*/ 172 h 283"/>
                <a:gd name="T86" fmla="*/ 261 w 264"/>
                <a:gd name="T87" fmla="*/ 168 h 283"/>
                <a:gd name="T88" fmla="*/ 263 w 264"/>
                <a:gd name="T89" fmla="*/ 157 h 283"/>
                <a:gd name="T90" fmla="*/ 264 w 264"/>
                <a:gd name="T91" fmla="*/ 141 h 283"/>
                <a:gd name="T92" fmla="*/ 259 w 264"/>
                <a:gd name="T93" fmla="*/ 128 h 283"/>
                <a:gd name="T94" fmla="*/ 245 w 264"/>
                <a:gd name="T95" fmla="*/ 122 h 283"/>
                <a:gd name="T96" fmla="*/ 233 w 264"/>
                <a:gd name="T97" fmla="*/ 120 h 283"/>
                <a:gd name="T98" fmla="*/ 214 w 264"/>
                <a:gd name="T99" fmla="*/ 120 h 283"/>
                <a:gd name="T100" fmla="*/ 202 w 264"/>
                <a:gd name="T101" fmla="*/ 120 h 283"/>
                <a:gd name="T102" fmla="*/ 201 w 264"/>
                <a:gd name="T103" fmla="*/ 102 h 283"/>
                <a:gd name="T104" fmla="*/ 211 w 264"/>
                <a:gd name="T105" fmla="*/ 90 h 283"/>
                <a:gd name="T106" fmla="*/ 197 w 264"/>
                <a:gd name="T107" fmla="*/ 81 h 283"/>
                <a:gd name="T108" fmla="*/ 196 w 264"/>
                <a:gd name="T109" fmla="*/ 65 h 283"/>
                <a:gd name="T110" fmla="*/ 186 w 264"/>
                <a:gd name="T111" fmla="*/ 59 h 283"/>
                <a:gd name="T112" fmla="*/ 165 w 264"/>
                <a:gd name="T113" fmla="*/ 63 h 283"/>
                <a:gd name="T114" fmla="*/ 150 w 264"/>
                <a:gd name="T115" fmla="*/ 55 h 283"/>
                <a:gd name="T116" fmla="*/ 141 w 264"/>
                <a:gd name="T117" fmla="*/ 42 h 283"/>
                <a:gd name="T118" fmla="*/ 130 w 264"/>
                <a:gd name="T119" fmla="*/ 25 h 283"/>
                <a:gd name="T120" fmla="*/ 115 w 264"/>
                <a:gd name="T121" fmla="*/ 10 h 283"/>
                <a:gd name="T122" fmla="*/ 102 w 264"/>
                <a:gd name="T123" fmla="*/ 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4" h="283">
                  <a:moveTo>
                    <a:pt x="102" y="5"/>
                  </a:moveTo>
                  <a:lnTo>
                    <a:pt x="98" y="0"/>
                  </a:lnTo>
                  <a:lnTo>
                    <a:pt x="93" y="1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81" y="0"/>
                  </a:lnTo>
                  <a:lnTo>
                    <a:pt x="75" y="2"/>
                  </a:lnTo>
                  <a:lnTo>
                    <a:pt x="75" y="6"/>
                  </a:lnTo>
                  <a:lnTo>
                    <a:pt x="74" y="13"/>
                  </a:lnTo>
                  <a:lnTo>
                    <a:pt x="70" y="12"/>
                  </a:lnTo>
                  <a:lnTo>
                    <a:pt x="66" y="10"/>
                  </a:lnTo>
                  <a:lnTo>
                    <a:pt x="62" y="14"/>
                  </a:lnTo>
                  <a:lnTo>
                    <a:pt x="63" y="20"/>
                  </a:lnTo>
                  <a:lnTo>
                    <a:pt x="55" y="21"/>
                  </a:lnTo>
                  <a:lnTo>
                    <a:pt x="48" y="26"/>
                  </a:lnTo>
                  <a:lnTo>
                    <a:pt x="43" y="36"/>
                  </a:lnTo>
                  <a:lnTo>
                    <a:pt x="37" y="46"/>
                  </a:lnTo>
                  <a:lnTo>
                    <a:pt x="34" y="53"/>
                  </a:lnTo>
                  <a:lnTo>
                    <a:pt x="33" y="64"/>
                  </a:lnTo>
                  <a:lnTo>
                    <a:pt x="34" y="68"/>
                  </a:lnTo>
                  <a:lnTo>
                    <a:pt x="38" y="77"/>
                  </a:lnTo>
                  <a:lnTo>
                    <a:pt x="42" y="84"/>
                  </a:lnTo>
                  <a:lnTo>
                    <a:pt x="47" y="89"/>
                  </a:lnTo>
                  <a:lnTo>
                    <a:pt x="50" y="97"/>
                  </a:lnTo>
                  <a:lnTo>
                    <a:pt x="54" y="99"/>
                  </a:lnTo>
                  <a:lnTo>
                    <a:pt x="53" y="103"/>
                  </a:lnTo>
                  <a:lnTo>
                    <a:pt x="53" y="110"/>
                  </a:lnTo>
                  <a:lnTo>
                    <a:pt x="47" y="113"/>
                  </a:lnTo>
                  <a:lnTo>
                    <a:pt x="43" y="111"/>
                  </a:lnTo>
                  <a:lnTo>
                    <a:pt x="36" y="111"/>
                  </a:lnTo>
                  <a:lnTo>
                    <a:pt x="26" y="110"/>
                  </a:lnTo>
                  <a:lnTo>
                    <a:pt x="17" y="110"/>
                  </a:lnTo>
                  <a:lnTo>
                    <a:pt x="12" y="113"/>
                  </a:lnTo>
                  <a:lnTo>
                    <a:pt x="7" y="120"/>
                  </a:lnTo>
                  <a:lnTo>
                    <a:pt x="1" y="127"/>
                  </a:lnTo>
                  <a:lnTo>
                    <a:pt x="0" y="134"/>
                  </a:lnTo>
                  <a:lnTo>
                    <a:pt x="4" y="141"/>
                  </a:lnTo>
                  <a:lnTo>
                    <a:pt x="12" y="145"/>
                  </a:lnTo>
                  <a:lnTo>
                    <a:pt x="13" y="149"/>
                  </a:lnTo>
                  <a:lnTo>
                    <a:pt x="17" y="155"/>
                  </a:lnTo>
                  <a:lnTo>
                    <a:pt x="26" y="159"/>
                  </a:lnTo>
                  <a:lnTo>
                    <a:pt x="32" y="166"/>
                  </a:lnTo>
                  <a:lnTo>
                    <a:pt x="36" y="171"/>
                  </a:lnTo>
                  <a:lnTo>
                    <a:pt x="45" y="176"/>
                  </a:lnTo>
                  <a:lnTo>
                    <a:pt x="56" y="183"/>
                  </a:lnTo>
                  <a:lnTo>
                    <a:pt x="66" y="183"/>
                  </a:lnTo>
                  <a:lnTo>
                    <a:pt x="70" y="189"/>
                  </a:lnTo>
                  <a:lnTo>
                    <a:pt x="78" y="198"/>
                  </a:lnTo>
                  <a:lnTo>
                    <a:pt x="85" y="203"/>
                  </a:lnTo>
                  <a:lnTo>
                    <a:pt x="96" y="205"/>
                  </a:lnTo>
                  <a:lnTo>
                    <a:pt x="100" y="212"/>
                  </a:lnTo>
                  <a:lnTo>
                    <a:pt x="108" y="216"/>
                  </a:lnTo>
                  <a:lnTo>
                    <a:pt x="119" y="226"/>
                  </a:lnTo>
                  <a:lnTo>
                    <a:pt x="134" y="231"/>
                  </a:lnTo>
                  <a:lnTo>
                    <a:pt x="147" y="230"/>
                  </a:lnTo>
                  <a:lnTo>
                    <a:pt x="156" y="233"/>
                  </a:lnTo>
                  <a:lnTo>
                    <a:pt x="165" y="238"/>
                  </a:lnTo>
                  <a:lnTo>
                    <a:pt x="172" y="243"/>
                  </a:lnTo>
                  <a:lnTo>
                    <a:pt x="179" y="249"/>
                  </a:lnTo>
                  <a:lnTo>
                    <a:pt x="185" y="254"/>
                  </a:lnTo>
                  <a:lnTo>
                    <a:pt x="190" y="264"/>
                  </a:lnTo>
                  <a:lnTo>
                    <a:pt x="193" y="272"/>
                  </a:lnTo>
                  <a:lnTo>
                    <a:pt x="196" y="278"/>
                  </a:lnTo>
                  <a:lnTo>
                    <a:pt x="206" y="278"/>
                  </a:lnTo>
                  <a:lnTo>
                    <a:pt x="214" y="280"/>
                  </a:lnTo>
                  <a:lnTo>
                    <a:pt x="222" y="283"/>
                  </a:lnTo>
                  <a:lnTo>
                    <a:pt x="231" y="279"/>
                  </a:lnTo>
                  <a:lnTo>
                    <a:pt x="234" y="281"/>
                  </a:lnTo>
                  <a:lnTo>
                    <a:pt x="236" y="276"/>
                  </a:lnTo>
                  <a:lnTo>
                    <a:pt x="235" y="269"/>
                  </a:lnTo>
                  <a:lnTo>
                    <a:pt x="232" y="263"/>
                  </a:lnTo>
                  <a:lnTo>
                    <a:pt x="232" y="254"/>
                  </a:lnTo>
                  <a:lnTo>
                    <a:pt x="228" y="249"/>
                  </a:lnTo>
                  <a:lnTo>
                    <a:pt x="233" y="247"/>
                  </a:lnTo>
                  <a:lnTo>
                    <a:pt x="241" y="245"/>
                  </a:lnTo>
                  <a:lnTo>
                    <a:pt x="242" y="240"/>
                  </a:lnTo>
                  <a:lnTo>
                    <a:pt x="240" y="235"/>
                  </a:lnTo>
                  <a:lnTo>
                    <a:pt x="238" y="226"/>
                  </a:lnTo>
                  <a:lnTo>
                    <a:pt x="239" y="219"/>
                  </a:lnTo>
                  <a:lnTo>
                    <a:pt x="236" y="216"/>
                  </a:lnTo>
                  <a:lnTo>
                    <a:pt x="233" y="209"/>
                  </a:lnTo>
                  <a:lnTo>
                    <a:pt x="231" y="199"/>
                  </a:lnTo>
                  <a:lnTo>
                    <a:pt x="231" y="188"/>
                  </a:lnTo>
                  <a:lnTo>
                    <a:pt x="232" y="179"/>
                  </a:lnTo>
                  <a:lnTo>
                    <a:pt x="238" y="175"/>
                  </a:lnTo>
                  <a:lnTo>
                    <a:pt x="246" y="172"/>
                  </a:lnTo>
                  <a:lnTo>
                    <a:pt x="254" y="171"/>
                  </a:lnTo>
                  <a:lnTo>
                    <a:pt x="261" y="168"/>
                  </a:lnTo>
                  <a:lnTo>
                    <a:pt x="262" y="164"/>
                  </a:lnTo>
                  <a:lnTo>
                    <a:pt x="263" y="157"/>
                  </a:lnTo>
                  <a:lnTo>
                    <a:pt x="261" y="149"/>
                  </a:lnTo>
                  <a:lnTo>
                    <a:pt x="264" y="141"/>
                  </a:lnTo>
                  <a:lnTo>
                    <a:pt x="263" y="134"/>
                  </a:lnTo>
                  <a:lnTo>
                    <a:pt x="259" y="128"/>
                  </a:lnTo>
                  <a:lnTo>
                    <a:pt x="252" y="124"/>
                  </a:lnTo>
                  <a:lnTo>
                    <a:pt x="245" y="122"/>
                  </a:lnTo>
                  <a:lnTo>
                    <a:pt x="239" y="118"/>
                  </a:lnTo>
                  <a:lnTo>
                    <a:pt x="233" y="120"/>
                  </a:lnTo>
                  <a:lnTo>
                    <a:pt x="224" y="122"/>
                  </a:lnTo>
                  <a:lnTo>
                    <a:pt x="214" y="120"/>
                  </a:lnTo>
                  <a:lnTo>
                    <a:pt x="209" y="124"/>
                  </a:lnTo>
                  <a:lnTo>
                    <a:pt x="202" y="120"/>
                  </a:lnTo>
                  <a:lnTo>
                    <a:pt x="201" y="111"/>
                  </a:lnTo>
                  <a:lnTo>
                    <a:pt x="201" y="102"/>
                  </a:lnTo>
                  <a:lnTo>
                    <a:pt x="206" y="95"/>
                  </a:lnTo>
                  <a:lnTo>
                    <a:pt x="211" y="90"/>
                  </a:lnTo>
                  <a:lnTo>
                    <a:pt x="206" y="85"/>
                  </a:lnTo>
                  <a:lnTo>
                    <a:pt x="197" y="81"/>
                  </a:lnTo>
                  <a:lnTo>
                    <a:pt x="196" y="74"/>
                  </a:lnTo>
                  <a:lnTo>
                    <a:pt x="196" y="65"/>
                  </a:lnTo>
                  <a:lnTo>
                    <a:pt x="192" y="58"/>
                  </a:lnTo>
                  <a:lnTo>
                    <a:pt x="186" y="59"/>
                  </a:lnTo>
                  <a:lnTo>
                    <a:pt x="174" y="61"/>
                  </a:lnTo>
                  <a:lnTo>
                    <a:pt x="165" y="63"/>
                  </a:lnTo>
                  <a:lnTo>
                    <a:pt x="156" y="59"/>
                  </a:lnTo>
                  <a:lnTo>
                    <a:pt x="150" y="55"/>
                  </a:lnTo>
                  <a:lnTo>
                    <a:pt x="147" y="48"/>
                  </a:lnTo>
                  <a:lnTo>
                    <a:pt x="141" y="42"/>
                  </a:lnTo>
                  <a:lnTo>
                    <a:pt x="134" y="32"/>
                  </a:lnTo>
                  <a:lnTo>
                    <a:pt x="130" y="25"/>
                  </a:lnTo>
                  <a:lnTo>
                    <a:pt x="122" y="18"/>
                  </a:lnTo>
                  <a:lnTo>
                    <a:pt x="115" y="10"/>
                  </a:lnTo>
                  <a:lnTo>
                    <a:pt x="111" y="3"/>
                  </a:lnTo>
                  <a:lnTo>
                    <a:pt x="102" y="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30"/>
            <p:cNvSpPr>
              <a:spLocks/>
            </p:cNvSpPr>
            <p:nvPr/>
          </p:nvSpPr>
          <p:spPr bwMode="auto">
            <a:xfrm>
              <a:off x="5007" y="1952"/>
              <a:ext cx="403" cy="232"/>
            </a:xfrm>
            <a:custGeom>
              <a:avLst/>
              <a:gdLst>
                <a:gd name="T0" fmla="*/ 24 w 403"/>
                <a:gd name="T1" fmla="*/ 136 h 232"/>
                <a:gd name="T2" fmla="*/ 42 w 403"/>
                <a:gd name="T3" fmla="*/ 141 h 232"/>
                <a:gd name="T4" fmla="*/ 58 w 403"/>
                <a:gd name="T5" fmla="*/ 137 h 232"/>
                <a:gd name="T6" fmla="*/ 76 w 403"/>
                <a:gd name="T7" fmla="*/ 141 h 232"/>
                <a:gd name="T8" fmla="*/ 91 w 403"/>
                <a:gd name="T9" fmla="*/ 122 h 232"/>
                <a:gd name="T10" fmla="*/ 102 w 403"/>
                <a:gd name="T11" fmla="*/ 116 h 232"/>
                <a:gd name="T12" fmla="*/ 121 w 403"/>
                <a:gd name="T13" fmla="*/ 124 h 232"/>
                <a:gd name="T14" fmla="*/ 137 w 403"/>
                <a:gd name="T15" fmla="*/ 137 h 232"/>
                <a:gd name="T16" fmla="*/ 156 w 403"/>
                <a:gd name="T17" fmla="*/ 153 h 232"/>
                <a:gd name="T18" fmla="*/ 196 w 403"/>
                <a:gd name="T19" fmla="*/ 170 h 232"/>
                <a:gd name="T20" fmla="*/ 217 w 403"/>
                <a:gd name="T21" fmla="*/ 175 h 232"/>
                <a:gd name="T22" fmla="*/ 240 w 403"/>
                <a:gd name="T23" fmla="*/ 173 h 232"/>
                <a:gd name="T24" fmla="*/ 255 w 403"/>
                <a:gd name="T25" fmla="*/ 176 h 232"/>
                <a:gd name="T26" fmla="*/ 273 w 403"/>
                <a:gd name="T27" fmla="*/ 190 h 232"/>
                <a:gd name="T28" fmla="*/ 293 w 403"/>
                <a:gd name="T29" fmla="*/ 191 h 232"/>
                <a:gd name="T30" fmla="*/ 307 w 403"/>
                <a:gd name="T31" fmla="*/ 209 h 232"/>
                <a:gd name="T32" fmla="*/ 323 w 403"/>
                <a:gd name="T33" fmla="*/ 220 h 232"/>
                <a:gd name="T34" fmla="*/ 341 w 403"/>
                <a:gd name="T35" fmla="*/ 232 h 232"/>
                <a:gd name="T36" fmla="*/ 385 w 403"/>
                <a:gd name="T37" fmla="*/ 203 h 232"/>
                <a:gd name="T38" fmla="*/ 370 w 403"/>
                <a:gd name="T39" fmla="*/ 191 h 232"/>
                <a:gd name="T40" fmla="*/ 356 w 403"/>
                <a:gd name="T41" fmla="*/ 191 h 232"/>
                <a:gd name="T42" fmla="*/ 342 w 403"/>
                <a:gd name="T43" fmla="*/ 177 h 232"/>
                <a:gd name="T44" fmla="*/ 327 w 403"/>
                <a:gd name="T45" fmla="*/ 180 h 232"/>
                <a:gd name="T46" fmla="*/ 312 w 403"/>
                <a:gd name="T47" fmla="*/ 178 h 232"/>
                <a:gd name="T48" fmla="*/ 305 w 403"/>
                <a:gd name="T49" fmla="*/ 166 h 232"/>
                <a:gd name="T50" fmla="*/ 302 w 403"/>
                <a:gd name="T51" fmla="*/ 154 h 232"/>
                <a:gd name="T52" fmla="*/ 290 w 403"/>
                <a:gd name="T53" fmla="*/ 139 h 232"/>
                <a:gd name="T54" fmla="*/ 266 w 403"/>
                <a:gd name="T55" fmla="*/ 138 h 232"/>
                <a:gd name="T56" fmla="*/ 263 w 403"/>
                <a:gd name="T57" fmla="*/ 119 h 232"/>
                <a:gd name="T58" fmla="*/ 251 w 403"/>
                <a:gd name="T59" fmla="*/ 109 h 232"/>
                <a:gd name="T60" fmla="*/ 239 w 403"/>
                <a:gd name="T61" fmla="*/ 107 h 232"/>
                <a:gd name="T62" fmla="*/ 235 w 403"/>
                <a:gd name="T63" fmla="*/ 94 h 232"/>
                <a:gd name="T64" fmla="*/ 230 w 403"/>
                <a:gd name="T65" fmla="*/ 81 h 232"/>
                <a:gd name="T66" fmla="*/ 207 w 403"/>
                <a:gd name="T67" fmla="*/ 77 h 232"/>
                <a:gd name="T68" fmla="*/ 191 w 403"/>
                <a:gd name="T69" fmla="*/ 66 h 232"/>
                <a:gd name="T70" fmla="*/ 173 w 403"/>
                <a:gd name="T71" fmla="*/ 65 h 232"/>
                <a:gd name="T72" fmla="*/ 155 w 403"/>
                <a:gd name="T73" fmla="*/ 63 h 232"/>
                <a:gd name="T74" fmla="*/ 146 w 403"/>
                <a:gd name="T75" fmla="*/ 46 h 232"/>
                <a:gd name="T76" fmla="*/ 127 w 403"/>
                <a:gd name="T77" fmla="*/ 42 h 232"/>
                <a:gd name="T78" fmla="*/ 115 w 403"/>
                <a:gd name="T79" fmla="*/ 48 h 232"/>
                <a:gd name="T80" fmla="*/ 97 w 403"/>
                <a:gd name="T81" fmla="*/ 53 h 232"/>
                <a:gd name="T82" fmla="*/ 82 w 403"/>
                <a:gd name="T83" fmla="*/ 51 h 232"/>
                <a:gd name="T84" fmla="*/ 68 w 403"/>
                <a:gd name="T85" fmla="*/ 35 h 232"/>
                <a:gd name="T86" fmla="*/ 64 w 403"/>
                <a:gd name="T87" fmla="*/ 4 h 232"/>
                <a:gd name="T88" fmla="*/ 46 w 403"/>
                <a:gd name="T89" fmla="*/ 9 h 232"/>
                <a:gd name="T90" fmla="*/ 27 w 403"/>
                <a:gd name="T91" fmla="*/ 19 h 232"/>
                <a:gd name="T92" fmla="*/ 5 w 403"/>
                <a:gd name="T93" fmla="*/ 27 h 232"/>
                <a:gd name="T94" fmla="*/ 6 w 403"/>
                <a:gd name="T95" fmla="*/ 57 h 232"/>
                <a:gd name="T96" fmla="*/ 11 w 403"/>
                <a:gd name="T97" fmla="*/ 74 h 232"/>
                <a:gd name="T98" fmla="*/ 14 w 403"/>
                <a:gd name="T99" fmla="*/ 93 h 232"/>
                <a:gd name="T100" fmla="*/ 5 w 403"/>
                <a:gd name="T101" fmla="*/ 102 h 232"/>
                <a:gd name="T102" fmla="*/ 9 w 403"/>
                <a:gd name="T103" fmla="*/ 12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3" h="232">
                  <a:moveTo>
                    <a:pt x="11" y="133"/>
                  </a:moveTo>
                  <a:lnTo>
                    <a:pt x="17" y="135"/>
                  </a:lnTo>
                  <a:lnTo>
                    <a:pt x="24" y="136"/>
                  </a:lnTo>
                  <a:lnTo>
                    <a:pt x="30" y="140"/>
                  </a:lnTo>
                  <a:lnTo>
                    <a:pt x="35" y="141"/>
                  </a:lnTo>
                  <a:lnTo>
                    <a:pt x="42" y="141"/>
                  </a:lnTo>
                  <a:lnTo>
                    <a:pt x="50" y="143"/>
                  </a:lnTo>
                  <a:lnTo>
                    <a:pt x="48" y="137"/>
                  </a:lnTo>
                  <a:lnTo>
                    <a:pt x="58" y="137"/>
                  </a:lnTo>
                  <a:lnTo>
                    <a:pt x="64" y="140"/>
                  </a:lnTo>
                  <a:lnTo>
                    <a:pt x="70" y="145"/>
                  </a:lnTo>
                  <a:lnTo>
                    <a:pt x="76" y="141"/>
                  </a:lnTo>
                  <a:lnTo>
                    <a:pt x="82" y="140"/>
                  </a:lnTo>
                  <a:lnTo>
                    <a:pt x="90" y="140"/>
                  </a:lnTo>
                  <a:lnTo>
                    <a:pt x="91" y="122"/>
                  </a:lnTo>
                  <a:lnTo>
                    <a:pt x="97" y="124"/>
                  </a:lnTo>
                  <a:lnTo>
                    <a:pt x="98" y="119"/>
                  </a:lnTo>
                  <a:lnTo>
                    <a:pt x="102" y="116"/>
                  </a:lnTo>
                  <a:lnTo>
                    <a:pt x="110" y="121"/>
                  </a:lnTo>
                  <a:lnTo>
                    <a:pt x="116" y="125"/>
                  </a:lnTo>
                  <a:lnTo>
                    <a:pt x="121" y="124"/>
                  </a:lnTo>
                  <a:lnTo>
                    <a:pt x="126" y="129"/>
                  </a:lnTo>
                  <a:lnTo>
                    <a:pt x="133" y="130"/>
                  </a:lnTo>
                  <a:lnTo>
                    <a:pt x="137" y="137"/>
                  </a:lnTo>
                  <a:lnTo>
                    <a:pt x="143" y="142"/>
                  </a:lnTo>
                  <a:lnTo>
                    <a:pt x="147" y="149"/>
                  </a:lnTo>
                  <a:lnTo>
                    <a:pt x="156" y="153"/>
                  </a:lnTo>
                  <a:lnTo>
                    <a:pt x="170" y="162"/>
                  </a:lnTo>
                  <a:lnTo>
                    <a:pt x="187" y="160"/>
                  </a:lnTo>
                  <a:lnTo>
                    <a:pt x="196" y="170"/>
                  </a:lnTo>
                  <a:lnTo>
                    <a:pt x="203" y="171"/>
                  </a:lnTo>
                  <a:lnTo>
                    <a:pt x="211" y="175"/>
                  </a:lnTo>
                  <a:lnTo>
                    <a:pt x="217" y="175"/>
                  </a:lnTo>
                  <a:lnTo>
                    <a:pt x="223" y="178"/>
                  </a:lnTo>
                  <a:lnTo>
                    <a:pt x="231" y="178"/>
                  </a:lnTo>
                  <a:lnTo>
                    <a:pt x="240" y="173"/>
                  </a:lnTo>
                  <a:lnTo>
                    <a:pt x="246" y="176"/>
                  </a:lnTo>
                  <a:lnTo>
                    <a:pt x="251" y="177"/>
                  </a:lnTo>
                  <a:lnTo>
                    <a:pt x="255" y="176"/>
                  </a:lnTo>
                  <a:lnTo>
                    <a:pt x="262" y="182"/>
                  </a:lnTo>
                  <a:lnTo>
                    <a:pt x="267" y="188"/>
                  </a:lnTo>
                  <a:lnTo>
                    <a:pt x="273" y="190"/>
                  </a:lnTo>
                  <a:lnTo>
                    <a:pt x="281" y="193"/>
                  </a:lnTo>
                  <a:lnTo>
                    <a:pt x="288" y="185"/>
                  </a:lnTo>
                  <a:lnTo>
                    <a:pt x="293" y="191"/>
                  </a:lnTo>
                  <a:lnTo>
                    <a:pt x="297" y="200"/>
                  </a:lnTo>
                  <a:lnTo>
                    <a:pt x="301" y="205"/>
                  </a:lnTo>
                  <a:lnTo>
                    <a:pt x="307" y="209"/>
                  </a:lnTo>
                  <a:lnTo>
                    <a:pt x="312" y="210"/>
                  </a:lnTo>
                  <a:lnTo>
                    <a:pt x="319" y="215"/>
                  </a:lnTo>
                  <a:lnTo>
                    <a:pt x="323" y="220"/>
                  </a:lnTo>
                  <a:lnTo>
                    <a:pt x="330" y="222"/>
                  </a:lnTo>
                  <a:lnTo>
                    <a:pt x="337" y="226"/>
                  </a:lnTo>
                  <a:lnTo>
                    <a:pt x="341" y="232"/>
                  </a:lnTo>
                  <a:lnTo>
                    <a:pt x="403" y="209"/>
                  </a:lnTo>
                  <a:lnTo>
                    <a:pt x="393" y="206"/>
                  </a:lnTo>
                  <a:lnTo>
                    <a:pt x="385" y="203"/>
                  </a:lnTo>
                  <a:lnTo>
                    <a:pt x="380" y="198"/>
                  </a:lnTo>
                  <a:lnTo>
                    <a:pt x="376" y="195"/>
                  </a:lnTo>
                  <a:lnTo>
                    <a:pt x="370" y="191"/>
                  </a:lnTo>
                  <a:lnTo>
                    <a:pt x="365" y="195"/>
                  </a:lnTo>
                  <a:lnTo>
                    <a:pt x="362" y="190"/>
                  </a:lnTo>
                  <a:lnTo>
                    <a:pt x="356" y="191"/>
                  </a:lnTo>
                  <a:lnTo>
                    <a:pt x="350" y="187"/>
                  </a:lnTo>
                  <a:lnTo>
                    <a:pt x="353" y="182"/>
                  </a:lnTo>
                  <a:lnTo>
                    <a:pt x="342" y="177"/>
                  </a:lnTo>
                  <a:lnTo>
                    <a:pt x="335" y="178"/>
                  </a:lnTo>
                  <a:lnTo>
                    <a:pt x="332" y="175"/>
                  </a:lnTo>
                  <a:lnTo>
                    <a:pt x="327" y="180"/>
                  </a:lnTo>
                  <a:lnTo>
                    <a:pt x="323" y="177"/>
                  </a:lnTo>
                  <a:lnTo>
                    <a:pt x="317" y="181"/>
                  </a:lnTo>
                  <a:lnTo>
                    <a:pt x="312" y="178"/>
                  </a:lnTo>
                  <a:lnTo>
                    <a:pt x="311" y="172"/>
                  </a:lnTo>
                  <a:lnTo>
                    <a:pt x="305" y="172"/>
                  </a:lnTo>
                  <a:lnTo>
                    <a:pt x="305" y="166"/>
                  </a:lnTo>
                  <a:lnTo>
                    <a:pt x="301" y="162"/>
                  </a:lnTo>
                  <a:lnTo>
                    <a:pt x="300" y="156"/>
                  </a:lnTo>
                  <a:lnTo>
                    <a:pt x="302" y="154"/>
                  </a:lnTo>
                  <a:lnTo>
                    <a:pt x="301" y="146"/>
                  </a:lnTo>
                  <a:lnTo>
                    <a:pt x="296" y="141"/>
                  </a:lnTo>
                  <a:lnTo>
                    <a:pt x="290" y="139"/>
                  </a:lnTo>
                  <a:lnTo>
                    <a:pt x="280" y="139"/>
                  </a:lnTo>
                  <a:lnTo>
                    <a:pt x="271" y="134"/>
                  </a:lnTo>
                  <a:lnTo>
                    <a:pt x="266" y="138"/>
                  </a:lnTo>
                  <a:lnTo>
                    <a:pt x="263" y="133"/>
                  </a:lnTo>
                  <a:lnTo>
                    <a:pt x="260" y="126"/>
                  </a:lnTo>
                  <a:lnTo>
                    <a:pt x="263" y="119"/>
                  </a:lnTo>
                  <a:lnTo>
                    <a:pt x="262" y="113"/>
                  </a:lnTo>
                  <a:lnTo>
                    <a:pt x="257" y="107"/>
                  </a:lnTo>
                  <a:lnTo>
                    <a:pt x="251" y="109"/>
                  </a:lnTo>
                  <a:lnTo>
                    <a:pt x="250" y="104"/>
                  </a:lnTo>
                  <a:lnTo>
                    <a:pt x="245" y="105"/>
                  </a:lnTo>
                  <a:lnTo>
                    <a:pt x="239" y="107"/>
                  </a:lnTo>
                  <a:lnTo>
                    <a:pt x="232" y="105"/>
                  </a:lnTo>
                  <a:lnTo>
                    <a:pt x="232" y="99"/>
                  </a:lnTo>
                  <a:lnTo>
                    <a:pt x="235" y="94"/>
                  </a:lnTo>
                  <a:lnTo>
                    <a:pt x="233" y="89"/>
                  </a:lnTo>
                  <a:lnTo>
                    <a:pt x="227" y="87"/>
                  </a:lnTo>
                  <a:lnTo>
                    <a:pt x="230" y="81"/>
                  </a:lnTo>
                  <a:lnTo>
                    <a:pt x="219" y="74"/>
                  </a:lnTo>
                  <a:lnTo>
                    <a:pt x="214" y="75"/>
                  </a:lnTo>
                  <a:lnTo>
                    <a:pt x="207" y="77"/>
                  </a:lnTo>
                  <a:lnTo>
                    <a:pt x="202" y="72"/>
                  </a:lnTo>
                  <a:lnTo>
                    <a:pt x="195" y="73"/>
                  </a:lnTo>
                  <a:lnTo>
                    <a:pt x="191" y="66"/>
                  </a:lnTo>
                  <a:lnTo>
                    <a:pt x="185" y="68"/>
                  </a:lnTo>
                  <a:lnTo>
                    <a:pt x="179" y="63"/>
                  </a:lnTo>
                  <a:lnTo>
                    <a:pt x="173" y="65"/>
                  </a:lnTo>
                  <a:lnTo>
                    <a:pt x="165" y="67"/>
                  </a:lnTo>
                  <a:lnTo>
                    <a:pt x="161" y="60"/>
                  </a:lnTo>
                  <a:lnTo>
                    <a:pt x="155" y="63"/>
                  </a:lnTo>
                  <a:lnTo>
                    <a:pt x="149" y="56"/>
                  </a:lnTo>
                  <a:lnTo>
                    <a:pt x="146" y="52"/>
                  </a:lnTo>
                  <a:lnTo>
                    <a:pt x="146" y="46"/>
                  </a:lnTo>
                  <a:lnTo>
                    <a:pt x="139" y="42"/>
                  </a:lnTo>
                  <a:lnTo>
                    <a:pt x="135" y="43"/>
                  </a:lnTo>
                  <a:lnTo>
                    <a:pt x="127" y="42"/>
                  </a:lnTo>
                  <a:lnTo>
                    <a:pt x="125" y="47"/>
                  </a:lnTo>
                  <a:lnTo>
                    <a:pt x="121" y="49"/>
                  </a:lnTo>
                  <a:lnTo>
                    <a:pt x="115" y="48"/>
                  </a:lnTo>
                  <a:lnTo>
                    <a:pt x="111" y="51"/>
                  </a:lnTo>
                  <a:lnTo>
                    <a:pt x="107" y="53"/>
                  </a:lnTo>
                  <a:lnTo>
                    <a:pt x="97" y="53"/>
                  </a:lnTo>
                  <a:lnTo>
                    <a:pt x="94" y="48"/>
                  </a:lnTo>
                  <a:lnTo>
                    <a:pt x="89" y="52"/>
                  </a:lnTo>
                  <a:lnTo>
                    <a:pt x="82" y="51"/>
                  </a:lnTo>
                  <a:lnTo>
                    <a:pt x="74" y="46"/>
                  </a:lnTo>
                  <a:lnTo>
                    <a:pt x="68" y="44"/>
                  </a:lnTo>
                  <a:lnTo>
                    <a:pt x="68" y="35"/>
                  </a:lnTo>
                  <a:lnTo>
                    <a:pt x="67" y="25"/>
                  </a:lnTo>
                  <a:lnTo>
                    <a:pt x="67" y="12"/>
                  </a:lnTo>
                  <a:lnTo>
                    <a:pt x="64" y="4"/>
                  </a:lnTo>
                  <a:lnTo>
                    <a:pt x="54" y="0"/>
                  </a:lnTo>
                  <a:lnTo>
                    <a:pt x="48" y="2"/>
                  </a:lnTo>
                  <a:lnTo>
                    <a:pt x="46" y="9"/>
                  </a:lnTo>
                  <a:lnTo>
                    <a:pt x="43" y="14"/>
                  </a:lnTo>
                  <a:lnTo>
                    <a:pt x="34" y="16"/>
                  </a:lnTo>
                  <a:lnTo>
                    <a:pt x="27" y="19"/>
                  </a:lnTo>
                  <a:lnTo>
                    <a:pt x="19" y="20"/>
                  </a:lnTo>
                  <a:lnTo>
                    <a:pt x="11" y="22"/>
                  </a:lnTo>
                  <a:lnTo>
                    <a:pt x="5" y="27"/>
                  </a:lnTo>
                  <a:lnTo>
                    <a:pt x="4" y="36"/>
                  </a:lnTo>
                  <a:lnTo>
                    <a:pt x="4" y="47"/>
                  </a:lnTo>
                  <a:lnTo>
                    <a:pt x="6" y="57"/>
                  </a:lnTo>
                  <a:lnTo>
                    <a:pt x="9" y="64"/>
                  </a:lnTo>
                  <a:lnTo>
                    <a:pt x="12" y="67"/>
                  </a:lnTo>
                  <a:lnTo>
                    <a:pt x="11" y="74"/>
                  </a:lnTo>
                  <a:lnTo>
                    <a:pt x="12" y="83"/>
                  </a:lnTo>
                  <a:lnTo>
                    <a:pt x="15" y="88"/>
                  </a:lnTo>
                  <a:lnTo>
                    <a:pt x="14" y="93"/>
                  </a:lnTo>
                  <a:lnTo>
                    <a:pt x="6" y="95"/>
                  </a:lnTo>
                  <a:lnTo>
                    <a:pt x="0" y="97"/>
                  </a:lnTo>
                  <a:lnTo>
                    <a:pt x="5" y="102"/>
                  </a:lnTo>
                  <a:lnTo>
                    <a:pt x="5" y="110"/>
                  </a:lnTo>
                  <a:lnTo>
                    <a:pt x="8" y="116"/>
                  </a:lnTo>
                  <a:lnTo>
                    <a:pt x="9" y="124"/>
                  </a:lnTo>
                  <a:lnTo>
                    <a:pt x="7" y="128"/>
                  </a:lnTo>
                  <a:lnTo>
                    <a:pt x="11" y="1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31"/>
            <p:cNvSpPr>
              <a:spLocks/>
            </p:cNvSpPr>
            <p:nvPr/>
          </p:nvSpPr>
          <p:spPr bwMode="auto">
            <a:xfrm>
              <a:off x="5108" y="1762"/>
              <a:ext cx="604" cy="432"/>
            </a:xfrm>
            <a:custGeom>
              <a:avLst/>
              <a:gdLst>
                <a:gd name="T0" fmla="*/ 336 w 604"/>
                <a:gd name="T1" fmla="*/ 408 h 432"/>
                <a:gd name="T2" fmla="*/ 354 w 604"/>
                <a:gd name="T3" fmla="*/ 416 h 432"/>
                <a:gd name="T4" fmla="*/ 384 w 604"/>
                <a:gd name="T5" fmla="*/ 426 h 432"/>
                <a:gd name="T6" fmla="*/ 408 w 604"/>
                <a:gd name="T7" fmla="*/ 416 h 432"/>
                <a:gd name="T8" fmla="*/ 432 w 604"/>
                <a:gd name="T9" fmla="*/ 417 h 432"/>
                <a:gd name="T10" fmla="*/ 460 w 604"/>
                <a:gd name="T11" fmla="*/ 432 h 432"/>
                <a:gd name="T12" fmla="*/ 480 w 604"/>
                <a:gd name="T13" fmla="*/ 421 h 432"/>
                <a:gd name="T14" fmla="*/ 502 w 604"/>
                <a:gd name="T15" fmla="*/ 408 h 432"/>
                <a:gd name="T16" fmla="*/ 520 w 604"/>
                <a:gd name="T17" fmla="*/ 386 h 432"/>
                <a:gd name="T18" fmla="*/ 542 w 604"/>
                <a:gd name="T19" fmla="*/ 378 h 432"/>
                <a:gd name="T20" fmla="*/ 561 w 604"/>
                <a:gd name="T21" fmla="*/ 354 h 432"/>
                <a:gd name="T22" fmla="*/ 582 w 604"/>
                <a:gd name="T23" fmla="*/ 338 h 432"/>
                <a:gd name="T24" fmla="*/ 601 w 604"/>
                <a:gd name="T25" fmla="*/ 323 h 432"/>
                <a:gd name="T26" fmla="*/ 583 w 604"/>
                <a:gd name="T27" fmla="*/ 324 h 432"/>
                <a:gd name="T28" fmla="*/ 564 w 604"/>
                <a:gd name="T29" fmla="*/ 317 h 432"/>
                <a:gd name="T30" fmla="*/ 549 w 604"/>
                <a:gd name="T31" fmla="*/ 301 h 432"/>
                <a:gd name="T32" fmla="*/ 532 w 604"/>
                <a:gd name="T33" fmla="*/ 290 h 432"/>
                <a:gd name="T34" fmla="*/ 522 w 604"/>
                <a:gd name="T35" fmla="*/ 275 h 432"/>
                <a:gd name="T36" fmla="*/ 505 w 604"/>
                <a:gd name="T37" fmla="*/ 258 h 432"/>
                <a:gd name="T38" fmla="*/ 489 w 604"/>
                <a:gd name="T39" fmla="*/ 254 h 432"/>
                <a:gd name="T40" fmla="*/ 475 w 604"/>
                <a:gd name="T41" fmla="*/ 236 h 432"/>
                <a:gd name="T42" fmla="*/ 457 w 604"/>
                <a:gd name="T43" fmla="*/ 219 h 432"/>
                <a:gd name="T44" fmla="*/ 428 w 604"/>
                <a:gd name="T45" fmla="*/ 211 h 432"/>
                <a:gd name="T46" fmla="*/ 415 w 604"/>
                <a:gd name="T47" fmla="*/ 220 h 432"/>
                <a:gd name="T48" fmla="*/ 400 w 604"/>
                <a:gd name="T49" fmla="*/ 237 h 432"/>
                <a:gd name="T50" fmla="*/ 374 w 604"/>
                <a:gd name="T51" fmla="*/ 229 h 432"/>
                <a:gd name="T52" fmla="*/ 348 w 604"/>
                <a:gd name="T53" fmla="*/ 207 h 432"/>
                <a:gd name="T54" fmla="*/ 336 w 604"/>
                <a:gd name="T55" fmla="*/ 185 h 432"/>
                <a:gd name="T56" fmla="*/ 320 w 604"/>
                <a:gd name="T57" fmla="*/ 167 h 432"/>
                <a:gd name="T58" fmla="*/ 280 w 604"/>
                <a:gd name="T59" fmla="*/ 161 h 432"/>
                <a:gd name="T60" fmla="*/ 249 w 604"/>
                <a:gd name="T61" fmla="*/ 140 h 432"/>
                <a:gd name="T62" fmla="*/ 213 w 604"/>
                <a:gd name="T63" fmla="*/ 131 h 432"/>
                <a:gd name="T64" fmla="*/ 199 w 604"/>
                <a:gd name="T65" fmla="*/ 92 h 432"/>
                <a:gd name="T66" fmla="*/ 188 w 604"/>
                <a:gd name="T67" fmla="*/ 50 h 432"/>
                <a:gd name="T68" fmla="*/ 191 w 604"/>
                <a:gd name="T69" fmla="*/ 11 h 432"/>
                <a:gd name="T70" fmla="*/ 153 w 604"/>
                <a:gd name="T71" fmla="*/ 6 h 432"/>
                <a:gd name="T72" fmla="*/ 151 w 604"/>
                <a:gd name="T73" fmla="*/ 33 h 432"/>
                <a:gd name="T74" fmla="*/ 127 w 604"/>
                <a:gd name="T75" fmla="*/ 50 h 432"/>
                <a:gd name="T76" fmla="*/ 112 w 604"/>
                <a:gd name="T77" fmla="*/ 75 h 432"/>
                <a:gd name="T78" fmla="*/ 91 w 604"/>
                <a:gd name="T79" fmla="*/ 101 h 432"/>
                <a:gd name="T80" fmla="*/ 68 w 604"/>
                <a:gd name="T81" fmla="*/ 132 h 432"/>
                <a:gd name="T82" fmla="*/ 49 w 604"/>
                <a:gd name="T83" fmla="*/ 159 h 432"/>
                <a:gd name="T84" fmla="*/ 21 w 604"/>
                <a:gd name="T85" fmla="*/ 176 h 432"/>
                <a:gd name="T86" fmla="*/ 7 w 604"/>
                <a:gd name="T87" fmla="*/ 194 h 432"/>
                <a:gd name="T88" fmla="*/ 21 w 604"/>
                <a:gd name="T89" fmla="*/ 228 h 432"/>
                <a:gd name="T90" fmla="*/ 45 w 604"/>
                <a:gd name="T91" fmla="*/ 239 h 432"/>
                <a:gd name="T92" fmla="*/ 60 w 604"/>
                <a:gd name="T93" fmla="*/ 253 h 432"/>
                <a:gd name="T94" fmla="*/ 84 w 604"/>
                <a:gd name="T95" fmla="*/ 261 h 432"/>
                <a:gd name="T96" fmla="*/ 106 w 604"/>
                <a:gd name="T97" fmla="*/ 270 h 432"/>
                <a:gd name="T98" fmla="*/ 126 w 604"/>
                <a:gd name="T99" fmla="*/ 279 h 432"/>
                <a:gd name="T100" fmla="*/ 131 w 604"/>
                <a:gd name="T101" fmla="*/ 297 h 432"/>
                <a:gd name="T102" fmla="*/ 150 w 604"/>
                <a:gd name="T103" fmla="*/ 303 h 432"/>
                <a:gd name="T104" fmla="*/ 159 w 604"/>
                <a:gd name="T105" fmla="*/ 319 h 432"/>
                <a:gd name="T106" fmla="*/ 178 w 604"/>
                <a:gd name="T107" fmla="*/ 333 h 432"/>
                <a:gd name="T108" fmla="*/ 201 w 604"/>
                <a:gd name="T109" fmla="*/ 347 h 432"/>
                <a:gd name="T110" fmla="*/ 203 w 604"/>
                <a:gd name="T111" fmla="*/ 365 h 432"/>
                <a:gd name="T112" fmla="*/ 221 w 604"/>
                <a:gd name="T113" fmla="*/ 370 h 432"/>
                <a:gd name="T114" fmla="*/ 240 w 604"/>
                <a:gd name="T115" fmla="*/ 370 h 432"/>
                <a:gd name="T116" fmla="*/ 259 w 604"/>
                <a:gd name="T117" fmla="*/ 383 h 432"/>
                <a:gd name="T118" fmla="*/ 278 w 604"/>
                <a:gd name="T119" fmla="*/ 391 h 432"/>
                <a:gd name="T120" fmla="*/ 309 w 604"/>
                <a:gd name="T121" fmla="*/ 404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04" h="432">
                  <a:moveTo>
                    <a:pt x="321" y="403"/>
                  </a:moveTo>
                  <a:lnTo>
                    <a:pt x="327" y="403"/>
                  </a:lnTo>
                  <a:lnTo>
                    <a:pt x="327" y="408"/>
                  </a:lnTo>
                  <a:lnTo>
                    <a:pt x="336" y="408"/>
                  </a:lnTo>
                  <a:lnTo>
                    <a:pt x="336" y="416"/>
                  </a:lnTo>
                  <a:lnTo>
                    <a:pt x="342" y="413"/>
                  </a:lnTo>
                  <a:lnTo>
                    <a:pt x="348" y="418"/>
                  </a:lnTo>
                  <a:lnTo>
                    <a:pt x="354" y="416"/>
                  </a:lnTo>
                  <a:lnTo>
                    <a:pt x="362" y="413"/>
                  </a:lnTo>
                  <a:lnTo>
                    <a:pt x="368" y="417"/>
                  </a:lnTo>
                  <a:lnTo>
                    <a:pt x="375" y="420"/>
                  </a:lnTo>
                  <a:lnTo>
                    <a:pt x="384" y="426"/>
                  </a:lnTo>
                  <a:lnTo>
                    <a:pt x="393" y="423"/>
                  </a:lnTo>
                  <a:lnTo>
                    <a:pt x="398" y="418"/>
                  </a:lnTo>
                  <a:lnTo>
                    <a:pt x="401" y="413"/>
                  </a:lnTo>
                  <a:lnTo>
                    <a:pt x="408" y="416"/>
                  </a:lnTo>
                  <a:lnTo>
                    <a:pt x="415" y="422"/>
                  </a:lnTo>
                  <a:lnTo>
                    <a:pt x="422" y="425"/>
                  </a:lnTo>
                  <a:lnTo>
                    <a:pt x="428" y="423"/>
                  </a:lnTo>
                  <a:lnTo>
                    <a:pt x="432" y="417"/>
                  </a:lnTo>
                  <a:lnTo>
                    <a:pt x="438" y="419"/>
                  </a:lnTo>
                  <a:lnTo>
                    <a:pt x="446" y="424"/>
                  </a:lnTo>
                  <a:lnTo>
                    <a:pt x="454" y="431"/>
                  </a:lnTo>
                  <a:lnTo>
                    <a:pt x="460" y="432"/>
                  </a:lnTo>
                  <a:lnTo>
                    <a:pt x="465" y="425"/>
                  </a:lnTo>
                  <a:lnTo>
                    <a:pt x="470" y="417"/>
                  </a:lnTo>
                  <a:lnTo>
                    <a:pt x="475" y="415"/>
                  </a:lnTo>
                  <a:lnTo>
                    <a:pt x="480" y="421"/>
                  </a:lnTo>
                  <a:lnTo>
                    <a:pt x="485" y="423"/>
                  </a:lnTo>
                  <a:lnTo>
                    <a:pt x="492" y="424"/>
                  </a:lnTo>
                  <a:lnTo>
                    <a:pt x="498" y="415"/>
                  </a:lnTo>
                  <a:lnTo>
                    <a:pt x="502" y="408"/>
                  </a:lnTo>
                  <a:lnTo>
                    <a:pt x="503" y="400"/>
                  </a:lnTo>
                  <a:lnTo>
                    <a:pt x="506" y="392"/>
                  </a:lnTo>
                  <a:lnTo>
                    <a:pt x="513" y="388"/>
                  </a:lnTo>
                  <a:lnTo>
                    <a:pt x="520" y="386"/>
                  </a:lnTo>
                  <a:lnTo>
                    <a:pt x="522" y="378"/>
                  </a:lnTo>
                  <a:lnTo>
                    <a:pt x="525" y="373"/>
                  </a:lnTo>
                  <a:lnTo>
                    <a:pt x="534" y="376"/>
                  </a:lnTo>
                  <a:lnTo>
                    <a:pt x="542" y="378"/>
                  </a:lnTo>
                  <a:lnTo>
                    <a:pt x="551" y="374"/>
                  </a:lnTo>
                  <a:lnTo>
                    <a:pt x="554" y="365"/>
                  </a:lnTo>
                  <a:lnTo>
                    <a:pt x="557" y="358"/>
                  </a:lnTo>
                  <a:lnTo>
                    <a:pt x="561" y="354"/>
                  </a:lnTo>
                  <a:lnTo>
                    <a:pt x="568" y="351"/>
                  </a:lnTo>
                  <a:lnTo>
                    <a:pt x="570" y="344"/>
                  </a:lnTo>
                  <a:lnTo>
                    <a:pt x="573" y="341"/>
                  </a:lnTo>
                  <a:lnTo>
                    <a:pt x="582" y="338"/>
                  </a:lnTo>
                  <a:lnTo>
                    <a:pt x="596" y="338"/>
                  </a:lnTo>
                  <a:lnTo>
                    <a:pt x="603" y="335"/>
                  </a:lnTo>
                  <a:lnTo>
                    <a:pt x="604" y="327"/>
                  </a:lnTo>
                  <a:lnTo>
                    <a:pt x="601" y="323"/>
                  </a:lnTo>
                  <a:lnTo>
                    <a:pt x="596" y="322"/>
                  </a:lnTo>
                  <a:lnTo>
                    <a:pt x="591" y="324"/>
                  </a:lnTo>
                  <a:lnTo>
                    <a:pt x="587" y="322"/>
                  </a:lnTo>
                  <a:lnTo>
                    <a:pt x="583" y="324"/>
                  </a:lnTo>
                  <a:lnTo>
                    <a:pt x="579" y="322"/>
                  </a:lnTo>
                  <a:lnTo>
                    <a:pt x="575" y="319"/>
                  </a:lnTo>
                  <a:lnTo>
                    <a:pt x="570" y="320"/>
                  </a:lnTo>
                  <a:lnTo>
                    <a:pt x="564" y="317"/>
                  </a:lnTo>
                  <a:lnTo>
                    <a:pt x="559" y="313"/>
                  </a:lnTo>
                  <a:lnTo>
                    <a:pt x="557" y="307"/>
                  </a:lnTo>
                  <a:lnTo>
                    <a:pt x="552" y="306"/>
                  </a:lnTo>
                  <a:lnTo>
                    <a:pt x="549" y="301"/>
                  </a:lnTo>
                  <a:lnTo>
                    <a:pt x="543" y="303"/>
                  </a:lnTo>
                  <a:lnTo>
                    <a:pt x="541" y="296"/>
                  </a:lnTo>
                  <a:lnTo>
                    <a:pt x="539" y="288"/>
                  </a:lnTo>
                  <a:lnTo>
                    <a:pt x="532" y="290"/>
                  </a:lnTo>
                  <a:lnTo>
                    <a:pt x="532" y="285"/>
                  </a:lnTo>
                  <a:lnTo>
                    <a:pt x="530" y="277"/>
                  </a:lnTo>
                  <a:lnTo>
                    <a:pt x="525" y="279"/>
                  </a:lnTo>
                  <a:lnTo>
                    <a:pt x="522" y="275"/>
                  </a:lnTo>
                  <a:lnTo>
                    <a:pt x="521" y="268"/>
                  </a:lnTo>
                  <a:lnTo>
                    <a:pt x="515" y="268"/>
                  </a:lnTo>
                  <a:lnTo>
                    <a:pt x="512" y="262"/>
                  </a:lnTo>
                  <a:lnTo>
                    <a:pt x="505" y="258"/>
                  </a:lnTo>
                  <a:lnTo>
                    <a:pt x="500" y="260"/>
                  </a:lnTo>
                  <a:lnTo>
                    <a:pt x="495" y="262"/>
                  </a:lnTo>
                  <a:lnTo>
                    <a:pt x="492" y="252"/>
                  </a:lnTo>
                  <a:lnTo>
                    <a:pt x="489" y="254"/>
                  </a:lnTo>
                  <a:lnTo>
                    <a:pt x="484" y="250"/>
                  </a:lnTo>
                  <a:lnTo>
                    <a:pt x="484" y="244"/>
                  </a:lnTo>
                  <a:lnTo>
                    <a:pt x="481" y="237"/>
                  </a:lnTo>
                  <a:lnTo>
                    <a:pt x="475" y="236"/>
                  </a:lnTo>
                  <a:lnTo>
                    <a:pt x="473" y="229"/>
                  </a:lnTo>
                  <a:lnTo>
                    <a:pt x="470" y="221"/>
                  </a:lnTo>
                  <a:lnTo>
                    <a:pt x="463" y="214"/>
                  </a:lnTo>
                  <a:lnTo>
                    <a:pt x="457" y="219"/>
                  </a:lnTo>
                  <a:lnTo>
                    <a:pt x="446" y="212"/>
                  </a:lnTo>
                  <a:lnTo>
                    <a:pt x="439" y="207"/>
                  </a:lnTo>
                  <a:lnTo>
                    <a:pt x="433" y="204"/>
                  </a:lnTo>
                  <a:lnTo>
                    <a:pt x="428" y="211"/>
                  </a:lnTo>
                  <a:lnTo>
                    <a:pt x="424" y="205"/>
                  </a:lnTo>
                  <a:lnTo>
                    <a:pt x="419" y="206"/>
                  </a:lnTo>
                  <a:lnTo>
                    <a:pt x="414" y="213"/>
                  </a:lnTo>
                  <a:lnTo>
                    <a:pt x="415" y="220"/>
                  </a:lnTo>
                  <a:lnTo>
                    <a:pt x="411" y="226"/>
                  </a:lnTo>
                  <a:lnTo>
                    <a:pt x="406" y="227"/>
                  </a:lnTo>
                  <a:lnTo>
                    <a:pt x="401" y="231"/>
                  </a:lnTo>
                  <a:lnTo>
                    <a:pt x="400" y="237"/>
                  </a:lnTo>
                  <a:lnTo>
                    <a:pt x="393" y="241"/>
                  </a:lnTo>
                  <a:lnTo>
                    <a:pt x="385" y="239"/>
                  </a:lnTo>
                  <a:lnTo>
                    <a:pt x="380" y="236"/>
                  </a:lnTo>
                  <a:lnTo>
                    <a:pt x="374" y="229"/>
                  </a:lnTo>
                  <a:lnTo>
                    <a:pt x="366" y="225"/>
                  </a:lnTo>
                  <a:lnTo>
                    <a:pt x="361" y="221"/>
                  </a:lnTo>
                  <a:lnTo>
                    <a:pt x="352" y="213"/>
                  </a:lnTo>
                  <a:lnTo>
                    <a:pt x="348" y="207"/>
                  </a:lnTo>
                  <a:lnTo>
                    <a:pt x="347" y="197"/>
                  </a:lnTo>
                  <a:lnTo>
                    <a:pt x="342" y="195"/>
                  </a:lnTo>
                  <a:lnTo>
                    <a:pt x="341" y="188"/>
                  </a:lnTo>
                  <a:lnTo>
                    <a:pt x="336" y="185"/>
                  </a:lnTo>
                  <a:lnTo>
                    <a:pt x="330" y="183"/>
                  </a:lnTo>
                  <a:lnTo>
                    <a:pt x="330" y="177"/>
                  </a:lnTo>
                  <a:lnTo>
                    <a:pt x="326" y="170"/>
                  </a:lnTo>
                  <a:lnTo>
                    <a:pt x="320" y="167"/>
                  </a:lnTo>
                  <a:lnTo>
                    <a:pt x="319" y="155"/>
                  </a:lnTo>
                  <a:lnTo>
                    <a:pt x="304" y="156"/>
                  </a:lnTo>
                  <a:lnTo>
                    <a:pt x="292" y="159"/>
                  </a:lnTo>
                  <a:lnTo>
                    <a:pt x="280" y="161"/>
                  </a:lnTo>
                  <a:lnTo>
                    <a:pt x="271" y="157"/>
                  </a:lnTo>
                  <a:lnTo>
                    <a:pt x="264" y="151"/>
                  </a:lnTo>
                  <a:lnTo>
                    <a:pt x="256" y="147"/>
                  </a:lnTo>
                  <a:lnTo>
                    <a:pt x="249" y="140"/>
                  </a:lnTo>
                  <a:lnTo>
                    <a:pt x="240" y="137"/>
                  </a:lnTo>
                  <a:lnTo>
                    <a:pt x="230" y="135"/>
                  </a:lnTo>
                  <a:lnTo>
                    <a:pt x="221" y="137"/>
                  </a:lnTo>
                  <a:lnTo>
                    <a:pt x="213" y="131"/>
                  </a:lnTo>
                  <a:lnTo>
                    <a:pt x="205" y="122"/>
                  </a:lnTo>
                  <a:lnTo>
                    <a:pt x="202" y="114"/>
                  </a:lnTo>
                  <a:lnTo>
                    <a:pt x="198" y="108"/>
                  </a:lnTo>
                  <a:lnTo>
                    <a:pt x="199" y="92"/>
                  </a:lnTo>
                  <a:lnTo>
                    <a:pt x="195" y="81"/>
                  </a:lnTo>
                  <a:lnTo>
                    <a:pt x="191" y="71"/>
                  </a:lnTo>
                  <a:lnTo>
                    <a:pt x="191" y="60"/>
                  </a:lnTo>
                  <a:lnTo>
                    <a:pt x="188" y="50"/>
                  </a:lnTo>
                  <a:lnTo>
                    <a:pt x="194" y="43"/>
                  </a:lnTo>
                  <a:lnTo>
                    <a:pt x="199" y="31"/>
                  </a:lnTo>
                  <a:lnTo>
                    <a:pt x="197" y="18"/>
                  </a:lnTo>
                  <a:lnTo>
                    <a:pt x="191" y="11"/>
                  </a:lnTo>
                  <a:lnTo>
                    <a:pt x="179" y="4"/>
                  </a:lnTo>
                  <a:lnTo>
                    <a:pt x="168" y="0"/>
                  </a:lnTo>
                  <a:lnTo>
                    <a:pt x="157" y="0"/>
                  </a:lnTo>
                  <a:lnTo>
                    <a:pt x="153" y="6"/>
                  </a:lnTo>
                  <a:lnTo>
                    <a:pt x="145" y="16"/>
                  </a:lnTo>
                  <a:lnTo>
                    <a:pt x="142" y="22"/>
                  </a:lnTo>
                  <a:lnTo>
                    <a:pt x="147" y="28"/>
                  </a:lnTo>
                  <a:lnTo>
                    <a:pt x="151" y="33"/>
                  </a:lnTo>
                  <a:lnTo>
                    <a:pt x="149" y="39"/>
                  </a:lnTo>
                  <a:lnTo>
                    <a:pt x="142" y="47"/>
                  </a:lnTo>
                  <a:lnTo>
                    <a:pt x="132" y="53"/>
                  </a:lnTo>
                  <a:lnTo>
                    <a:pt x="127" y="50"/>
                  </a:lnTo>
                  <a:lnTo>
                    <a:pt x="121" y="49"/>
                  </a:lnTo>
                  <a:lnTo>
                    <a:pt x="118" y="54"/>
                  </a:lnTo>
                  <a:lnTo>
                    <a:pt x="117" y="63"/>
                  </a:lnTo>
                  <a:lnTo>
                    <a:pt x="112" y="75"/>
                  </a:lnTo>
                  <a:lnTo>
                    <a:pt x="106" y="82"/>
                  </a:lnTo>
                  <a:lnTo>
                    <a:pt x="101" y="87"/>
                  </a:lnTo>
                  <a:lnTo>
                    <a:pt x="97" y="95"/>
                  </a:lnTo>
                  <a:lnTo>
                    <a:pt x="91" y="101"/>
                  </a:lnTo>
                  <a:lnTo>
                    <a:pt x="86" y="109"/>
                  </a:lnTo>
                  <a:lnTo>
                    <a:pt x="82" y="118"/>
                  </a:lnTo>
                  <a:lnTo>
                    <a:pt x="72" y="125"/>
                  </a:lnTo>
                  <a:lnTo>
                    <a:pt x="68" y="132"/>
                  </a:lnTo>
                  <a:lnTo>
                    <a:pt x="61" y="138"/>
                  </a:lnTo>
                  <a:lnTo>
                    <a:pt x="56" y="144"/>
                  </a:lnTo>
                  <a:lnTo>
                    <a:pt x="54" y="153"/>
                  </a:lnTo>
                  <a:lnTo>
                    <a:pt x="49" y="159"/>
                  </a:lnTo>
                  <a:lnTo>
                    <a:pt x="41" y="167"/>
                  </a:lnTo>
                  <a:lnTo>
                    <a:pt x="34" y="176"/>
                  </a:lnTo>
                  <a:lnTo>
                    <a:pt x="25" y="179"/>
                  </a:lnTo>
                  <a:lnTo>
                    <a:pt x="21" y="176"/>
                  </a:lnTo>
                  <a:lnTo>
                    <a:pt x="13" y="177"/>
                  </a:lnTo>
                  <a:lnTo>
                    <a:pt x="12" y="182"/>
                  </a:lnTo>
                  <a:lnTo>
                    <a:pt x="9" y="186"/>
                  </a:lnTo>
                  <a:lnTo>
                    <a:pt x="7" y="194"/>
                  </a:lnTo>
                  <a:lnTo>
                    <a:pt x="3" y="199"/>
                  </a:lnTo>
                  <a:lnTo>
                    <a:pt x="0" y="207"/>
                  </a:lnTo>
                  <a:lnTo>
                    <a:pt x="9" y="216"/>
                  </a:lnTo>
                  <a:lnTo>
                    <a:pt x="21" y="228"/>
                  </a:lnTo>
                  <a:lnTo>
                    <a:pt x="27" y="235"/>
                  </a:lnTo>
                  <a:lnTo>
                    <a:pt x="34" y="236"/>
                  </a:lnTo>
                  <a:lnTo>
                    <a:pt x="39" y="235"/>
                  </a:lnTo>
                  <a:lnTo>
                    <a:pt x="45" y="239"/>
                  </a:lnTo>
                  <a:lnTo>
                    <a:pt x="45" y="245"/>
                  </a:lnTo>
                  <a:lnTo>
                    <a:pt x="49" y="249"/>
                  </a:lnTo>
                  <a:lnTo>
                    <a:pt x="54" y="256"/>
                  </a:lnTo>
                  <a:lnTo>
                    <a:pt x="60" y="253"/>
                  </a:lnTo>
                  <a:lnTo>
                    <a:pt x="64" y="260"/>
                  </a:lnTo>
                  <a:lnTo>
                    <a:pt x="72" y="258"/>
                  </a:lnTo>
                  <a:lnTo>
                    <a:pt x="79" y="256"/>
                  </a:lnTo>
                  <a:lnTo>
                    <a:pt x="84" y="261"/>
                  </a:lnTo>
                  <a:lnTo>
                    <a:pt x="91" y="259"/>
                  </a:lnTo>
                  <a:lnTo>
                    <a:pt x="94" y="266"/>
                  </a:lnTo>
                  <a:lnTo>
                    <a:pt x="101" y="265"/>
                  </a:lnTo>
                  <a:lnTo>
                    <a:pt x="106" y="270"/>
                  </a:lnTo>
                  <a:lnTo>
                    <a:pt x="113" y="268"/>
                  </a:lnTo>
                  <a:lnTo>
                    <a:pt x="118" y="267"/>
                  </a:lnTo>
                  <a:lnTo>
                    <a:pt x="129" y="274"/>
                  </a:lnTo>
                  <a:lnTo>
                    <a:pt x="126" y="279"/>
                  </a:lnTo>
                  <a:lnTo>
                    <a:pt x="132" y="282"/>
                  </a:lnTo>
                  <a:lnTo>
                    <a:pt x="134" y="287"/>
                  </a:lnTo>
                  <a:lnTo>
                    <a:pt x="131" y="293"/>
                  </a:lnTo>
                  <a:lnTo>
                    <a:pt x="131" y="297"/>
                  </a:lnTo>
                  <a:lnTo>
                    <a:pt x="137" y="301"/>
                  </a:lnTo>
                  <a:lnTo>
                    <a:pt x="144" y="297"/>
                  </a:lnTo>
                  <a:lnTo>
                    <a:pt x="148" y="297"/>
                  </a:lnTo>
                  <a:lnTo>
                    <a:pt x="150" y="303"/>
                  </a:lnTo>
                  <a:lnTo>
                    <a:pt x="155" y="301"/>
                  </a:lnTo>
                  <a:lnTo>
                    <a:pt x="161" y="306"/>
                  </a:lnTo>
                  <a:lnTo>
                    <a:pt x="162" y="313"/>
                  </a:lnTo>
                  <a:lnTo>
                    <a:pt x="159" y="319"/>
                  </a:lnTo>
                  <a:lnTo>
                    <a:pt x="162" y="326"/>
                  </a:lnTo>
                  <a:lnTo>
                    <a:pt x="164" y="331"/>
                  </a:lnTo>
                  <a:lnTo>
                    <a:pt x="170" y="327"/>
                  </a:lnTo>
                  <a:lnTo>
                    <a:pt x="178" y="333"/>
                  </a:lnTo>
                  <a:lnTo>
                    <a:pt x="188" y="333"/>
                  </a:lnTo>
                  <a:lnTo>
                    <a:pt x="194" y="334"/>
                  </a:lnTo>
                  <a:lnTo>
                    <a:pt x="200" y="339"/>
                  </a:lnTo>
                  <a:lnTo>
                    <a:pt x="201" y="347"/>
                  </a:lnTo>
                  <a:lnTo>
                    <a:pt x="198" y="349"/>
                  </a:lnTo>
                  <a:lnTo>
                    <a:pt x="199" y="355"/>
                  </a:lnTo>
                  <a:lnTo>
                    <a:pt x="203" y="359"/>
                  </a:lnTo>
                  <a:lnTo>
                    <a:pt x="203" y="365"/>
                  </a:lnTo>
                  <a:lnTo>
                    <a:pt x="209" y="365"/>
                  </a:lnTo>
                  <a:lnTo>
                    <a:pt x="211" y="371"/>
                  </a:lnTo>
                  <a:lnTo>
                    <a:pt x="215" y="374"/>
                  </a:lnTo>
                  <a:lnTo>
                    <a:pt x="221" y="370"/>
                  </a:lnTo>
                  <a:lnTo>
                    <a:pt x="225" y="373"/>
                  </a:lnTo>
                  <a:lnTo>
                    <a:pt x="230" y="368"/>
                  </a:lnTo>
                  <a:lnTo>
                    <a:pt x="233" y="371"/>
                  </a:lnTo>
                  <a:lnTo>
                    <a:pt x="240" y="370"/>
                  </a:lnTo>
                  <a:lnTo>
                    <a:pt x="250" y="375"/>
                  </a:lnTo>
                  <a:lnTo>
                    <a:pt x="248" y="380"/>
                  </a:lnTo>
                  <a:lnTo>
                    <a:pt x="254" y="384"/>
                  </a:lnTo>
                  <a:lnTo>
                    <a:pt x="259" y="383"/>
                  </a:lnTo>
                  <a:lnTo>
                    <a:pt x="263" y="388"/>
                  </a:lnTo>
                  <a:lnTo>
                    <a:pt x="268" y="384"/>
                  </a:lnTo>
                  <a:lnTo>
                    <a:pt x="274" y="388"/>
                  </a:lnTo>
                  <a:lnTo>
                    <a:pt x="278" y="391"/>
                  </a:lnTo>
                  <a:lnTo>
                    <a:pt x="282" y="396"/>
                  </a:lnTo>
                  <a:lnTo>
                    <a:pt x="290" y="399"/>
                  </a:lnTo>
                  <a:lnTo>
                    <a:pt x="300" y="402"/>
                  </a:lnTo>
                  <a:lnTo>
                    <a:pt x="309" y="404"/>
                  </a:lnTo>
                  <a:lnTo>
                    <a:pt x="315" y="401"/>
                  </a:lnTo>
                  <a:lnTo>
                    <a:pt x="321" y="40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Freeform 32"/>
            <p:cNvSpPr>
              <a:spLocks/>
            </p:cNvSpPr>
            <p:nvPr/>
          </p:nvSpPr>
          <p:spPr bwMode="auto">
            <a:xfrm>
              <a:off x="5426" y="1741"/>
              <a:ext cx="439" cy="288"/>
            </a:xfrm>
            <a:custGeom>
              <a:avLst/>
              <a:gdLst>
                <a:gd name="T0" fmla="*/ 363 w 439"/>
                <a:gd name="T1" fmla="*/ 3 h 288"/>
                <a:gd name="T2" fmla="*/ 354 w 439"/>
                <a:gd name="T3" fmla="*/ 20 h 288"/>
                <a:gd name="T4" fmla="*/ 342 w 439"/>
                <a:gd name="T5" fmla="*/ 15 h 288"/>
                <a:gd name="T6" fmla="*/ 324 w 439"/>
                <a:gd name="T7" fmla="*/ 12 h 288"/>
                <a:gd name="T8" fmla="*/ 307 w 439"/>
                <a:gd name="T9" fmla="*/ 7 h 288"/>
                <a:gd name="T10" fmla="*/ 290 w 439"/>
                <a:gd name="T11" fmla="*/ 8 h 288"/>
                <a:gd name="T12" fmla="*/ 277 w 439"/>
                <a:gd name="T13" fmla="*/ 0 h 288"/>
                <a:gd name="T14" fmla="*/ 260 w 439"/>
                <a:gd name="T15" fmla="*/ 6 h 288"/>
                <a:gd name="T16" fmla="*/ 246 w 439"/>
                <a:gd name="T17" fmla="*/ 13 h 288"/>
                <a:gd name="T18" fmla="*/ 224 w 439"/>
                <a:gd name="T19" fmla="*/ 8 h 288"/>
                <a:gd name="T20" fmla="*/ 197 w 439"/>
                <a:gd name="T21" fmla="*/ 19 h 288"/>
                <a:gd name="T22" fmla="*/ 172 w 439"/>
                <a:gd name="T23" fmla="*/ 12 h 288"/>
                <a:gd name="T24" fmla="*/ 163 w 439"/>
                <a:gd name="T25" fmla="*/ 21 h 288"/>
                <a:gd name="T26" fmla="*/ 140 w 439"/>
                <a:gd name="T27" fmla="*/ 33 h 288"/>
                <a:gd name="T28" fmla="*/ 123 w 439"/>
                <a:gd name="T29" fmla="*/ 40 h 288"/>
                <a:gd name="T30" fmla="*/ 111 w 439"/>
                <a:gd name="T31" fmla="*/ 48 h 288"/>
                <a:gd name="T32" fmla="*/ 86 w 439"/>
                <a:gd name="T33" fmla="*/ 53 h 288"/>
                <a:gd name="T34" fmla="*/ 76 w 439"/>
                <a:gd name="T35" fmla="*/ 70 h 288"/>
                <a:gd name="T36" fmla="*/ 62 w 439"/>
                <a:gd name="T37" fmla="*/ 77 h 288"/>
                <a:gd name="T38" fmla="*/ 38 w 439"/>
                <a:gd name="T39" fmla="*/ 83 h 288"/>
                <a:gd name="T40" fmla="*/ 20 w 439"/>
                <a:gd name="T41" fmla="*/ 80 h 288"/>
                <a:gd name="T42" fmla="*/ 0 w 439"/>
                <a:gd name="T43" fmla="*/ 85 h 288"/>
                <a:gd name="T44" fmla="*/ 7 w 439"/>
                <a:gd name="T45" fmla="*/ 189 h 288"/>
                <a:gd name="T46" fmla="*/ 17 w 439"/>
                <a:gd name="T47" fmla="*/ 204 h 288"/>
                <a:gd name="T48" fmla="*/ 28 w 439"/>
                <a:gd name="T49" fmla="*/ 217 h 288"/>
                <a:gd name="T50" fmla="*/ 41 w 439"/>
                <a:gd name="T51" fmla="*/ 241 h 288"/>
                <a:gd name="T52" fmla="*/ 60 w 439"/>
                <a:gd name="T53" fmla="*/ 256 h 288"/>
                <a:gd name="T54" fmla="*/ 81 w 439"/>
                <a:gd name="T55" fmla="*/ 257 h 288"/>
                <a:gd name="T56" fmla="*/ 92 w 439"/>
                <a:gd name="T57" fmla="*/ 246 h 288"/>
                <a:gd name="T58" fmla="*/ 100 w 439"/>
                <a:gd name="T59" fmla="*/ 226 h 288"/>
                <a:gd name="T60" fmla="*/ 114 w 439"/>
                <a:gd name="T61" fmla="*/ 224 h 288"/>
                <a:gd name="T62" fmla="*/ 138 w 439"/>
                <a:gd name="T63" fmla="*/ 239 h 288"/>
                <a:gd name="T64" fmla="*/ 153 w 439"/>
                <a:gd name="T65" fmla="*/ 249 h 288"/>
                <a:gd name="T66" fmla="*/ 165 w 439"/>
                <a:gd name="T67" fmla="*/ 264 h 288"/>
                <a:gd name="T68" fmla="*/ 173 w 439"/>
                <a:gd name="T69" fmla="*/ 272 h 288"/>
                <a:gd name="T70" fmla="*/ 186 w 439"/>
                <a:gd name="T71" fmla="*/ 278 h 288"/>
                <a:gd name="T72" fmla="*/ 202 w 439"/>
                <a:gd name="T73" fmla="*/ 283 h 288"/>
                <a:gd name="T74" fmla="*/ 234 w 439"/>
                <a:gd name="T75" fmla="*/ 245 h 288"/>
                <a:gd name="T76" fmla="*/ 250 w 439"/>
                <a:gd name="T77" fmla="*/ 238 h 288"/>
                <a:gd name="T78" fmla="*/ 260 w 439"/>
                <a:gd name="T79" fmla="*/ 228 h 288"/>
                <a:gd name="T80" fmla="*/ 260 w 439"/>
                <a:gd name="T81" fmla="*/ 197 h 288"/>
                <a:gd name="T82" fmla="*/ 258 w 439"/>
                <a:gd name="T83" fmla="*/ 165 h 288"/>
                <a:gd name="T84" fmla="*/ 270 w 439"/>
                <a:gd name="T85" fmla="*/ 151 h 288"/>
                <a:gd name="T86" fmla="*/ 292 w 439"/>
                <a:gd name="T87" fmla="*/ 159 h 288"/>
                <a:gd name="T88" fmla="*/ 311 w 439"/>
                <a:gd name="T89" fmla="*/ 140 h 288"/>
                <a:gd name="T90" fmla="*/ 330 w 439"/>
                <a:gd name="T91" fmla="*/ 126 h 288"/>
                <a:gd name="T92" fmla="*/ 354 w 439"/>
                <a:gd name="T93" fmla="*/ 126 h 288"/>
                <a:gd name="T94" fmla="*/ 374 w 439"/>
                <a:gd name="T95" fmla="*/ 121 h 288"/>
                <a:gd name="T96" fmla="*/ 394 w 439"/>
                <a:gd name="T97" fmla="*/ 113 h 288"/>
                <a:gd name="T98" fmla="*/ 419 w 439"/>
                <a:gd name="T99" fmla="*/ 110 h 288"/>
                <a:gd name="T100" fmla="*/ 428 w 439"/>
                <a:gd name="T101" fmla="*/ 94 h 288"/>
                <a:gd name="T102" fmla="*/ 438 w 439"/>
                <a:gd name="T103" fmla="*/ 76 h 288"/>
                <a:gd name="T104" fmla="*/ 422 w 439"/>
                <a:gd name="T105" fmla="*/ 77 h 288"/>
                <a:gd name="T106" fmla="*/ 404 w 439"/>
                <a:gd name="T107" fmla="*/ 85 h 288"/>
                <a:gd name="T108" fmla="*/ 378 w 439"/>
                <a:gd name="T109" fmla="*/ 80 h 288"/>
                <a:gd name="T110" fmla="*/ 362 w 439"/>
                <a:gd name="T111" fmla="*/ 66 h 288"/>
                <a:gd name="T112" fmla="*/ 348 w 439"/>
                <a:gd name="T113" fmla="*/ 49 h 288"/>
                <a:gd name="T114" fmla="*/ 375 w 439"/>
                <a:gd name="T115" fmla="*/ 1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9" h="288">
                  <a:moveTo>
                    <a:pt x="375" y="13"/>
                  </a:moveTo>
                  <a:lnTo>
                    <a:pt x="372" y="6"/>
                  </a:lnTo>
                  <a:lnTo>
                    <a:pt x="363" y="3"/>
                  </a:lnTo>
                  <a:lnTo>
                    <a:pt x="359" y="8"/>
                  </a:lnTo>
                  <a:lnTo>
                    <a:pt x="360" y="14"/>
                  </a:lnTo>
                  <a:lnTo>
                    <a:pt x="354" y="20"/>
                  </a:lnTo>
                  <a:lnTo>
                    <a:pt x="351" y="17"/>
                  </a:lnTo>
                  <a:lnTo>
                    <a:pt x="342" y="20"/>
                  </a:lnTo>
                  <a:lnTo>
                    <a:pt x="342" y="15"/>
                  </a:lnTo>
                  <a:lnTo>
                    <a:pt x="334" y="17"/>
                  </a:lnTo>
                  <a:lnTo>
                    <a:pt x="333" y="11"/>
                  </a:lnTo>
                  <a:lnTo>
                    <a:pt x="324" y="12"/>
                  </a:lnTo>
                  <a:lnTo>
                    <a:pt x="319" y="10"/>
                  </a:lnTo>
                  <a:lnTo>
                    <a:pt x="311" y="11"/>
                  </a:lnTo>
                  <a:lnTo>
                    <a:pt x="307" y="7"/>
                  </a:lnTo>
                  <a:lnTo>
                    <a:pt x="302" y="10"/>
                  </a:lnTo>
                  <a:lnTo>
                    <a:pt x="295" y="5"/>
                  </a:lnTo>
                  <a:lnTo>
                    <a:pt x="290" y="8"/>
                  </a:lnTo>
                  <a:lnTo>
                    <a:pt x="283" y="8"/>
                  </a:lnTo>
                  <a:lnTo>
                    <a:pt x="280" y="4"/>
                  </a:lnTo>
                  <a:lnTo>
                    <a:pt x="277" y="0"/>
                  </a:lnTo>
                  <a:lnTo>
                    <a:pt x="272" y="8"/>
                  </a:lnTo>
                  <a:lnTo>
                    <a:pt x="265" y="11"/>
                  </a:lnTo>
                  <a:lnTo>
                    <a:pt x="260" y="6"/>
                  </a:lnTo>
                  <a:lnTo>
                    <a:pt x="257" y="11"/>
                  </a:lnTo>
                  <a:lnTo>
                    <a:pt x="253" y="10"/>
                  </a:lnTo>
                  <a:lnTo>
                    <a:pt x="246" y="13"/>
                  </a:lnTo>
                  <a:lnTo>
                    <a:pt x="237" y="13"/>
                  </a:lnTo>
                  <a:lnTo>
                    <a:pt x="228" y="13"/>
                  </a:lnTo>
                  <a:lnTo>
                    <a:pt x="224" y="8"/>
                  </a:lnTo>
                  <a:lnTo>
                    <a:pt x="217" y="15"/>
                  </a:lnTo>
                  <a:lnTo>
                    <a:pt x="207" y="17"/>
                  </a:lnTo>
                  <a:lnTo>
                    <a:pt x="197" y="19"/>
                  </a:lnTo>
                  <a:lnTo>
                    <a:pt x="185" y="20"/>
                  </a:lnTo>
                  <a:lnTo>
                    <a:pt x="179" y="12"/>
                  </a:lnTo>
                  <a:lnTo>
                    <a:pt x="172" y="12"/>
                  </a:lnTo>
                  <a:lnTo>
                    <a:pt x="170" y="18"/>
                  </a:lnTo>
                  <a:lnTo>
                    <a:pt x="171" y="27"/>
                  </a:lnTo>
                  <a:lnTo>
                    <a:pt x="163" y="21"/>
                  </a:lnTo>
                  <a:lnTo>
                    <a:pt x="158" y="26"/>
                  </a:lnTo>
                  <a:lnTo>
                    <a:pt x="148" y="26"/>
                  </a:lnTo>
                  <a:lnTo>
                    <a:pt x="140" y="33"/>
                  </a:lnTo>
                  <a:lnTo>
                    <a:pt x="131" y="33"/>
                  </a:lnTo>
                  <a:lnTo>
                    <a:pt x="132" y="38"/>
                  </a:lnTo>
                  <a:lnTo>
                    <a:pt x="123" y="40"/>
                  </a:lnTo>
                  <a:lnTo>
                    <a:pt x="123" y="46"/>
                  </a:lnTo>
                  <a:lnTo>
                    <a:pt x="119" y="50"/>
                  </a:lnTo>
                  <a:lnTo>
                    <a:pt x="111" y="48"/>
                  </a:lnTo>
                  <a:lnTo>
                    <a:pt x="99" y="50"/>
                  </a:lnTo>
                  <a:lnTo>
                    <a:pt x="93" y="49"/>
                  </a:lnTo>
                  <a:lnTo>
                    <a:pt x="86" y="53"/>
                  </a:lnTo>
                  <a:lnTo>
                    <a:pt x="81" y="59"/>
                  </a:lnTo>
                  <a:lnTo>
                    <a:pt x="78" y="65"/>
                  </a:lnTo>
                  <a:lnTo>
                    <a:pt x="76" y="70"/>
                  </a:lnTo>
                  <a:lnTo>
                    <a:pt x="71" y="70"/>
                  </a:lnTo>
                  <a:lnTo>
                    <a:pt x="66" y="72"/>
                  </a:lnTo>
                  <a:lnTo>
                    <a:pt x="62" y="77"/>
                  </a:lnTo>
                  <a:lnTo>
                    <a:pt x="51" y="78"/>
                  </a:lnTo>
                  <a:lnTo>
                    <a:pt x="44" y="79"/>
                  </a:lnTo>
                  <a:lnTo>
                    <a:pt x="38" y="83"/>
                  </a:lnTo>
                  <a:lnTo>
                    <a:pt x="33" y="81"/>
                  </a:lnTo>
                  <a:lnTo>
                    <a:pt x="26" y="83"/>
                  </a:lnTo>
                  <a:lnTo>
                    <a:pt x="20" y="80"/>
                  </a:lnTo>
                  <a:lnTo>
                    <a:pt x="10" y="83"/>
                  </a:lnTo>
                  <a:lnTo>
                    <a:pt x="4" y="79"/>
                  </a:lnTo>
                  <a:lnTo>
                    <a:pt x="0" y="85"/>
                  </a:lnTo>
                  <a:lnTo>
                    <a:pt x="0" y="174"/>
                  </a:lnTo>
                  <a:lnTo>
                    <a:pt x="1" y="186"/>
                  </a:lnTo>
                  <a:lnTo>
                    <a:pt x="7" y="189"/>
                  </a:lnTo>
                  <a:lnTo>
                    <a:pt x="11" y="196"/>
                  </a:lnTo>
                  <a:lnTo>
                    <a:pt x="11" y="202"/>
                  </a:lnTo>
                  <a:lnTo>
                    <a:pt x="17" y="204"/>
                  </a:lnTo>
                  <a:lnTo>
                    <a:pt x="22" y="208"/>
                  </a:lnTo>
                  <a:lnTo>
                    <a:pt x="23" y="215"/>
                  </a:lnTo>
                  <a:lnTo>
                    <a:pt x="28" y="217"/>
                  </a:lnTo>
                  <a:lnTo>
                    <a:pt x="29" y="227"/>
                  </a:lnTo>
                  <a:lnTo>
                    <a:pt x="33" y="233"/>
                  </a:lnTo>
                  <a:lnTo>
                    <a:pt x="41" y="241"/>
                  </a:lnTo>
                  <a:lnTo>
                    <a:pt x="47" y="245"/>
                  </a:lnTo>
                  <a:lnTo>
                    <a:pt x="55" y="249"/>
                  </a:lnTo>
                  <a:lnTo>
                    <a:pt x="60" y="256"/>
                  </a:lnTo>
                  <a:lnTo>
                    <a:pt x="66" y="259"/>
                  </a:lnTo>
                  <a:lnTo>
                    <a:pt x="74" y="261"/>
                  </a:lnTo>
                  <a:lnTo>
                    <a:pt x="81" y="257"/>
                  </a:lnTo>
                  <a:lnTo>
                    <a:pt x="82" y="251"/>
                  </a:lnTo>
                  <a:lnTo>
                    <a:pt x="86" y="247"/>
                  </a:lnTo>
                  <a:lnTo>
                    <a:pt x="92" y="246"/>
                  </a:lnTo>
                  <a:lnTo>
                    <a:pt x="95" y="240"/>
                  </a:lnTo>
                  <a:lnTo>
                    <a:pt x="95" y="233"/>
                  </a:lnTo>
                  <a:lnTo>
                    <a:pt x="100" y="226"/>
                  </a:lnTo>
                  <a:lnTo>
                    <a:pt x="105" y="225"/>
                  </a:lnTo>
                  <a:lnTo>
                    <a:pt x="109" y="231"/>
                  </a:lnTo>
                  <a:lnTo>
                    <a:pt x="114" y="224"/>
                  </a:lnTo>
                  <a:lnTo>
                    <a:pt x="120" y="227"/>
                  </a:lnTo>
                  <a:lnTo>
                    <a:pt x="127" y="232"/>
                  </a:lnTo>
                  <a:lnTo>
                    <a:pt x="138" y="239"/>
                  </a:lnTo>
                  <a:lnTo>
                    <a:pt x="143" y="234"/>
                  </a:lnTo>
                  <a:lnTo>
                    <a:pt x="151" y="241"/>
                  </a:lnTo>
                  <a:lnTo>
                    <a:pt x="153" y="249"/>
                  </a:lnTo>
                  <a:lnTo>
                    <a:pt x="156" y="256"/>
                  </a:lnTo>
                  <a:lnTo>
                    <a:pt x="161" y="257"/>
                  </a:lnTo>
                  <a:lnTo>
                    <a:pt x="165" y="264"/>
                  </a:lnTo>
                  <a:lnTo>
                    <a:pt x="165" y="270"/>
                  </a:lnTo>
                  <a:lnTo>
                    <a:pt x="169" y="274"/>
                  </a:lnTo>
                  <a:lnTo>
                    <a:pt x="173" y="272"/>
                  </a:lnTo>
                  <a:lnTo>
                    <a:pt x="176" y="282"/>
                  </a:lnTo>
                  <a:lnTo>
                    <a:pt x="180" y="280"/>
                  </a:lnTo>
                  <a:lnTo>
                    <a:pt x="186" y="278"/>
                  </a:lnTo>
                  <a:lnTo>
                    <a:pt x="192" y="282"/>
                  </a:lnTo>
                  <a:lnTo>
                    <a:pt x="196" y="288"/>
                  </a:lnTo>
                  <a:lnTo>
                    <a:pt x="202" y="283"/>
                  </a:lnTo>
                  <a:lnTo>
                    <a:pt x="229" y="259"/>
                  </a:lnTo>
                  <a:lnTo>
                    <a:pt x="228" y="251"/>
                  </a:lnTo>
                  <a:lnTo>
                    <a:pt x="234" y="245"/>
                  </a:lnTo>
                  <a:lnTo>
                    <a:pt x="240" y="247"/>
                  </a:lnTo>
                  <a:lnTo>
                    <a:pt x="246" y="243"/>
                  </a:lnTo>
                  <a:lnTo>
                    <a:pt x="250" y="238"/>
                  </a:lnTo>
                  <a:lnTo>
                    <a:pt x="251" y="232"/>
                  </a:lnTo>
                  <a:lnTo>
                    <a:pt x="253" y="227"/>
                  </a:lnTo>
                  <a:lnTo>
                    <a:pt x="260" y="228"/>
                  </a:lnTo>
                  <a:lnTo>
                    <a:pt x="258" y="219"/>
                  </a:lnTo>
                  <a:lnTo>
                    <a:pt x="257" y="209"/>
                  </a:lnTo>
                  <a:lnTo>
                    <a:pt x="260" y="197"/>
                  </a:lnTo>
                  <a:lnTo>
                    <a:pt x="261" y="183"/>
                  </a:lnTo>
                  <a:lnTo>
                    <a:pt x="261" y="171"/>
                  </a:lnTo>
                  <a:lnTo>
                    <a:pt x="258" y="165"/>
                  </a:lnTo>
                  <a:lnTo>
                    <a:pt x="256" y="157"/>
                  </a:lnTo>
                  <a:lnTo>
                    <a:pt x="261" y="150"/>
                  </a:lnTo>
                  <a:lnTo>
                    <a:pt x="270" y="151"/>
                  </a:lnTo>
                  <a:lnTo>
                    <a:pt x="277" y="158"/>
                  </a:lnTo>
                  <a:lnTo>
                    <a:pt x="287" y="164"/>
                  </a:lnTo>
                  <a:lnTo>
                    <a:pt x="292" y="159"/>
                  </a:lnTo>
                  <a:lnTo>
                    <a:pt x="295" y="151"/>
                  </a:lnTo>
                  <a:lnTo>
                    <a:pt x="302" y="145"/>
                  </a:lnTo>
                  <a:lnTo>
                    <a:pt x="311" y="140"/>
                  </a:lnTo>
                  <a:lnTo>
                    <a:pt x="320" y="140"/>
                  </a:lnTo>
                  <a:lnTo>
                    <a:pt x="326" y="134"/>
                  </a:lnTo>
                  <a:lnTo>
                    <a:pt x="330" y="126"/>
                  </a:lnTo>
                  <a:lnTo>
                    <a:pt x="340" y="127"/>
                  </a:lnTo>
                  <a:lnTo>
                    <a:pt x="348" y="125"/>
                  </a:lnTo>
                  <a:lnTo>
                    <a:pt x="354" y="126"/>
                  </a:lnTo>
                  <a:lnTo>
                    <a:pt x="361" y="127"/>
                  </a:lnTo>
                  <a:lnTo>
                    <a:pt x="369" y="124"/>
                  </a:lnTo>
                  <a:lnTo>
                    <a:pt x="374" y="121"/>
                  </a:lnTo>
                  <a:lnTo>
                    <a:pt x="382" y="121"/>
                  </a:lnTo>
                  <a:lnTo>
                    <a:pt x="388" y="116"/>
                  </a:lnTo>
                  <a:lnTo>
                    <a:pt x="394" y="113"/>
                  </a:lnTo>
                  <a:lnTo>
                    <a:pt x="400" y="113"/>
                  </a:lnTo>
                  <a:lnTo>
                    <a:pt x="410" y="111"/>
                  </a:lnTo>
                  <a:lnTo>
                    <a:pt x="419" y="110"/>
                  </a:lnTo>
                  <a:lnTo>
                    <a:pt x="422" y="104"/>
                  </a:lnTo>
                  <a:lnTo>
                    <a:pt x="425" y="100"/>
                  </a:lnTo>
                  <a:lnTo>
                    <a:pt x="428" y="94"/>
                  </a:lnTo>
                  <a:lnTo>
                    <a:pt x="436" y="89"/>
                  </a:lnTo>
                  <a:lnTo>
                    <a:pt x="439" y="83"/>
                  </a:lnTo>
                  <a:lnTo>
                    <a:pt x="438" y="76"/>
                  </a:lnTo>
                  <a:lnTo>
                    <a:pt x="433" y="74"/>
                  </a:lnTo>
                  <a:lnTo>
                    <a:pt x="428" y="79"/>
                  </a:lnTo>
                  <a:lnTo>
                    <a:pt x="422" y="77"/>
                  </a:lnTo>
                  <a:lnTo>
                    <a:pt x="418" y="81"/>
                  </a:lnTo>
                  <a:lnTo>
                    <a:pt x="408" y="80"/>
                  </a:lnTo>
                  <a:lnTo>
                    <a:pt x="404" y="85"/>
                  </a:lnTo>
                  <a:lnTo>
                    <a:pt x="389" y="78"/>
                  </a:lnTo>
                  <a:lnTo>
                    <a:pt x="382" y="86"/>
                  </a:lnTo>
                  <a:lnTo>
                    <a:pt x="378" y="80"/>
                  </a:lnTo>
                  <a:lnTo>
                    <a:pt x="371" y="77"/>
                  </a:lnTo>
                  <a:lnTo>
                    <a:pt x="364" y="77"/>
                  </a:lnTo>
                  <a:lnTo>
                    <a:pt x="362" y="66"/>
                  </a:lnTo>
                  <a:lnTo>
                    <a:pt x="358" y="60"/>
                  </a:lnTo>
                  <a:lnTo>
                    <a:pt x="354" y="54"/>
                  </a:lnTo>
                  <a:lnTo>
                    <a:pt x="348" y="49"/>
                  </a:lnTo>
                  <a:lnTo>
                    <a:pt x="341" y="49"/>
                  </a:lnTo>
                  <a:lnTo>
                    <a:pt x="336" y="45"/>
                  </a:lnTo>
                  <a:lnTo>
                    <a:pt x="375" y="1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3"/>
            <p:cNvSpPr>
              <a:spLocks/>
            </p:cNvSpPr>
            <p:nvPr/>
          </p:nvSpPr>
          <p:spPr bwMode="auto">
            <a:xfrm>
              <a:off x="5622" y="1844"/>
              <a:ext cx="354" cy="396"/>
            </a:xfrm>
            <a:custGeom>
              <a:avLst/>
              <a:gdLst>
                <a:gd name="T0" fmla="*/ 112 w 354"/>
                <a:gd name="T1" fmla="*/ 253 h 396"/>
                <a:gd name="T2" fmla="*/ 131 w 354"/>
                <a:gd name="T3" fmla="*/ 260 h 396"/>
                <a:gd name="T4" fmla="*/ 141 w 354"/>
                <a:gd name="T5" fmla="*/ 282 h 396"/>
                <a:gd name="T6" fmla="*/ 161 w 354"/>
                <a:gd name="T7" fmla="*/ 292 h 396"/>
                <a:gd name="T8" fmla="*/ 192 w 354"/>
                <a:gd name="T9" fmla="*/ 299 h 396"/>
                <a:gd name="T10" fmla="*/ 216 w 354"/>
                <a:gd name="T11" fmla="*/ 305 h 396"/>
                <a:gd name="T12" fmla="*/ 218 w 354"/>
                <a:gd name="T13" fmla="*/ 316 h 396"/>
                <a:gd name="T14" fmla="*/ 223 w 354"/>
                <a:gd name="T15" fmla="*/ 340 h 396"/>
                <a:gd name="T16" fmla="*/ 228 w 354"/>
                <a:gd name="T17" fmla="*/ 358 h 396"/>
                <a:gd name="T18" fmla="*/ 229 w 354"/>
                <a:gd name="T19" fmla="*/ 373 h 396"/>
                <a:gd name="T20" fmla="*/ 244 w 354"/>
                <a:gd name="T21" fmla="*/ 374 h 396"/>
                <a:gd name="T22" fmla="*/ 255 w 354"/>
                <a:gd name="T23" fmla="*/ 367 h 396"/>
                <a:gd name="T24" fmla="*/ 266 w 354"/>
                <a:gd name="T25" fmla="*/ 381 h 396"/>
                <a:gd name="T26" fmla="*/ 283 w 354"/>
                <a:gd name="T27" fmla="*/ 375 h 396"/>
                <a:gd name="T28" fmla="*/ 292 w 354"/>
                <a:gd name="T29" fmla="*/ 387 h 396"/>
                <a:gd name="T30" fmla="*/ 316 w 354"/>
                <a:gd name="T31" fmla="*/ 390 h 396"/>
                <a:gd name="T32" fmla="*/ 323 w 354"/>
                <a:gd name="T33" fmla="*/ 367 h 396"/>
                <a:gd name="T34" fmla="*/ 305 w 354"/>
                <a:gd name="T35" fmla="*/ 349 h 396"/>
                <a:gd name="T36" fmla="*/ 304 w 354"/>
                <a:gd name="T37" fmla="*/ 326 h 396"/>
                <a:gd name="T38" fmla="*/ 294 w 354"/>
                <a:gd name="T39" fmla="*/ 305 h 396"/>
                <a:gd name="T40" fmla="*/ 262 w 354"/>
                <a:gd name="T41" fmla="*/ 292 h 396"/>
                <a:gd name="T42" fmla="*/ 247 w 354"/>
                <a:gd name="T43" fmla="*/ 187 h 396"/>
                <a:gd name="T44" fmla="*/ 277 w 354"/>
                <a:gd name="T45" fmla="*/ 182 h 396"/>
                <a:gd name="T46" fmla="*/ 304 w 354"/>
                <a:gd name="T47" fmla="*/ 168 h 396"/>
                <a:gd name="T48" fmla="*/ 332 w 354"/>
                <a:gd name="T49" fmla="*/ 170 h 396"/>
                <a:gd name="T50" fmla="*/ 354 w 354"/>
                <a:gd name="T51" fmla="*/ 171 h 396"/>
                <a:gd name="T52" fmla="*/ 349 w 354"/>
                <a:gd name="T53" fmla="*/ 148 h 396"/>
                <a:gd name="T54" fmla="*/ 346 w 354"/>
                <a:gd name="T55" fmla="*/ 129 h 396"/>
                <a:gd name="T56" fmla="*/ 319 w 354"/>
                <a:gd name="T57" fmla="*/ 125 h 396"/>
                <a:gd name="T58" fmla="*/ 299 w 354"/>
                <a:gd name="T59" fmla="*/ 118 h 396"/>
                <a:gd name="T60" fmla="*/ 278 w 354"/>
                <a:gd name="T61" fmla="*/ 118 h 396"/>
                <a:gd name="T62" fmla="*/ 263 w 354"/>
                <a:gd name="T63" fmla="*/ 42 h 396"/>
                <a:gd name="T64" fmla="*/ 237 w 354"/>
                <a:gd name="T65" fmla="*/ 32 h 396"/>
                <a:gd name="T66" fmla="*/ 231 w 354"/>
                <a:gd name="T67" fmla="*/ 14 h 396"/>
                <a:gd name="T68" fmla="*/ 217 w 354"/>
                <a:gd name="T69" fmla="*/ 11 h 396"/>
                <a:gd name="T70" fmla="*/ 189 w 354"/>
                <a:gd name="T71" fmla="*/ 20 h 396"/>
                <a:gd name="T72" fmla="*/ 160 w 354"/>
                <a:gd name="T73" fmla="*/ 25 h 396"/>
                <a:gd name="T74" fmla="*/ 131 w 354"/>
                <a:gd name="T75" fmla="*/ 33 h 396"/>
                <a:gd name="T76" fmla="*/ 100 w 354"/>
                <a:gd name="T77" fmla="*/ 50 h 396"/>
                <a:gd name="T78" fmla="*/ 74 w 354"/>
                <a:gd name="T79" fmla="*/ 50 h 396"/>
                <a:gd name="T80" fmla="*/ 66 w 354"/>
                <a:gd name="T81" fmla="*/ 70 h 396"/>
                <a:gd name="T82" fmla="*/ 63 w 354"/>
                <a:gd name="T83" fmla="*/ 117 h 396"/>
                <a:gd name="T84" fmla="*/ 55 w 354"/>
                <a:gd name="T85" fmla="*/ 136 h 396"/>
                <a:gd name="T86" fmla="*/ 33 w 354"/>
                <a:gd name="T87" fmla="*/ 149 h 396"/>
                <a:gd name="T88" fmla="*/ 5 w 354"/>
                <a:gd name="T89" fmla="*/ 186 h 396"/>
                <a:gd name="T90" fmla="*/ 17 w 354"/>
                <a:gd name="T91" fmla="*/ 203 h 396"/>
                <a:gd name="T92" fmla="*/ 28 w 354"/>
                <a:gd name="T93" fmla="*/ 221 h 396"/>
                <a:gd name="T94" fmla="*/ 45 w 354"/>
                <a:gd name="T95" fmla="*/ 231 h 396"/>
                <a:gd name="T96" fmla="*/ 64 w 354"/>
                <a:gd name="T97" fmla="*/ 240 h 396"/>
                <a:gd name="T98" fmla="*/ 81 w 354"/>
                <a:gd name="T99" fmla="*/ 24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4" h="396">
                  <a:moveTo>
                    <a:pt x="95" y="251"/>
                  </a:moveTo>
                  <a:lnTo>
                    <a:pt x="103" y="250"/>
                  </a:lnTo>
                  <a:lnTo>
                    <a:pt x="109" y="248"/>
                  </a:lnTo>
                  <a:lnTo>
                    <a:pt x="112" y="253"/>
                  </a:lnTo>
                  <a:lnTo>
                    <a:pt x="113" y="258"/>
                  </a:lnTo>
                  <a:lnTo>
                    <a:pt x="121" y="260"/>
                  </a:lnTo>
                  <a:lnTo>
                    <a:pt x="126" y="263"/>
                  </a:lnTo>
                  <a:lnTo>
                    <a:pt x="131" y="260"/>
                  </a:lnTo>
                  <a:lnTo>
                    <a:pt x="138" y="267"/>
                  </a:lnTo>
                  <a:lnTo>
                    <a:pt x="142" y="271"/>
                  </a:lnTo>
                  <a:lnTo>
                    <a:pt x="134" y="277"/>
                  </a:lnTo>
                  <a:lnTo>
                    <a:pt x="141" y="282"/>
                  </a:lnTo>
                  <a:lnTo>
                    <a:pt x="145" y="286"/>
                  </a:lnTo>
                  <a:lnTo>
                    <a:pt x="146" y="294"/>
                  </a:lnTo>
                  <a:lnTo>
                    <a:pt x="157" y="296"/>
                  </a:lnTo>
                  <a:lnTo>
                    <a:pt x="161" y="292"/>
                  </a:lnTo>
                  <a:lnTo>
                    <a:pt x="172" y="297"/>
                  </a:lnTo>
                  <a:lnTo>
                    <a:pt x="177" y="296"/>
                  </a:lnTo>
                  <a:lnTo>
                    <a:pt x="180" y="298"/>
                  </a:lnTo>
                  <a:lnTo>
                    <a:pt x="192" y="299"/>
                  </a:lnTo>
                  <a:lnTo>
                    <a:pt x="198" y="307"/>
                  </a:lnTo>
                  <a:lnTo>
                    <a:pt x="205" y="310"/>
                  </a:lnTo>
                  <a:lnTo>
                    <a:pt x="212" y="311"/>
                  </a:lnTo>
                  <a:lnTo>
                    <a:pt x="216" y="305"/>
                  </a:lnTo>
                  <a:lnTo>
                    <a:pt x="222" y="305"/>
                  </a:lnTo>
                  <a:lnTo>
                    <a:pt x="228" y="306"/>
                  </a:lnTo>
                  <a:lnTo>
                    <a:pt x="224" y="311"/>
                  </a:lnTo>
                  <a:lnTo>
                    <a:pt x="218" y="316"/>
                  </a:lnTo>
                  <a:lnTo>
                    <a:pt x="216" y="324"/>
                  </a:lnTo>
                  <a:lnTo>
                    <a:pt x="223" y="324"/>
                  </a:lnTo>
                  <a:lnTo>
                    <a:pt x="224" y="332"/>
                  </a:lnTo>
                  <a:lnTo>
                    <a:pt x="223" y="340"/>
                  </a:lnTo>
                  <a:lnTo>
                    <a:pt x="219" y="342"/>
                  </a:lnTo>
                  <a:lnTo>
                    <a:pt x="218" y="347"/>
                  </a:lnTo>
                  <a:lnTo>
                    <a:pt x="222" y="353"/>
                  </a:lnTo>
                  <a:lnTo>
                    <a:pt x="228" y="358"/>
                  </a:lnTo>
                  <a:lnTo>
                    <a:pt x="224" y="365"/>
                  </a:lnTo>
                  <a:lnTo>
                    <a:pt x="218" y="368"/>
                  </a:lnTo>
                  <a:lnTo>
                    <a:pt x="220" y="373"/>
                  </a:lnTo>
                  <a:lnTo>
                    <a:pt x="229" y="373"/>
                  </a:lnTo>
                  <a:lnTo>
                    <a:pt x="230" y="380"/>
                  </a:lnTo>
                  <a:lnTo>
                    <a:pt x="236" y="385"/>
                  </a:lnTo>
                  <a:lnTo>
                    <a:pt x="242" y="380"/>
                  </a:lnTo>
                  <a:lnTo>
                    <a:pt x="244" y="374"/>
                  </a:lnTo>
                  <a:lnTo>
                    <a:pt x="237" y="372"/>
                  </a:lnTo>
                  <a:lnTo>
                    <a:pt x="242" y="368"/>
                  </a:lnTo>
                  <a:lnTo>
                    <a:pt x="250" y="368"/>
                  </a:lnTo>
                  <a:lnTo>
                    <a:pt x="255" y="367"/>
                  </a:lnTo>
                  <a:lnTo>
                    <a:pt x="263" y="366"/>
                  </a:lnTo>
                  <a:lnTo>
                    <a:pt x="260" y="372"/>
                  </a:lnTo>
                  <a:lnTo>
                    <a:pt x="260" y="379"/>
                  </a:lnTo>
                  <a:lnTo>
                    <a:pt x="266" y="381"/>
                  </a:lnTo>
                  <a:lnTo>
                    <a:pt x="271" y="378"/>
                  </a:lnTo>
                  <a:lnTo>
                    <a:pt x="274" y="374"/>
                  </a:lnTo>
                  <a:lnTo>
                    <a:pt x="282" y="382"/>
                  </a:lnTo>
                  <a:lnTo>
                    <a:pt x="283" y="375"/>
                  </a:lnTo>
                  <a:lnTo>
                    <a:pt x="287" y="372"/>
                  </a:lnTo>
                  <a:lnTo>
                    <a:pt x="293" y="377"/>
                  </a:lnTo>
                  <a:lnTo>
                    <a:pt x="295" y="383"/>
                  </a:lnTo>
                  <a:lnTo>
                    <a:pt x="292" y="387"/>
                  </a:lnTo>
                  <a:lnTo>
                    <a:pt x="296" y="396"/>
                  </a:lnTo>
                  <a:lnTo>
                    <a:pt x="303" y="388"/>
                  </a:lnTo>
                  <a:lnTo>
                    <a:pt x="310" y="392"/>
                  </a:lnTo>
                  <a:lnTo>
                    <a:pt x="316" y="390"/>
                  </a:lnTo>
                  <a:lnTo>
                    <a:pt x="318" y="382"/>
                  </a:lnTo>
                  <a:lnTo>
                    <a:pt x="318" y="377"/>
                  </a:lnTo>
                  <a:lnTo>
                    <a:pt x="322" y="373"/>
                  </a:lnTo>
                  <a:lnTo>
                    <a:pt x="323" y="367"/>
                  </a:lnTo>
                  <a:lnTo>
                    <a:pt x="317" y="363"/>
                  </a:lnTo>
                  <a:lnTo>
                    <a:pt x="309" y="360"/>
                  </a:lnTo>
                  <a:lnTo>
                    <a:pt x="312" y="355"/>
                  </a:lnTo>
                  <a:lnTo>
                    <a:pt x="305" y="349"/>
                  </a:lnTo>
                  <a:lnTo>
                    <a:pt x="301" y="343"/>
                  </a:lnTo>
                  <a:lnTo>
                    <a:pt x="297" y="336"/>
                  </a:lnTo>
                  <a:lnTo>
                    <a:pt x="301" y="332"/>
                  </a:lnTo>
                  <a:lnTo>
                    <a:pt x="304" y="326"/>
                  </a:lnTo>
                  <a:lnTo>
                    <a:pt x="300" y="324"/>
                  </a:lnTo>
                  <a:lnTo>
                    <a:pt x="300" y="316"/>
                  </a:lnTo>
                  <a:lnTo>
                    <a:pt x="301" y="308"/>
                  </a:lnTo>
                  <a:lnTo>
                    <a:pt x="294" y="305"/>
                  </a:lnTo>
                  <a:lnTo>
                    <a:pt x="285" y="301"/>
                  </a:lnTo>
                  <a:lnTo>
                    <a:pt x="278" y="296"/>
                  </a:lnTo>
                  <a:lnTo>
                    <a:pt x="271" y="292"/>
                  </a:lnTo>
                  <a:lnTo>
                    <a:pt x="262" y="292"/>
                  </a:lnTo>
                  <a:lnTo>
                    <a:pt x="254" y="285"/>
                  </a:lnTo>
                  <a:lnTo>
                    <a:pt x="250" y="276"/>
                  </a:lnTo>
                  <a:lnTo>
                    <a:pt x="247" y="268"/>
                  </a:lnTo>
                  <a:lnTo>
                    <a:pt x="247" y="187"/>
                  </a:lnTo>
                  <a:lnTo>
                    <a:pt x="256" y="185"/>
                  </a:lnTo>
                  <a:lnTo>
                    <a:pt x="260" y="181"/>
                  </a:lnTo>
                  <a:lnTo>
                    <a:pt x="269" y="183"/>
                  </a:lnTo>
                  <a:lnTo>
                    <a:pt x="277" y="182"/>
                  </a:lnTo>
                  <a:lnTo>
                    <a:pt x="283" y="177"/>
                  </a:lnTo>
                  <a:lnTo>
                    <a:pt x="289" y="172"/>
                  </a:lnTo>
                  <a:lnTo>
                    <a:pt x="294" y="175"/>
                  </a:lnTo>
                  <a:lnTo>
                    <a:pt x="304" y="168"/>
                  </a:lnTo>
                  <a:lnTo>
                    <a:pt x="307" y="164"/>
                  </a:lnTo>
                  <a:lnTo>
                    <a:pt x="313" y="165"/>
                  </a:lnTo>
                  <a:lnTo>
                    <a:pt x="322" y="170"/>
                  </a:lnTo>
                  <a:lnTo>
                    <a:pt x="332" y="170"/>
                  </a:lnTo>
                  <a:lnTo>
                    <a:pt x="335" y="174"/>
                  </a:lnTo>
                  <a:lnTo>
                    <a:pt x="341" y="176"/>
                  </a:lnTo>
                  <a:lnTo>
                    <a:pt x="346" y="171"/>
                  </a:lnTo>
                  <a:lnTo>
                    <a:pt x="354" y="171"/>
                  </a:lnTo>
                  <a:lnTo>
                    <a:pt x="351" y="164"/>
                  </a:lnTo>
                  <a:lnTo>
                    <a:pt x="346" y="159"/>
                  </a:lnTo>
                  <a:lnTo>
                    <a:pt x="351" y="155"/>
                  </a:lnTo>
                  <a:lnTo>
                    <a:pt x="349" y="148"/>
                  </a:lnTo>
                  <a:lnTo>
                    <a:pt x="354" y="145"/>
                  </a:lnTo>
                  <a:lnTo>
                    <a:pt x="347" y="141"/>
                  </a:lnTo>
                  <a:lnTo>
                    <a:pt x="348" y="135"/>
                  </a:lnTo>
                  <a:lnTo>
                    <a:pt x="346" y="129"/>
                  </a:lnTo>
                  <a:lnTo>
                    <a:pt x="339" y="124"/>
                  </a:lnTo>
                  <a:lnTo>
                    <a:pt x="332" y="122"/>
                  </a:lnTo>
                  <a:lnTo>
                    <a:pt x="324" y="118"/>
                  </a:lnTo>
                  <a:lnTo>
                    <a:pt x="319" y="125"/>
                  </a:lnTo>
                  <a:lnTo>
                    <a:pt x="312" y="120"/>
                  </a:lnTo>
                  <a:lnTo>
                    <a:pt x="308" y="124"/>
                  </a:lnTo>
                  <a:lnTo>
                    <a:pt x="301" y="124"/>
                  </a:lnTo>
                  <a:lnTo>
                    <a:pt x="299" y="118"/>
                  </a:lnTo>
                  <a:lnTo>
                    <a:pt x="292" y="118"/>
                  </a:lnTo>
                  <a:lnTo>
                    <a:pt x="286" y="122"/>
                  </a:lnTo>
                  <a:lnTo>
                    <a:pt x="283" y="117"/>
                  </a:lnTo>
                  <a:lnTo>
                    <a:pt x="278" y="118"/>
                  </a:lnTo>
                  <a:lnTo>
                    <a:pt x="274" y="122"/>
                  </a:lnTo>
                  <a:lnTo>
                    <a:pt x="268" y="123"/>
                  </a:lnTo>
                  <a:lnTo>
                    <a:pt x="268" y="46"/>
                  </a:lnTo>
                  <a:lnTo>
                    <a:pt x="263" y="42"/>
                  </a:lnTo>
                  <a:lnTo>
                    <a:pt x="259" y="40"/>
                  </a:lnTo>
                  <a:lnTo>
                    <a:pt x="249" y="41"/>
                  </a:lnTo>
                  <a:lnTo>
                    <a:pt x="242" y="40"/>
                  </a:lnTo>
                  <a:lnTo>
                    <a:pt x="237" y="32"/>
                  </a:lnTo>
                  <a:lnTo>
                    <a:pt x="232" y="27"/>
                  </a:lnTo>
                  <a:lnTo>
                    <a:pt x="226" y="24"/>
                  </a:lnTo>
                  <a:lnTo>
                    <a:pt x="226" y="18"/>
                  </a:lnTo>
                  <a:lnTo>
                    <a:pt x="231" y="14"/>
                  </a:lnTo>
                  <a:lnTo>
                    <a:pt x="232" y="8"/>
                  </a:lnTo>
                  <a:lnTo>
                    <a:pt x="231" y="0"/>
                  </a:lnTo>
                  <a:lnTo>
                    <a:pt x="226" y="9"/>
                  </a:lnTo>
                  <a:lnTo>
                    <a:pt x="217" y="11"/>
                  </a:lnTo>
                  <a:lnTo>
                    <a:pt x="206" y="13"/>
                  </a:lnTo>
                  <a:lnTo>
                    <a:pt x="201" y="13"/>
                  </a:lnTo>
                  <a:lnTo>
                    <a:pt x="194" y="15"/>
                  </a:lnTo>
                  <a:lnTo>
                    <a:pt x="189" y="20"/>
                  </a:lnTo>
                  <a:lnTo>
                    <a:pt x="180" y="20"/>
                  </a:lnTo>
                  <a:lnTo>
                    <a:pt x="175" y="23"/>
                  </a:lnTo>
                  <a:lnTo>
                    <a:pt x="167" y="26"/>
                  </a:lnTo>
                  <a:lnTo>
                    <a:pt x="160" y="25"/>
                  </a:lnTo>
                  <a:lnTo>
                    <a:pt x="154" y="24"/>
                  </a:lnTo>
                  <a:lnTo>
                    <a:pt x="146" y="26"/>
                  </a:lnTo>
                  <a:lnTo>
                    <a:pt x="136" y="25"/>
                  </a:lnTo>
                  <a:lnTo>
                    <a:pt x="131" y="33"/>
                  </a:lnTo>
                  <a:lnTo>
                    <a:pt x="126" y="39"/>
                  </a:lnTo>
                  <a:lnTo>
                    <a:pt x="116" y="39"/>
                  </a:lnTo>
                  <a:lnTo>
                    <a:pt x="108" y="44"/>
                  </a:lnTo>
                  <a:lnTo>
                    <a:pt x="100" y="50"/>
                  </a:lnTo>
                  <a:lnTo>
                    <a:pt x="97" y="58"/>
                  </a:lnTo>
                  <a:lnTo>
                    <a:pt x="92" y="63"/>
                  </a:lnTo>
                  <a:lnTo>
                    <a:pt x="82" y="57"/>
                  </a:lnTo>
                  <a:lnTo>
                    <a:pt x="74" y="50"/>
                  </a:lnTo>
                  <a:lnTo>
                    <a:pt x="66" y="49"/>
                  </a:lnTo>
                  <a:lnTo>
                    <a:pt x="61" y="56"/>
                  </a:lnTo>
                  <a:lnTo>
                    <a:pt x="63" y="64"/>
                  </a:lnTo>
                  <a:lnTo>
                    <a:pt x="66" y="70"/>
                  </a:lnTo>
                  <a:lnTo>
                    <a:pt x="66" y="82"/>
                  </a:lnTo>
                  <a:lnTo>
                    <a:pt x="65" y="96"/>
                  </a:lnTo>
                  <a:lnTo>
                    <a:pt x="62" y="107"/>
                  </a:lnTo>
                  <a:lnTo>
                    <a:pt x="63" y="117"/>
                  </a:lnTo>
                  <a:lnTo>
                    <a:pt x="65" y="126"/>
                  </a:lnTo>
                  <a:lnTo>
                    <a:pt x="58" y="125"/>
                  </a:lnTo>
                  <a:lnTo>
                    <a:pt x="56" y="130"/>
                  </a:lnTo>
                  <a:lnTo>
                    <a:pt x="55" y="136"/>
                  </a:lnTo>
                  <a:lnTo>
                    <a:pt x="51" y="141"/>
                  </a:lnTo>
                  <a:lnTo>
                    <a:pt x="45" y="145"/>
                  </a:lnTo>
                  <a:lnTo>
                    <a:pt x="39" y="143"/>
                  </a:lnTo>
                  <a:lnTo>
                    <a:pt x="33" y="149"/>
                  </a:lnTo>
                  <a:lnTo>
                    <a:pt x="34" y="157"/>
                  </a:lnTo>
                  <a:lnTo>
                    <a:pt x="6" y="181"/>
                  </a:lnTo>
                  <a:lnTo>
                    <a:pt x="0" y="186"/>
                  </a:lnTo>
                  <a:lnTo>
                    <a:pt x="5" y="186"/>
                  </a:lnTo>
                  <a:lnTo>
                    <a:pt x="6" y="193"/>
                  </a:lnTo>
                  <a:lnTo>
                    <a:pt x="10" y="197"/>
                  </a:lnTo>
                  <a:lnTo>
                    <a:pt x="14" y="195"/>
                  </a:lnTo>
                  <a:lnTo>
                    <a:pt x="17" y="203"/>
                  </a:lnTo>
                  <a:lnTo>
                    <a:pt x="17" y="209"/>
                  </a:lnTo>
                  <a:lnTo>
                    <a:pt x="23" y="207"/>
                  </a:lnTo>
                  <a:lnTo>
                    <a:pt x="26" y="214"/>
                  </a:lnTo>
                  <a:lnTo>
                    <a:pt x="28" y="221"/>
                  </a:lnTo>
                  <a:lnTo>
                    <a:pt x="34" y="220"/>
                  </a:lnTo>
                  <a:lnTo>
                    <a:pt x="37" y="224"/>
                  </a:lnTo>
                  <a:lnTo>
                    <a:pt x="42" y="226"/>
                  </a:lnTo>
                  <a:lnTo>
                    <a:pt x="45" y="231"/>
                  </a:lnTo>
                  <a:lnTo>
                    <a:pt x="49" y="236"/>
                  </a:lnTo>
                  <a:lnTo>
                    <a:pt x="55" y="239"/>
                  </a:lnTo>
                  <a:lnTo>
                    <a:pt x="60" y="238"/>
                  </a:lnTo>
                  <a:lnTo>
                    <a:pt x="64" y="240"/>
                  </a:lnTo>
                  <a:lnTo>
                    <a:pt x="68" y="242"/>
                  </a:lnTo>
                  <a:lnTo>
                    <a:pt x="73" y="240"/>
                  </a:lnTo>
                  <a:lnTo>
                    <a:pt x="76" y="242"/>
                  </a:lnTo>
                  <a:lnTo>
                    <a:pt x="81" y="240"/>
                  </a:lnTo>
                  <a:lnTo>
                    <a:pt x="86" y="241"/>
                  </a:lnTo>
                  <a:lnTo>
                    <a:pt x="89" y="246"/>
                  </a:lnTo>
                  <a:lnTo>
                    <a:pt x="95" y="25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Freeform 34"/>
            <p:cNvSpPr>
              <a:spLocks/>
            </p:cNvSpPr>
            <p:nvPr/>
          </p:nvSpPr>
          <p:spPr bwMode="auto">
            <a:xfrm>
              <a:off x="5346" y="2086"/>
              <a:ext cx="599" cy="499"/>
            </a:xfrm>
            <a:custGeom>
              <a:avLst/>
              <a:gdLst>
                <a:gd name="T0" fmla="*/ 82 w 599"/>
                <a:gd name="T1" fmla="*/ 76 h 499"/>
                <a:gd name="T2" fmla="*/ 104 w 599"/>
                <a:gd name="T3" fmla="*/ 86 h 499"/>
                <a:gd name="T4" fmla="*/ 137 w 599"/>
                <a:gd name="T5" fmla="*/ 93 h 499"/>
                <a:gd name="T6" fmla="*/ 170 w 599"/>
                <a:gd name="T7" fmla="*/ 89 h 499"/>
                <a:gd name="T8" fmla="*/ 199 w 599"/>
                <a:gd name="T9" fmla="*/ 92 h 499"/>
                <a:gd name="T10" fmla="*/ 231 w 599"/>
                <a:gd name="T11" fmla="*/ 90 h 499"/>
                <a:gd name="T12" fmla="*/ 259 w 599"/>
                <a:gd name="T13" fmla="*/ 88 h 499"/>
                <a:gd name="T14" fmla="*/ 281 w 599"/>
                <a:gd name="T15" fmla="*/ 59 h 499"/>
                <a:gd name="T16" fmla="*/ 312 w 599"/>
                <a:gd name="T17" fmla="*/ 47 h 499"/>
                <a:gd name="T18" fmla="*/ 331 w 599"/>
                <a:gd name="T19" fmla="*/ 17 h 499"/>
                <a:gd name="T20" fmla="*/ 364 w 599"/>
                <a:gd name="T21" fmla="*/ 0 h 499"/>
                <a:gd name="T22" fmla="*/ 388 w 599"/>
                <a:gd name="T23" fmla="*/ 12 h 499"/>
                <a:gd name="T24" fmla="*/ 417 w 599"/>
                <a:gd name="T25" fmla="*/ 26 h 499"/>
                <a:gd name="T26" fmla="*/ 431 w 599"/>
                <a:gd name="T27" fmla="*/ 51 h 499"/>
                <a:gd name="T28" fmla="*/ 466 w 599"/>
                <a:gd name="T29" fmla="*/ 54 h 499"/>
                <a:gd name="T30" fmla="*/ 496 w 599"/>
                <a:gd name="T31" fmla="*/ 59 h 499"/>
                <a:gd name="T32" fmla="*/ 497 w 599"/>
                <a:gd name="T33" fmla="*/ 78 h 499"/>
                <a:gd name="T34" fmla="*/ 496 w 599"/>
                <a:gd name="T35" fmla="*/ 108 h 499"/>
                <a:gd name="T36" fmla="*/ 502 w 599"/>
                <a:gd name="T37" fmla="*/ 128 h 499"/>
                <a:gd name="T38" fmla="*/ 511 w 599"/>
                <a:gd name="T39" fmla="*/ 127 h 499"/>
                <a:gd name="T40" fmla="*/ 533 w 599"/>
                <a:gd name="T41" fmla="*/ 127 h 499"/>
                <a:gd name="T42" fmla="*/ 555 w 599"/>
                <a:gd name="T43" fmla="*/ 137 h 499"/>
                <a:gd name="T44" fmla="*/ 565 w 599"/>
                <a:gd name="T45" fmla="*/ 142 h 499"/>
                <a:gd name="T46" fmla="*/ 591 w 599"/>
                <a:gd name="T47" fmla="*/ 137 h 499"/>
                <a:gd name="T48" fmla="*/ 594 w 599"/>
                <a:gd name="T49" fmla="*/ 155 h 499"/>
                <a:gd name="T50" fmla="*/ 537 w 599"/>
                <a:gd name="T51" fmla="*/ 499 h 499"/>
                <a:gd name="T52" fmla="*/ 521 w 599"/>
                <a:gd name="T53" fmla="*/ 471 h 499"/>
                <a:gd name="T54" fmla="*/ 497 w 599"/>
                <a:gd name="T55" fmla="*/ 450 h 499"/>
                <a:gd name="T56" fmla="*/ 461 w 599"/>
                <a:gd name="T57" fmla="*/ 456 h 499"/>
                <a:gd name="T58" fmla="*/ 511 w 599"/>
                <a:gd name="T59" fmla="*/ 326 h 499"/>
                <a:gd name="T60" fmla="*/ 492 w 599"/>
                <a:gd name="T61" fmla="*/ 311 h 499"/>
                <a:gd name="T62" fmla="*/ 476 w 599"/>
                <a:gd name="T63" fmla="*/ 298 h 499"/>
                <a:gd name="T64" fmla="*/ 455 w 599"/>
                <a:gd name="T65" fmla="*/ 294 h 499"/>
                <a:gd name="T66" fmla="*/ 432 w 599"/>
                <a:gd name="T67" fmla="*/ 279 h 499"/>
                <a:gd name="T68" fmla="*/ 404 w 599"/>
                <a:gd name="T69" fmla="*/ 280 h 499"/>
                <a:gd name="T70" fmla="*/ 382 w 599"/>
                <a:gd name="T71" fmla="*/ 292 h 499"/>
                <a:gd name="T72" fmla="*/ 354 w 599"/>
                <a:gd name="T73" fmla="*/ 294 h 499"/>
                <a:gd name="T74" fmla="*/ 327 w 599"/>
                <a:gd name="T75" fmla="*/ 270 h 499"/>
                <a:gd name="T76" fmla="*/ 305 w 599"/>
                <a:gd name="T77" fmla="*/ 291 h 499"/>
                <a:gd name="T78" fmla="*/ 275 w 599"/>
                <a:gd name="T79" fmla="*/ 308 h 499"/>
                <a:gd name="T80" fmla="*/ 240 w 599"/>
                <a:gd name="T81" fmla="*/ 308 h 499"/>
                <a:gd name="T82" fmla="*/ 212 w 599"/>
                <a:gd name="T83" fmla="*/ 315 h 499"/>
                <a:gd name="T84" fmla="*/ 181 w 599"/>
                <a:gd name="T85" fmla="*/ 309 h 499"/>
                <a:gd name="T86" fmla="*/ 156 w 599"/>
                <a:gd name="T87" fmla="*/ 297 h 499"/>
                <a:gd name="T88" fmla="*/ 161 w 599"/>
                <a:gd name="T89" fmla="*/ 272 h 499"/>
                <a:gd name="T90" fmla="*/ 155 w 599"/>
                <a:gd name="T91" fmla="*/ 248 h 499"/>
                <a:gd name="T92" fmla="*/ 140 w 599"/>
                <a:gd name="T93" fmla="*/ 239 h 499"/>
                <a:gd name="T94" fmla="*/ 112 w 599"/>
                <a:gd name="T95" fmla="*/ 235 h 499"/>
                <a:gd name="T96" fmla="*/ 115 w 599"/>
                <a:gd name="T97" fmla="*/ 209 h 499"/>
                <a:gd name="T98" fmla="*/ 100 w 599"/>
                <a:gd name="T99" fmla="*/ 187 h 499"/>
                <a:gd name="T100" fmla="*/ 60 w 599"/>
                <a:gd name="T101" fmla="*/ 167 h 499"/>
                <a:gd name="T102" fmla="*/ 34 w 599"/>
                <a:gd name="T103" fmla="*/ 153 h 499"/>
                <a:gd name="T104" fmla="*/ 13 w 599"/>
                <a:gd name="T105" fmla="*/ 137 h 499"/>
                <a:gd name="T106" fmla="*/ 7 w 599"/>
                <a:gd name="T107" fmla="*/ 113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9" h="499">
                  <a:moveTo>
                    <a:pt x="0" y="97"/>
                  </a:moveTo>
                  <a:lnTo>
                    <a:pt x="62" y="75"/>
                  </a:lnTo>
                  <a:lnTo>
                    <a:pt x="71" y="77"/>
                  </a:lnTo>
                  <a:lnTo>
                    <a:pt x="76" y="74"/>
                  </a:lnTo>
                  <a:lnTo>
                    <a:pt x="82" y="76"/>
                  </a:lnTo>
                  <a:lnTo>
                    <a:pt x="89" y="76"/>
                  </a:lnTo>
                  <a:lnTo>
                    <a:pt x="89" y="81"/>
                  </a:lnTo>
                  <a:lnTo>
                    <a:pt x="98" y="81"/>
                  </a:lnTo>
                  <a:lnTo>
                    <a:pt x="98" y="89"/>
                  </a:lnTo>
                  <a:lnTo>
                    <a:pt x="104" y="86"/>
                  </a:lnTo>
                  <a:lnTo>
                    <a:pt x="109" y="91"/>
                  </a:lnTo>
                  <a:lnTo>
                    <a:pt x="116" y="89"/>
                  </a:lnTo>
                  <a:lnTo>
                    <a:pt x="124" y="86"/>
                  </a:lnTo>
                  <a:lnTo>
                    <a:pt x="129" y="90"/>
                  </a:lnTo>
                  <a:lnTo>
                    <a:pt x="137" y="93"/>
                  </a:lnTo>
                  <a:lnTo>
                    <a:pt x="146" y="99"/>
                  </a:lnTo>
                  <a:lnTo>
                    <a:pt x="154" y="96"/>
                  </a:lnTo>
                  <a:lnTo>
                    <a:pt x="159" y="91"/>
                  </a:lnTo>
                  <a:lnTo>
                    <a:pt x="162" y="86"/>
                  </a:lnTo>
                  <a:lnTo>
                    <a:pt x="170" y="89"/>
                  </a:lnTo>
                  <a:lnTo>
                    <a:pt x="176" y="95"/>
                  </a:lnTo>
                  <a:lnTo>
                    <a:pt x="183" y="98"/>
                  </a:lnTo>
                  <a:lnTo>
                    <a:pt x="189" y="96"/>
                  </a:lnTo>
                  <a:lnTo>
                    <a:pt x="193" y="90"/>
                  </a:lnTo>
                  <a:lnTo>
                    <a:pt x="199" y="92"/>
                  </a:lnTo>
                  <a:lnTo>
                    <a:pt x="208" y="97"/>
                  </a:lnTo>
                  <a:lnTo>
                    <a:pt x="215" y="104"/>
                  </a:lnTo>
                  <a:lnTo>
                    <a:pt x="221" y="105"/>
                  </a:lnTo>
                  <a:lnTo>
                    <a:pt x="227" y="98"/>
                  </a:lnTo>
                  <a:lnTo>
                    <a:pt x="231" y="90"/>
                  </a:lnTo>
                  <a:lnTo>
                    <a:pt x="236" y="88"/>
                  </a:lnTo>
                  <a:lnTo>
                    <a:pt x="241" y="94"/>
                  </a:lnTo>
                  <a:lnTo>
                    <a:pt x="246" y="96"/>
                  </a:lnTo>
                  <a:lnTo>
                    <a:pt x="253" y="97"/>
                  </a:lnTo>
                  <a:lnTo>
                    <a:pt x="259" y="88"/>
                  </a:lnTo>
                  <a:lnTo>
                    <a:pt x="263" y="81"/>
                  </a:lnTo>
                  <a:lnTo>
                    <a:pt x="264" y="73"/>
                  </a:lnTo>
                  <a:lnTo>
                    <a:pt x="267" y="65"/>
                  </a:lnTo>
                  <a:lnTo>
                    <a:pt x="274" y="61"/>
                  </a:lnTo>
                  <a:lnTo>
                    <a:pt x="281" y="59"/>
                  </a:lnTo>
                  <a:lnTo>
                    <a:pt x="282" y="51"/>
                  </a:lnTo>
                  <a:lnTo>
                    <a:pt x="286" y="46"/>
                  </a:lnTo>
                  <a:lnTo>
                    <a:pt x="295" y="49"/>
                  </a:lnTo>
                  <a:lnTo>
                    <a:pt x="303" y="51"/>
                  </a:lnTo>
                  <a:lnTo>
                    <a:pt x="312" y="47"/>
                  </a:lnTo>
                  <a:lnTo>
                    <a:pt x="315" y="38"/>
                  </a:lnTo>
                  <a:lnTo>
                    <a:pt x="318" y="31"/>
                  </a:lnTo>
                  <a:lnTo>
                    <a:pt x="322" y="27"/>
                  </a:lnTo>
                  <a:lnTo>
                    <a:pt x="328" y="24"/>
                  </a:lnTo>
                  <a:lnTo>
                    <a:pt x="331" y="17"/>
                  </a:lnTo>
                  <a:lnTo>
                    <a:pt x="334" y="14"/>
                  </a:lnTo>
                  <a:lnTo>
                    <a:pt x="343" y="11"/>
                  </a:lnTo>
                  <a:lnTo>
                    <a:pt x="356" y="11"/>
                  </a:lnTo>
                  <a:lnTo>
                    <a:pt x="363" y="8"/>
                  </a:lnTo>
                  <a:lnTo>
                    <a:pt x="364" y="0"/>
                  </a:lnTo>
                  <a:lnTo>
                    <a:pt x="370" y="5"/>
                  </a:lnTo>
                  <a:lnTo>
                    <a:pt x="378" y="4"/>
                  </a:lnTo>
                  <a:lnTo>
                    <a:pt x="384" y="2"/>
                  </a:lnTo>
                  <a:lnTo>
                    <a:pt x="387" y="7"/>
                  </a:lnTo>
                  <a:lnTo>
                    <a:pt x="388" y="12"/>
                  </a:lnTo>
                  <a:lnTo>
                    <a:pt x="396" y="14"/>
                  </a:lnTo>
                  <a:lnTo>
                    <a:pt x="400" y="17"/>
                  </a:lnTo>
                  <a:lnTo>
                    <a:pt x="406" y="14"/>
                  </a:lnTo>
                  <a:lnTo>
                    <a:pt x="412" y="21"/>
                  </a:lnTo>
                  <a:lnTo>
                    <a:pt x="417" y="26"/>
                  </a:lnTo>
                  <a:lnTo>
                    <a:pt x="409" y="31"/>
                  </a:lnTo>
                  <a:lnTo>
                    <a:pt x="416" y="37"/>
                  </a:lnTo>
                  <a:lnTo>
                    <a:pt x="419" y="40"/>
                  </a:lnTo>
                  <a:lnTo>
                    <a:pt x="420" y="48"/>
                  </a:lnTo>
                  <a:lnTo>
                    <a:pt x="431" y="51"/>
                  </a:lnTo>
                  <a:lnTo>
                    <a:pt x="435" y="46"/>
                  </a:lnTo>
                  <a:lnTo>
                    <a:pt x="446" y="52"/>
                  </a:lnTo>
                  <a:lnTo>
                    <a:pt x="451" y="50"/>
                  </a:lnTo>
                  <a:lnTo>
                    <a:pt x="455" y="53"/>
                  </a:lnTo>
                  <a:lnTo>
                    <a:pt x="466" y="54"/>
                  </a:lnTo>
                  <a:lnTo>
                    <a:pt x="472" y="62"/>
                  </a:lnTo>
                  <a:lnTo>
                    <a:pt x="479" y="65"/>
                  </a:lnTo>
                  <a:lnTo>
                    <a:pt x="486" y="66"/>
                  </a:lnTo>
                  <a:lnTo>
                    <a:pt x="490" y="59"/>
                  </a:lnTo>
                  <a:lnTo>
                    <a:pt x="496" y="59"/>
                  </a:lnTo>
                  <a:lnTo>
                    <a:pt x="501" y="61"/>
                  </a:lnTo>
                  <a:lnTo>
                    <a:pt x="498" y="66"/>
                  </a:lnTo>
                  <a:lnTo>
                    <a:pt x="491" y="71"/>
                  </a:lnTo>
                  <a:lnTo>
                    <a:pt x="490" y="79"/>
                  </a:lnTo>
                  <a:lnTo>
                    <a:pt x="497" y="78"/>
                  </a:lnTo>
                  <a:lnTo>
                    <a:pt x="498" y="87"/>
                  </a:lnTo>
                  <a:lnTo>
                    <a:pt x="497" y="95"/>
                  </a:lnTo>
                  <a:lnTo>
                    <a:pt x="492" y="97"/>
                  </a:lnTo>
                  <a:lnTo>
                    <a:pt x="491" y="102"/>
                  </a:lnTo>
                  <a:lnTo>
                    <a:pt x="496" y="108"/>
                  </a:lnTo>
                  <a:lnTo>
                    <a:pt x="501" y="113"/>
                  </a:lnTo>
                  <a:lnTo>
                    <a:pt x="498" y="120"/>
                  </a:lnTo>
                  <a:lnTo>
                    <a:pt x="491" y="123"/>
                  </a:lnTo>
                  <a:lnTo>
                    <a:pt x="494" y="128"/>
                  </a:lnTo>
                  <a:lnTo>
                    <a:pt x="502" y="128"/>
                  </a:lnTo>
                  <a:lnTo>
                    <a:pt x="503" y="135"/>
                  </a:lnTo>
                  <a:lnTo>
                    <a:pt x="510" y="140"/>
                  </a:lnTo>
                  <a:lnTo>
                    <a:pt x="515" y="135"/>
                  </a:lnTo>
                  <a:lnTo>
                    <a:pt x="518" y="129"/>
                  </a:lnTo>
                  <a:lnTo>
                    <a:pt x="511" y="127"/>
                  </a:lnTo>
                  <a:lnTo>
                    <a:pt x="515" y="123"/>
                  </a:lnTo>
                  <a:lnTo>
                    <a:pt x="523" y="123"/>
                  </a:lnTo>
                  <a:lnTo>
                    <a:pt x="529" y="122"/>
                  </a:lnTo>
                  <a:lnTo>
                    <a:pt x="537" y="121"/>
                  </a:lnTo>
                  <a:lnTo>
                    <a:pt x="533" y="127"/>
                  </a:lnTo>
                  <a:lnTo>
                    <a:pt x="533" y="134"/>
                  </a:lnTo>
                  <a:lnTo>
                    <a:pt x="539" y="136"/>
                  </a:lnTo>
                  <a:lnTo>
                    <a:pt x="545" y="133"/>
                  </a:lnTo>
                  <a:lnTo>
                    <a:pt x="547" y="129"/>
                  </a:lnTo>
                  <a:lnTo>
                    <a:pt x="555" y="137"/>
                  </a:lnTo>
                  <a:lnTo>
                    <a:pt x="556" y="130"/>
                  </a:lnTo>
                  <a:lnTo>
                    <a:pt x="560" y="127"/>
                  </a:lnTo>
                  <a:lnTo>
                    <a:pt x="566" y="132"/>
                  </a:lnTo>
                  <a:lnTo>
                    <a:pt x="568" y="138"/>
                  </a:lnTo>
                  <a:lnTo>
                    <a:pt x="565" y="142"/>
                  </a:lnTo>
                  <a:lnTo>
                    <a:pt x="569" y="151"/>
                  </a:lnTo>
                  <a:lnTo>
                    <a:pt x="576" y="143"/>
                  </a:lnTo>
                  <a:lnTo>
                    <a:pt x="582" y="147"/>
                  </a:lnTo>
                  <a:lnTo>
                    <a:pt x="589" y="145"/>
                  </a:lnTo>
                  <a:lnTo>
                    <a:pt x="591" y="137"/>
                  </a:lnTo>
                  <a:lnTo>
                    <a:pt x="591" y="132"/>
                  </a:lnTo>
                  <a:lnTo>
                    <a:pt x="594" y="128"/>
                  </a:lnTo>
                  <a:lnTo>
                    <a:pt x="599" y="134"/>
                  </a:lnTo>
                  <a:lnTo>
                    <a:pt x="595" y="145"/>
                  </a:lnTo>
                  <a:lnTo>
                    <a:pt x="594" y="155"/>
                  </a:lnTo>
                  <a:lnTo>
                    <a:pt x="597" y="162"/>
                  </a:lnTo>
                  <a:lnTo>
                    <a:pt x="594" y="170"/>
                  </a:lnTo>
                  <a:lnTo>
                    <a:pt x="592" y="180"/>
                  </a:lnTo>
                  <a:lnTo>
                    <a:pt x="592" y="186"/>
                  </a:lnTo>
                  <a:lnTo>
                    <a:pt x="537" y="499"/>
                  </a:lnTo>
                  <a:lnTo>
                    <a:pt x="531" y="495"/>
                  </a:lnTo>
                  <a:lnTo>
                    <a:pt x="529" y="487"/>
                  </a:lnTo>
                  <a:lnTo>
                    <a:pt x="523" y="484"/>
                  </a:lnTo>
                  <a:lnTo>
                    <a:pt x="521" y="478"/>
                  </a:lnTo>
                  <a:lnTo>
                    <a:pt x="521" y="471"/>
                  </a:lnTo>
                  <a:lnTo>
                    <a:pt x="518" y="466"/>
                  </a:lnTo>
                  <a:lnTo>
                    <a:pt x="510" y="464"/>
                  </a:lnTo>
                  <a:lnTo>
                    <a:pt x="505" y="461"/>
                  </a:lnTo>
                  <a:lnTo>
                    <a:pt x="500" y="455"/>
                  </a:lnTo>
                  <a:lnTo>
                    <a:pt x="497" y="450"/>
                  </a:lnTo>
                  <a:lnTo>
                    <a:pt x="489" y="447"/>
                  </a:lnTo>
                  <a:lnTo>
                    <a:pt x="483" y="453"/>
                  </a:lnTo>
                  <a:lnTo>
                    <a:pt x="478" y="459"/>
                  </a:lnTo>
                  <a:lnTo>
                    <a:pt x="468" y="456"/>
                  </a:lnTo>
                  <a:lnTo>
                    <a:pt x="461" y="456"/>
                  </a:lnTo>
                  <a:lnTo>
                    <a:pt x="451" y="457"/>
                  </a:lnTo>
                  <a:lnTo>
                    <a:pt x="444" y="455"/>
                  </a:lnTo>
                  <a:lnTo>
                    <a:pt x="522" y="331"/>
                  </a:lnTo>
                  <a:lnTo>
                    <a:pt x="520" y="318"/>
                  </a:lnTo>
                  <a:lnTo>
                    <a:pt x="511" y="326"/>
                  </a:lnTo>
                  <a:lnTo>
                    <a:pt x="511" y="317"/>
                  </a:lnTo>
                  <a:lnTo>
                    <a:pt x="504" y="318"/>
                  </a:lnTo>
                  <a:lnTo>
                    <a:pt x="503" y="312"/>
                  </a:lnTo>
                  <a:lnTo>
                    <a:pt x="501" y="307"/>
                  </a:lnTo>
                  <a:lnTo>
                    <a:pt x="492" y="311"/>
                  </a:lnTo>
                  <a:lnTo>
                    <a:pt x="487" y="309"/>
                  </a:lnTo>
                  <a:lnTo>
                    <a:pt x="492" y="304"/>
                  </a:lnTo>
                  <a:lnTo>
                    <a:pt x="487" y="302"/>
                  </a:lnTo>
                  <a:lnTo>
                    <a:pt x="481" y="306"/>
                  </a:lnTo>
                  <a:lnTo>
                    <a:pt x="476" y="298"/>
                  </a:lnTo>
                  <a:lnTo>
                    <a:pt x="472" y="300"/>
                  </a:lnTo>
                  <a:lnTo>
                    <a:pt x="465" y="296"/>
                  </a:lnTo>
                  <a:lnTo>
                    <a:pt x="464" y="302"/>
                  </a:lnTo>
                  <a:lnTo>
                    <a:pt x="456" y="301"/>
                  </a:lnTo>
                  <a:lnTo>
                    <a:pt x="455" y="294"/>
                  </a:lnTo>
                  <a:lnTo>
                    <a:pt x="453" y="289"/>
                  </a:lnTo>
                  <a:lnTo>
                    <a:pt x="445" y="287"/>
                  </a:lnTo>
                  <a:lnTo>
                    <a:pt x="439" y="282"/>
                  </a:lnTo>
                  <a:lnTo>
                    <a:pt x="433" y="283"/>
                  </a:lnTo>
                  <a:lnTo>
                    <a:pt x="432" y="279"/>
                  </a:lnTo>
                  <a:lnTo>
                    <a:pt x="426" y="273"/>
                  </a:lnTo>
                  <a:lnTo>
                    <a:pt x="419" y="276"/>
                  </a:lnTo>
                  <a:lnTo>
                    <a:pt x="412" y="272"/>
                  </a:lnTo>
                  <a:lnTo>
                    <a:pt x="413" y="282"/>
                  </a:lnTo>
                  <a:lnTo>
                    <a:pt x="404" y="280"/>
                  </a:lnTo>
                  <a:lnTo>
                    <a:pt x="397" y="280"/>
                  </a:lnTo>
                  <a:lnTo>
                    <a:pt x="396" y="285"/>
                  </a:lnTo>
                  <a:lnTo>
                    <a:pt x="393" y="292"/>
                  </a:lnTo>
                  <a:lnTo>
                    <a:pt x="386" y="294"/>
                  </a:lnTo>
                  <a:lnTo>
                    <a:pt x="382" y="292"/>
                  </a:lnTo>
                  <a:lnTo>
                    <a:pt x="373" y="296"/>
                  </a:lnTo>
                  <a:lnTo>
                    <a:pt x="368" y="297"/>
                  </a:lnTo>
                  <a:lnTo>
                    <a:pt x="362" y="290"/>
                  </a:lnTo>
                  <a:lnTo>
                    <a:pt x="358" y="282"/>
                  </a:lnTo>
                  <a:lnTo>
                    <a:pt x="354" y="294"/>
                  </a:lnTo>
                  <a:lnTo>
                    <a:pt x="352" y="281"/>
                  </a:lnTo>
                  <a:lnTo>
                    <a:pt x="343" y="280"/>
                  </a:lnTo>
                  <a:lnTo>
                    <a:pt x="338" y="276"/>
                  </a:lnTo>
                  <a:lnTo>
                    <a:pt x="328" y="279"/>
                  </a:lnTo>
                  <a:lnTo>
                    <a:pt x="327" y="270"/>
                  </a:lnTo>
                  <a:lnTo>
                    <a:pt x="320" y="273"/>
                  </a:lnTo>
                  <a:lnTo>
                    <a:pt x="314" y="275"/>
                  </a:lnTo>
                  <a:lnTo>
                    <a:pt x="311" y="283"/>
                  </a:lnTo>
                  <a:lnTo>
                    <a:pt x="310" y="290"/>
                  </a:lnTo>
                  <a:lnTo>
                    <a:pt x="305" y="291"/>
                  </a:lnTo>
                  <a:lnTo>
                    <a:pt x="304" y="297"/>
                  </a:lnTo>
                  <a:lnTo>
                    <a:pt x="297" y="297"/>
                  </a:lnTo>
                  <a:lnTo>
                    <a:pt x="288" y="294"/>
                  </a:lnTo>
                  <a:lnTo>
                    <a:pt x="282" y="300"/>
                  </a:lnTo>
                  <a:lnTo>
                    <a:pt x="275" y="308"/>
                  </a:lnTo>
                  <a:lnTo>
                    <a:pt x="270" y="308"/>
                  </a:lnTo>
                  <a:lnTo>
                    <a:pt x="263" y="310"/>
                  </a:lnTo>
                  <a:lnTo>
                    <a:pt x="255" y="312"/>
                  </a:lnTo>
                  <a:lnTo>
                    <a:pt x="249" y="308"/>
                  </a:lnTo>
                  <a:lnTo>
                    <a:pt x="240" y="308"/>
                  </a:lnTo>
                  <a:lnTo>
                    <a:pt x="232" y="309"/>
                  </a:lnTo>
                  <a:lnTo>
                    <a:pt x="226" y="307"/>
                  </a:lnTo>
                  <a:lnTo>
                    <a:pt x="220" y="303"/>
                  </a:lnTo>
                  <a:lnTo>
                    <a:pt x="217" y="309"/>
                  </a:lnTo>
                  <a:lnTo>
                    <a:pt x="212" y="315"/>
                  </a:lnTo>
                  <a:lnTo>
                    <a:pt x="208" y="307"/>
                  </a:lnTo>
                  <a:lnTo>
                    <a:pt x="206" y="312"/>
                  </a:lnTo>
                  <a:lnTo>
                    <a:pt x="194" y="314"/>
                  </a:lnTo>
                  <a:lnTo>
                    <a:pt x="184" y="316"/>
                  </a:lnTo>
                  <a:lnTo>
                    <a:pt x="181" y="309"/>
                  </a:lnTo>
                  <a:lnTo>
                    <a:pt x="181" y="306"/>
                  </a:lnTo>
                  <a:lnTo>
                    <a:pt x="175" y="303"/>
                  </a:lnTo>
                  <a:lnTo>
                    <a:pt x="167" y="303"/>
                  </a:lnTo>
                  <a:lnTo>
                    <a:pt x="159" y="300"/>
                  </a:lnTo>
                  <a:lnTo>
                    <a:pt x="156" y="297"/>
                  </a:lnTo>
                  <a:lnTo>
                    <a:pt x="153" y="289"/>
                  </a:lnTo>
                  <a:lnTo>
                    <a:pt x="158" y="286"/>
                  </a:lnTo>
                  <a:lnTo>
                    <a:pt x="161" y="281"/>
                  </a:lnTo>
                  <a:lnTo>
                    <a:pt x="166" y="277"/>
                  </a:lnTo>
                  <a:lnTo>
                    <a:pt x="161" y="272"/>
                  </a:lnTo>
                  <a:lnTo>
                    <a:pt x="165" y="269"/>
                  </a:lnTo>
                  <a:lnTo>
                    <a:pt x="160" y="263"/>
                  </a:lnTo>
                  <a:lnTo>
                    <a:pt x="161" y="256"/>
                  </a:lnTo>
                  <a:lnTo>
                    <a:pt x="161" y="250"/>
                  </a:lnTo>
                  <a:lnTo>
                    <a:pt x="155" y="248"/>
                  </a:lnTo>
                  <a:lnTo>
                    <a:pt x="155" y="242"/>
                  </a:lnTo>
                  <a:lnTo>
                    <a:pt x="149" y="243"/>
                  </a:lnTo>
                  <a:lnTo>
                    <a:pt x="148" y="236"/>
                  </a:lnTo>
                  <a:lnTo>
                    <a:pt x="146" y="242"/>
                  </a:lnTo>
                  <a:lnTo>
                    <a:pt x="140" y="239"/>
                  </a:lnTo>
                  <a:lnTo>
                    <a:pt x="136" y="243"/>
                  </a:lnTo>
                  <a:lnTo>
                    <a:pt x="127" y="243"/>
                  </a:lnTo>
                  <a:lnTo>
                    <a:pt x="122" y="241"/>
                  </a:lnTo>
                  <a:lnTo>
                    <a:pt x="117" y="235"/>
                  </a:lnTo>
                  <a:lnTo>
                    <a:pt x="112" y="235"/>
                  </a:lnTo>
                  <a:lnTo>
                    <a:pt x="107" y="229"/>
                  </a:lnTo>
                  <a:lnTo>
                    <a:pt x="109" y="222"/>
                  </a:lnTo>
                  <a:lnTo>
                    <a:pt x="117" y="217"/>
                  </a:lnTo>
                  <a:lnTo>
                    <a:pt x="110" y="215"/>
                  </a:lnTo>
                  <a:lnTo>
                    <a:pt x="115" y="209"/>
                  </a:lnTo>
                  <a:lnTo>
                    <a:pt x="108" y="205"/>
                  </a:lnTo>
                  <a:lnTo>
                    <a:pt x="104" y="201"/>
                  </a:lnTo>
                  <a:lnTo>
                    <a:pt x="106" y="197"/>
                  </a:lnTo>
                  <a:lnTo>
                    <a:pt x="101" y="193"/>
                  </a:lnTo>
                  <a:lnTo>
                    <a:pt x="100" y="187"/>
                  </a:lnTo>
                  <a:lnTo>
                    <a:pt x="93" y="182"/>
                  </a:lnTo>
                  <a:lnTo>
                    <a:pt x="90" y="179"/>
                  </a:lnTo>
                  <a:lnTo>
                    <a:pt x="68" y="177"/>
                  </a:lnTo>
                  <a:lnTo>
                    <a:pt x="63" y="174"/>
                  </a:lnTo>
                  <a:lnTo>
                    <a:pt x="60" y="167"/>
                  </a:lnTo>
                  <a:lnTo>
                    <a:pt x="57" y="161"/>
                  </a:lnTo>
                  <a:lnTo>
                    <a:pt x="52" y="165"/>
                  </a:lnTo>
                  <a:lnTo>
                    <a:pt x="46" y="163"/>
                  </a:lnTo>
                  <a:lnTo>
                    <a:pt x="44" y="157"/>
                  </a:lnTo>
                  <a:lnTo>
                    <a:pt x="34" y="153"/>
                  </a:lnTo>
                  <a:lnTo>
                    <a:pt x="26" y="151"/>
                  </a:lnTo>
                  <a:lnTo>
                    <a:pt x="20" y="153"/>
                  </a:lnTo>
                  <a:lnTo>
                    <a:pt x="15" y="148"/>
                  </a:lnTo>
                  <a:lnTo>
                    <a:pt x="16" y="142"/>
                  </a:lnTo>
                  <a:lnTo>
                    <a:pt x="13" y="137"/>
                  </a:lnTo>
                  <a:lnTo>
                    <a:pt x="17" y="132"/>
                  </a:lnTo>
                  <a:lnTo>
                    <a:pt x="13" y="126"/>
                  </a:lnTo>
                  <a:lnTo>
                    <a:pt x="8" y="123"/>
                  </a:lnTo>
                  <a:lnTo>
                    <a:pt x="0" y="118"/>
                  </a:lnTo>
                  <a:lnTo>
                    <a:pt x="7" y="113"/>
                  </a:lnTo>
                  <a:lnTo>
                    <a:pt x="6" y="10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5193" y="759"/>
              <a:ext cx="63" cy="87"/>
            </a:xfrm>
            <a:custGeom>
              <a:avLst/>
              <a:gdLst>
                <a:gd name="T0" fmla="*/ 56 w 63"/>
                <a:gd name="T1" fmla="*/ 0 h 87"/>
                <a:gd name="T2" fmla="*/ 48 w 63"/>
                <a:gd name="T3" fmla="*/ 0 h 87"/>
                <a:gd name="T4" fmla="*/ 37 w 63"/>
                <a:gd name="T5" fmla="*/ 2 h 87"/>
                <a:gd name="T6" fmla="*/ 31 w 63"/>
                <a:gd name="T7" fmla="*/ 7 h 87"/>
                <a:gd name="T8" fmla="*/ 26 w 63"/>
                <a:gd name="T9" fmla="*/ 13 h 87"/>
                <a:gd name="T10" fmla="*/ 21 w 63"/>
                <a:gd name="T11" fmla="*/ 15 h 87"/>
                <a:gd name="T12" fmla="*/ 19 w 63"/>
                <a:gd name="T13" fmla="*/ 19 h 87"/>
                <a:gd name="T14" fmla="*/ 12 w 63"/>
                <a:gd name="T15" fmla="*/ 22 h 87"/>
                <a:gd name="T16" fmla="*/ 4 w 63"/>
                <a:gd name="T17" fmla="*/ 23 h 87"/>
                <a:gd name="T18" fmla="*/ 1 w 63"/>
                <a:gd name="T19" fmla="*/ 29 h 87"/>
                <a:gd name="T20" fmla="*/ 0 w 63"/>
                <a:gd name="T21" fmla="*/ 35 h 87"/>
                <a:gd name="T22" fmla="*/ 1 w 63"/>
                <a:gd name="T23" fmla="*/ 42 h 87"/>
                <a:gd name="T24" fmla="*/ 2 w 63"/>
                <a:gd name="T25" fmla="*/ 49 h 87"/>
                <a:gd name="T26" fmla="*/ 1 w 63"/>
                <a:gd name="T27" fmla="*/ 56 h 87"/>
                <a:gd name="T28" fmla="*/ 5 w 63"/>
                <a:gd name="T29" fmla="*/ 60 h 87"/>
                <a:gd name="T30" fmla="*/ 6 w 63"/>
                <a:gd name="T31" fmla="*/ 65 h 87"/>
                <a:gd name="T32" fmla="*/ 12 w 63"/>
                <a:gd name="T33" fmla="*/ 65 h 87"/>
                <a:gd name="T34" fmla="*/ 17 w 63"/>
                <a:gd name="T35" fmla="*/ 69 h 87"/>
                <a:gd name="T36" fmla="*/ 18 w 63"/>
                <a:gd name="T37" fmla="*/ 75 h 87"/>
                <a:gd name="T38" fmla="*/ 25 w 63"/>
                <a:gd name="T39" fmla="*/ 74 h 87"/>
                <a:gd name="T40" fmla="*/ 33 w 63"/>
                <a:gd name="T41" fmla="*/ 76 h 87"/>
                <a:gd name="T42" fmla="*/ 37 w 63"/>
                <a:gd name="T43" fmla="*/ 78 h 87"/>
                <a:gd name="T44" fmla="*/ 42 w 63"/>
                <a:gd name="T45" fmla="*/ 87 h 87"/>
                <a:gd name="T46" fmla="*/ 47 w 63"/>
                <a:gd name="T47" fmla="*/ 83 h 87"/>
                <a:gd name="T48" fmla="*/ 49 w 63"/>
                <a:gd name="T49" fmla="*/ 77 h 87"/>
                <a:gd name="T50" fmla="*/ 51 w 63"/>
                <a:gd name="T51" fmla="*/ 72 h 87"/>
                <a:gd name="T52" fmla="*/ 54 w 63"/>
                <a:gd name="T53" fmla="*/ 64 h 87"/>
                <a:gd name="T54" fmla="*/ 55 w 63"/>
                <a:gd name="T55" fmla="*/ 58 h 87"/>
                <a:gd name="T56" fmla="*/ 59 w 63"/>
                <a:gd name="T57" fmla="*/ 52 h 87"/>
                <a:gd name="T58" fmla="*/ 62 w 63"/>
                <a:gd name="T59" fmla="*/ 46 h 87"/>
                <a:gd name="T60" fmla="*/ 62 w 63"/>
                <a:gd name="T61" fmla="*/ 38 h 87"/>
                <a:gd name="T62" fmla="*/ 60 w 63"/>
                <a:gd name="T63" fmla="*/ 33 h 87"/>
                <a:gd name="T64" fmla="*/ 63 w 63"/>
                <a:gd name="T65" fmla="*/ 26 h 87"/>
                <a:gd name="T66" fmla="*/ 61 w 63"/>
                <a:gd name="T67" fmla="*/ 19 h 87"/>
                <a:gd name="T68" fmla="*/ 61 w 63"/>
                <a:gd name="T69" fmla="*/ 7 h 87"/>
                <a:gd name="T70" fmla="*/ 56 w 63"/>
                <a:gd name="T7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3" h="87">
                  <a:moveTo>
                    <a:pt x="56" y="0"/>
                  </a:moveTo>
                  <a:lnTo>
                    <a:pt x="48" y="0"/>
                  </a:lnTo>
                  <a:lnTo>
                    <a:pt x="37" y="2"/>
                  </a:lnTo>
                  <a:lnTo>
                    <a:pt x="31" y="7"/>
                  </a:lnTo>
                  <a:lnTo>
                    <a:pt x="26" y="13"/>
                  </a:lnTo>
                  <a:lnTo>
                    <a:pt x="21" y="15"/>
                  </a:lnTo>
                  <a:lnTo>
                    <a:pt x="19" y="19"/>
                  </a:lnTo>
                  <a:lnTo>
                    <a:pt x="12" y="22"/>
                  </a:lnTo>
                  <a:lnTo>
                    <a:pt x="4" y="23"/>
                  </a:lnTo>
                  <a:lnTo>
                    <a:pt x="1" y="29"/>
                  </a:lnTo>
                  <a:lnTo>
                    <a:pt x="0" y="35"/>
                  </a:lnTo>
                  <a:lnTo>
                    <a:pt x="1" y="42"/>
                  </a:lnTo>
                  <a:lnTo>
                    <a:pt x="2" y="49"/>
                  </a:lnTo>
                  <a:lnTo>
                    <a:pt x="1" y="56"/>
                  </a:lnTo>
                  <a:lnTo>
                    <a:pt x="5" y="60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7" y="69"/>
                  </a:lnTo>
                  <a:lnTo>
                    <a:pt x="18" y="75"/>
                  </a:lnTo>
                  <a:lnTo>
                    <a:pt x="25" y="74"/>
                  </a:lnTo>
                  <a:lnTo>
                    <a:pt x="33" y="76"/>
                  </a:lnTo>
                  <a:lnTo>
                    <a:pt x="37" y="78"/>
                  </a:lnTo>
                  <a:lnTo>
                    <a:pt x="42" y="87"/>
                  </a:lnTo>
                  <a:lnTo>
                    <a:pt x="47" y="83"/>
                  </a:lnTo>
                  <a:lnTo>
                    <a:pt x="49" y="77"/>
                  </a:lnTo>
                  <a:lnTo>
                    <a:pt x="51" y="72"/>
                  </a:lnTo>
                  <a:lnTo>
                    <a:pt x="54" y="64"/>
                  </a:lnTo>
                  <a:lnTo>
                    <a:pt x="55" y="58"/>
                  </a:lnTo>
                  <a:lnTo>
                    <a:pt x="59" y="52"/>
                  </a:lnTo>
                  <a:lnTo>
                    <a:pt x="62" y="46"/>
                  </a:lnTo>
                  <a:lnTo>
                    <a:pt x="62" y="38"/>
                  </a:lnTo>
                  <a:lnTo>
                    <a:pt x="60" y="33"/>
                  </a:lnTo>
                  <a:lnTo>
                    <a:pt x="63" y="26"/>
                  </a:lnTo>
                  <a:lnTo>
                    <a:pt x="61" y="19"/>
                  </a:lnTo>
                  <a:lnTo>
                    <a:pt x="61" y="7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4798" y="581"/>
              <a:ext cx="201" cy="237"/>
            </a:xfrm>
            <a:prstGeom prst="rect">
              <a:avLst/>
            </a:prstGeom>
            <a:noFill/>
            <a:ln w="7938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37"/>
            <p:cNvSpPr>
              <a:spLocks/>
            </p:cNvSpPr>
            <p:nvPr/>
          </p:nvSpPr>
          <p:spPr bwMode="auto">
            <a:xfrm>
              <a:off x="4901" y="610"/>
              <a:ext cx="64" cy="97"/>
            </a:xfrm>
            <a:custGeom>
              <a:avLst/>
              <a:gdLst>
                <a:gd name="T0" fmla="*/ 119 w 192"/>
                <a:gd name="T1" fmla="*/ 7 h 304"/>
                <a:gd name="T2" fmla="*/ 104 w 192"/>
                <a:gd name="T3" fmla="*/ 37 h 304"/>
                <a:gd name="T4" fmla="*/ 99 w 192"/>
                <a:gd name="T5" fmla="*/ 55 h 304"/>
                <a:gd name="T6" fmla="*/ 89 w 192"/>
                <a:gd name="T7" fmla="*/ 80 h 304"/>
                <a:gd name="T8" fmla="*/ 74 w 192"/>
                <a:gd name="T9" fmla="*/ 67 h 304"/>
                <a:gd name="T10" fmla="*/ 60 w 192"/>
                <a:gd name="T11" fmla="*/ 49 h 304"/>
                <a:gd name="T12" fmla="*/ 55 w 192"/>
                <a:gd name="T13" fmla="*/ 67 h 304"/>
                <a:gd name="T14" fmla="*/ 40 w 192"/>
                <a:gd name="T15" fmla="*/ 73 h 304"/>
                <a:gd name="T16" fmla="*/ 20 w 192"/>
                <a:gd name="T17" fmla="*/ 110 h 304"/>
                <a:gd name="T18" fmla="*/ 10 w 192"/>
                <a:gd name="T19" fmla="*/ 146 h 304"/>
                <a:gd name="T20" fmla="*/ 5 w 192"/>
                <a:gd name="T21" fmla="*/ 195 h 304"/>
                <a:gd name="T22" fmla="*/ 1 w 192"/>
                <a:gd name="T23" fmla="*/ 213 h 304"/>
                <a:gd name="T24" fmla="*/ 10 w 192"/>
                <a:gd name="T25" fmla="*/ 232 h 304"/>
                <a:gd name="T26" fmla="*/ 15 w 192"/>
                <a:gd name="T27" fmla="*/ 292 h 304"/>
                <a:gd name="T28" fmla="*/ 30 w 192"/>
                <a:gd name="T29" fmla="*/ 304 h 304"/>
                <a:gd name="T30" fmla="*/ 60 w 192"/>
                <a:gd name="T31" fmla="*/ 292 h 304"/>
                <a:gd name="T32" fmla="*/ 79 w 192"/>
                <a:gd name="T33" fmla="*/ 286 h 304"/>
                <a:gd name="T34" fmla="*/ 89 w 192"/>
                <a:gd name="T35" fmla="*/ 268 h 304"/>
                <a:gd name="T36" fmla="*/ 104 w 192"/>
                <a:gd name="T37" fmla="*/ 262 h 304"/>
                <a:gd name="T38" fmla="*/ 133 w 192"/>
                <a:gd name="T39" fmla="*/ 244 h 304"/>
                <a:gd name="T40" fmla="*/ 143 w 192"/>
                <a:gd name="T41" fmla="*/ 225 h 304"/>
                <a:gd name="T42" fmla="*/ 163 w 192"/>
                <a:gd name="T43" fmla="*/ 195 h 304"/>
                <a:gd name="T44" fmla="*/ 168 w 192"/>
                <a:gd name="T45" fmla="*/ 152 h 304"/>
                <a:gd name="T46" fmla="*/ 183 w 192"/>
                <a:gd name="T47" fmla="*/ 140 h 304"/>
                <a:gd name="T48" fmla="*/ 192 w 192"/>
                <a:gd name="T49" fmla="*/ 122 h 304"/>
                <a:gd name="T50" fmla="*/ 178 w 192"/>
                <a:gd name="T51" fmla="*/ 110 h 304"/>
                <a:gd name="T52" fmla="*/ 163 w 192"/>
                <a:gd name="T53" fmla="*/ 104 h 304"/>
                <a:gd name="T54" fmla="*/ 158 w 192"/>
                <a:gd name="T55" fmla="*/ 86 h 304"/>
                <a:gd name="T56" fmla="*/ 168 w 192"/>
                <a:gd name="T57" fmla="*/ 67 h 304"/>
                <a:gd name="T58" fmla="*/ 163 w 192"/>
                <a:gd name="T59" fmla="*/ 49 h 304"/>
                <a:gd name="T60" fmla="*/ 168 w 192"/>
                <a:gd name="T61" fmla="*/ 31 h 304"/>
                <a:gd name="T62" fmla="*/ 133 w 192"/>
                <a:gd name="T63" fmla="*/ 13 h 304"/>
                <a:gd name="T64" fmla="*/ 119 w 192"/>
                <a:gd name="T65" fmla="*/ 0 h 304"/>
                <a:gd name="T66" fmla="*/ 94 w 192"/>
                <a:gd name="T67" fmla="*/ 25 h 304"/>
                <a:gd name="T68" fmla="*/ 84 w 192"/>
                <a:gd name="T69" fmla="*/ 61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2" h="304">
                  <a:moveTo>
                    <a:pt x="119" y="7"/>
                  </a:moveTo>
                  <a:cubicBezTo>
                    <a:pt x="114" y="17"/>
                    <a:pt x="108" y="26"/>
                    <a:pt x="104" y="37"/>
                  </a:cubicBezTo>
                  <a:cubicBezTo>
                    <a:pt x="102" y="43"/>
                    <a:pt x="101" y="49"/>
                    <a:pt x="99" y="55"/>
                  </a:cubicBezTo>
                  <a:cubicBezTo>
                    <a:pt x="96" y="64"/>
                    <a:pt x="92" y="71"/>
                    <a:pt x="89" y="80"/>
                  </a:cubicBezTo>
                  <a:cubicBezTo>
                    <a:pt x="84" y="75"/>
                    <a:pt x="79" y="72"/>
                    <a:pt x="74" y="67"/>
                  </a:cubicBezTo>
                  <a:cubicBezTo>
                    <a:pt x="69" y="62"/>
                    <a:pt x="67" y="49"/>
                    <a:pt x="60" y="49"/>
                  </a:cubicBezTo>
                  <a:cubicBezTo>
                    <a:pt x="54" y="49"/>
                    <a:pt x="58" y="63"/>
                    <a:pt x="55" y="67"/>
                  </a:cubicBezTo>
                  <a:cubicBezTo>
                    <a:pt x="51" y="72"/>
                    <a:pt x="45" y="71"/>
                    <a:pt x="40" y="73"/>
                  </a:cubicBezTo>
                  <a:cubicBezTo>
                    <a:pt x="33" y="86"/>
                    <a:pt x="24" y="96"/>
                    <a:pt x="20" y="110"/>
                  </a:cubicBezTo>
                  <a:lnTo>
                    <a:pt x="10" y="146"/>
                  </a:lnTo>
                  <a:cubicBezTo>
                    <a:pt x="9" y="163"/>
                    <a:pt x="8" y="179"/>
                    <a:pt x="5" y="195"/>
                  </a:cubicBezTo>
                  <a:cubicBezTo>
                    <a:pt x="5" y="201"/>
                    <a:pt x="0" y="207"/>
                    <a:pt x="1" y="213"/>
                  </a:cubicBezTo>
                  <a:cubicBezTo>
                    <a:pt x="2" y="220"/>
                    <a:pt x="7" y="225"/>
                    <a:pt x="10" y="232"/>
                  </a:cubicBezTo>
                  <a:cubicBezTo>
                    <a:pt x="12" y="252"/>
                    <a:pt x="10" y="273"/>
                    <a:pt x="15" y="292"/>
                  </a:cubicBezTo>
                  <a:cubicBezTo>
                    <a:pt x="17" y="299"/>
                    <a:pt x="24" y="304"/>
                    <a:pt x="30" y="304"/>
                  </a:cubicBezTo>
                  <a:cubicBezTo>
                    <a:pt x="40" y="304"/>
                    <a:pt x="50" y="295"/>
                    <a:pt x="60" y="292"/>
                  </a:cubicBezTo>
                  <a:lnTo>
                    <a:pt x="79" y="286"/>
                  </a:lnTo>
                  <a:cubicBezTo>
                    <a:pt x="83" y="280"/>
                    <a:pt x="85" y="273"/>
                    <a:pt x="89" y="268"/>
                  </a:cubicBezTo>
                  <a:cubicBezTo>
                    <a:pt x="93" y="264"/>
                    <a:pt x="99" y="265"/>
                    <a:pt x="104" y="262"/>
                  </a:cubicBezTo>
                  <a:cubicBezTo>
                    <a:pt x="142" y="238"/>
                    <a:pt x="96" y="259"/>
                    <a:pt x="133" y="244"/>
                  </a:cubicBezTo>
                  <a:cubicBezTo>
                    <a:pt x="137" y="238"/>
                    <a:pt x="140" y="231"/>
                    <a:pt x="143" y="225"/>
                  </a:cubicBezTo>
                  <a:cubicBezTo>
                    <a:pt x="171" y="182"/>
                    <a:pt x="133" y="251"/>
                    <a:pt x="163" y="195"/>
                  </a:cubicBezTo>
                  <a:cubicBezTo>
                    <a:pt x="165" y="181"/>
                    <a:pt x="163" y="166"/>
                    <a:pt x="168" y="152"/>
                  </a:cubicBezTo>
                  <a:cubicBezTo>
                    <a:pt x="170" y="146"/>
                    <a:pt x="178" y="145"/>
                    <a:pt x="183" y="140"/>
                  </a:cubicBezTo>
                  <a:cubicBezTo>
                    <a:pt x="187" y="135"/>
                    <a:pt x="189" y="128"/>
                    <a:pt x="192" y="122"/>
                  </a:cubicBezTo>
                  <a:cubicBezTo>
                    <a:pt x="188" y="118"/>
                    <a:pt x="183" y="113"/>
                    <a:pt x="178" y="110"/>
                  </a:cubicBezTo>
                  <a:cubicBezTo>
                    <a:pt x="173" y="107"/>
                    <a:pt x="167" y="108"/>
                    <a:pt x="163" y="104"/>
                  </a:cubicBezTo>
                  <a:cubicBezTo>
                    <a:pt x="159" y="99"/>
                    <a:pt x="160" y="92"/>
                    <a:pt x="158" y="86"/>
                  </a:cubicBezTo>
                  <a:cubicBezTo>
                    <a:pt x="161" y="80"/>
                    <a:pt x="167" y="75"/>
                    <a:pt x="168" y="67"/>
                  </a:cubicBezTo>
                  <a:cubicBezTo>
                    <a:pt x="169" y="61"/>
                    <a:pt x="163" y="56"/>
                    <a:pt x="163" y="49"/>
                  </a:cubicBezTo>
                  <a:cubicBezTo>
                    <a:pt x="163" y="43"/>
                    <a:pt x="166" y="37"/>
                    <a:pt x="168" y="31"/>
                  </a:cubicBezTo>
                  <a:cubicBezTo>
                    <a:pt x="131" y="0"/>
                    <a:pt x="178" y="36"/>
                    <a:pt x="133" y="13"/>
                  </a:cubicBezTo>
                  <a:cubicBezTo>
                    <a:pt x="128" y="10"/>
                    <a:pt x="124" y="5"/>
                    <a:pt x="119" y="0"/>
                  </a:cubicBezTo>
                  <a:cubicBezTo>
                    <a:pt x="103" y="7"/>
                    <a:pt x="102" y="3"/>
                    <a:pt x="94" y="25"/>
                  </a:cubicBezTo>
                  <a:cubicBezTo>
                    <a:pt x="90" y="37"/>
                    <a:pt x="84" y="61"/>
                    <a:pt x="84" y="61"/>
                  </a:cubicBezTo>
                </a:path>
              </a:pathLst>
            </a:cu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Freeform 38"/>
            <p:cNvSpPr>
              <a:spLocks/>
            </p:cNvSpPr>
            <p:nvPr/>
          </p:nvSpPr>
          <p:spPr bwMode="auto">
            <a:xfrm>
              <a:off x="4822" y="639"/>
              <a:ext cx="74" cy="172"/>
            </a:xfrm>
            <a:custGeom>
              <a:avLst/>
              <a:gdLst>
                <a:gd name="T0" fmla="*/ 112 w 224"/>
                <a:gd name="T1" fmla="*/ 35 h 535"/>
                <a:gd name="T2" fmla="*/ 86 w 224"/>
                <a:gd name="T3" fmla="*/ 53 h 535"/>
                <a:gd name="T4" fmla="*/ 64 w 224"/>
                <a:gd name="T5" fmla="*/ 107 h 535"/>
                <a:gd name="T6" fmla="*/ 54 w 224"/>
                <a:gd name="T7" fmla="*/ 125 h 535"/>
                <a:gd name="T8" fmla="*/ 48 w 224"/>
                <a:gd name="T9" fmla="*/ 143 h 535"/>
                <a:gd name="T10" fmla="*/ 16 w 224"/>
                <a:gd name="T11" fmla="*/ 173 h 535"/>
                <a:gd name="T12" fmla="*/ 27 w 224"/>
                <a:gd name="T13" fmla="*/ 215 h 535"/>
                <a:gd name="T14" fmla="*/ 32 w 224"/>
                <a:gd name="T15" fmla="*/ 233 h 535"/>
                <a:gd name="T16" fmla="*/ 22 w 224"/>
                <a:gd name="T17" fmla="*/ 251 h 535"/>
                <a:gd name="T18" fmla="*/ 11 w 224"/>
                <a:gd name="T19" fmla="*/ 287 h 535"/>
                <a:gd name="T20" fmla="*/ 16 w 224"/>
                <a:gd name="T21" fmla="*/ 305 h 535"/>
                <a:gd name="T22" fmla="*/ 32 w 224"/>
                <a:gd name="T23" fmla="*/ 311 h 535"/>
                <a:gd name="T24" fmla="*/ 22 w 224"/>
                <a:gd name="T25" fmla="*/ 401 h 535"/>
                <a:gd name="T26" fmla="*/ 11 w 224"/>
                <a:gd name="T27" fmla="*/ 419 h 535"/>
                <a:gd name="T28" fmla="*/ 0 w 224"/>
                <a:gd name="T29" fmla="*/ 455 h 535"/>
                <a:gd name="T30" fmla="*/ 6 w 224"/>
                <a:gd name="T31" fmla="*/ 515 h 535"/>
                <a:gd name="T32" fmla="*/ 16 w 224"/>
                <a:gd name="T33" fmla="*/ 533 h 535"/>
                <a:gd name="T34" fmla="*/ 38 w 224"/>
                <a:gd name="T35" fmla="*/ 527 h 535"/>
                <a:gd name="T36" fmla="*/ 70 w 224"/>
                <a:gd name="T37" fmla="*/ 473 h 535"/>
                <a:gd name="T38" fmla="*/ 80 w 224"/>
                <a:gd name="T39" fmla="*/ 455 h 535"/>
                <a:gd name="T40" fmla="*/ 102 w 224"/>
                <a:gd name="T41" fmla="*/ 401 h 535"/>
                <a:gd name="T42" fmla="*/ 118 w 224"/>
                <a:gd name="T43" fmla="*/ 317 h 535"/>
                <a:gd name="T44" fmla="*/ 134 w 224"/>
                <a:gd name="T45" fmla="*/ 305 h 535"/>
                <a:gd name="T46" fmla="*/ 134 w 224"/>
                <a:gd name="T47" fmla="*/ 263 h 535"/>
                <a:gd name="T48" fmla="*/ 144 w 224"/>
                <a:gd name="T49" fmla="*/ 221 h 535"/>
                <a:gd name="T50" fmla="*/ 150 w 224"/>
                <a:gd name="T51" fmla="*/ 155 h 535"/>
                <a:gd name="T52" fmla="*/ 155 w 224"/>
                <a:gd name="T53" fmla="*/ 119 h 535"/>
                <a:gd name="T54" fmla="*/ 224 w 224"/>
                <a:gd name="T55" fmla="*/ 71 h 535"/>
                <a:gd name="T56" fmla="*/ 219 w 224"/>
                <a:gd name="T57" fmla="*/ 53 h 535"/>
                <a:gd name="T58" fmla="*/ 187 w 224"/>
                <a:gd name="T59" fmla="*/ 41 h 535"/>
                <a:gd name="T60" fmla="*/ 171 w 224"/>
                <a:gd name="T61" fmla="*/ 29 h 535"/>
                <a:gd name="T62" fmla="*/ 150 w 224"/>
                <a:gd name="T63" fmla="*/ 5 h 535"/>
                <a:gd name="T64" fmla="*/ 118 w 224"/>
                <a:gd name="T65" fmla="*/ 11 h 535"/>
                <a:gd name="T66" fmla="*/ 107 w 224"/>
                <a:gd name="T67" fmla="*/ 29 h 535"/>
                <a:gd name="T68" fmla="*/ 112 w 224"/>
                <a:gd name="T69" fmla="*/ 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4" h="535">
                  <a:moveTo>
                    <a:pt x="112" y="35"/>
                  </a:moveTo>
                  <a:cubicBezTo>
                    <a:pt x="109" y="39"/>
                    <a:pt x="94" y="46"/>
                    <a:pt x="86" y="53"/>
                  </a:cubicBezTo>
                  <a:cubicBezTo>
                    <a:pt x="69" y="70"/>
                    <a:pt x="77" y="86"/>
                    <a:pt x="64" y="107"/>
                  </a:cubicBezTo>
                  <a:cubicBezTo>
                    <a:pt x="61" y="113"/>
                    <a:pt x="57" y="119"/>
                    <a:pt x="54" y="125"/>
                  </a:cubicBezTo>
                  <a:cubicBezTo>
                    <a:pt x="51" y="131"/>
                    <a:pt x="52" y="138"/>
                    <a:pt x="48" y="143"/>
                  </a:cubicBezTo>
                  <a:cubicBezTo>
                    <a:pt x="40" y="157"/>
                    <a:pt x="28" y="164"/>
                    <a:pt x="16" y="173"/>
                  </a:cubicBezTo>
                  <a:cubicBezTo>
                    <a:pt x="20" y="187"/>
                    <a:pt x="23" y="201"/>
                    <a:pt x="27" y="215"/>
                  </a:cubicBezTo>
                  <a:cubicBezTo>
                    <a:pt x="29" y="221"/>
                    <a:pt x="33" y="227"/>
                    <a:pt x="32" y="233"/>
                  </a:cubicBezTo>
                  <a:cubicBezTo>
                    <a:pt x="31" y="240"/>
                    <a:pt x="24" y="245"/>
                    <a:pt x="22" y="251"/>
                  </a:cubicBezTo>
                  <a:cubicBezTo>
                    <a:pt x="17" y="263"/>
                    <a:pt x="11" y="287"/>
                    <a:pt x="11" y="287"/>
                  </a:cubicBezTo>
                  <a:cubicBezTo>
                    <a:pt x="13" y="293"/>
                    <a:pt x="12" y="301"/>
                    <a:pt x="16" y="305"/>
                  </a:cubicBezTo>
                  <a:cubicBezTo>
                    <a:pt x="20" y="310"/>
                    <a:pt x="31" y="305"/>
                    <a:pt x="32" y="311"/>
                  </a:cubicBezTo>
                  <a:cubicBezTo>
                    <a:pt x="33" y="314"/>
                    <a:pt x="25" y="390"/>
                    <a:pt x="22" y="401"/>
                  </a:cubicBezTo>
                  <a:cubicBezTo>
                    <a:pt x="20" y="408"/>
                    <a:pt x="14" y="412"/>
                    <a:pt x="11" y="419"/>
                  </a:cubicBezTo>
                  <a:cubicBezTo>
                    <a:pt x="7" y="431"/>
                    <a:pt x="0" y="455"/>
                    <a:pt x="0" y="455"/>
                  </a:cubicBezTo>
                  <a:cubicBezTo>
                    <a:pt x="2" y="475"/>
                    <a:pt x="2" y="495"/>
                    <a:pt x="6" y="515"/>
                  </a:cubicBezTo>
                  <a:cubicBezTo>
                    <a:pt x="7" y="522"/>
                    <a:pt x="10" y="531"/>
                    <a:pt x="16" y="533"/>
                  </a:cubicBezTo>
                  <a:cubicBezTo>
                    <a:pt x="23" y="535"/>
                    <a:pt x="31" y="529"/>
                    <a:pt x="38" y="527"/>
                  </a:cubicBezTo>
                  <a:lnTo>
                    <a:pt x="70" y="473"/>
                  </a:lnTo>
                  <a:cubicBezTo>
                    <a:pt x="73" y="467"/>
                    <a:pt x="78" y="462"/>
                    <a:pt x="80" y="455"/>
                  </a:cubicBezTo>
                  <a:cubicBezTo>
                    <a:pt x="93" y="412"/>
                    <a:pt x="85" y="430"/>
                    <a:pt x="102" y="401"/>
                  </a:cubicBezTo>
                  <a:cubicBezTo>
                    <a:pt x="104" y="380"/>
                    <a:pt x="108" y="336"/>
                    <a:pt x="118" y="317"/>
                  </a:cubicBezTo>
                  <a:cubicBezTo>
                    <a:pt x="121" y="311"/>
                    <a:pt x="128" y="309"/>
                    <a:pt x="134" y="305"/>
                  </a:cubicBezTo>
                  <a:cubicBezTo>
                    <a:pt x="150" y="230"/>
                    <a:pt x="134" y="323"/>
                    <a:pt x="134" y="263"/>
                  </a:cubicBezTo>
                  <a:cubicBezTo>
                    <a:pt x="134" y="256"/>
                    <a:pt x="142" y="230"/>
                    <a:pt x="144" y="221"/>
                  </a:cubicBezTo>
                  <a:cubicBezTo>
                    <a:pt x="146" y="199"/>
                    <a:pt x="146" y="177"/>
                    <a:pt x="150" y="155"/>
                  </a:cubicBezTo>
                  <a:cubicBezTo>
                    <a:pt x="158" y="113"/>
                    <a:pt x="167" y="161"/>
                    <a:pt x="155" y="119"/>
                  </a:cubicBezTo>
                  <a:cubicBezTo>
                    <a:pt x="186" y="68"/>
                    <a:pt x="164" y="87"/>
                    <a:pt x="224" y="71"/>
                  </a:cubicBezTo>
                  <a:cubicBezTo>
                    <a:pt x="223" y="65"/>
                    <a:pt x="224" y="57"/>
                    <a:pt x="219" y="53"/>
                  </a:cubicBezTo>
                  <a:cubicBezTo>
                    <a:pt x="210" y="46"/>
                    <a:pt x="187" y="41"/>
                    <a:pt x="187" y="41"/>
                  </a:cubicBezTo>
                  <a:cubicBezTo>
                    <a:pt x="182" y="37"/>
                    <a:pt x="175" y="35"/>
                    <a:pt x="171" y="29"/>
                  </a:cubicBezTo>
                  <a:cubicBezTo>
                    <a:pt x="150" y="0"/>
                    <a:pt x="185" y="19"/>
                    <a:pt x="150" y="5"/>
                  </a:cubicBezTo>
                  <a:cubicBezTo>
                    <a:pt x="139" y="7"/>
                    <a:pt x="127" y="6"/>
                    <a:pt x="118" y="11"/>
                  </a:cubicBezTo>
                  <a:cubicBezTo>
                    <a:pt x="112" y="15"/>
                    <a:pt x="112" y="24"/>
                    <a:pt x="107" y="29"/>
                  </a:cubicBezTo>
                  <a:cubicBezTo>
                    <a:pt x="104" y="33"/>
                    <a:pt x="116" y="31"/>
                    <a:pt x="112" y="35"/>
                  </a:cubicBez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Rectangle 39"/>
            <p:cNvSpPr>
              <a:spLocks noChangeArrowheads="1"/>
            </p:cNvSpPr>
            <p:nvPr/>
          </p:nvSpPr>
          <p:spPr bwMode="auto">
            <a:xfrm>
              <a:off x="6167" y="1983"/>
              <a:ext cx="87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9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Transformación del </a:t>
              </a:r>
              <a:endParaRPr lang="es-ES" altLang="es-ES" sz="1350"/>
            </a:p>
          </p:txBody>
        </p:sp>
        <p:sp>
          <p:nvSpPr>
            <p:cNvPr id="48" name="Rectangle 40"/>
            <p:cNvSpPr>
              <a:spLocks noChangeArrowheads="1"/>
            </p:cNvSpPr>
            <p:nvPr/>
          </p:nvSpPr>
          <p:spPr bwMode="auto">
            <a:xfrm>
              <a:off x="6167" y="2100"/>
              <a:ext cx="33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9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Campo</a:t>
              </a:r>
              <a:endParaRPr lang="es-ES" altLang="es-ES" sz="1350"/>
            </a:p>
          </p:txBody>
        </p:sp>
        <p:sp>
          <p:nvSpPr>
            <p:cNvPr id="49" name="Rectangle 41"/>
            <p:cNvSpPr>
              <a:spLocks noChangeArrowheads="1"/>
            </p:cNvSpPr>
            <p:nvPr/>
          </p:nvSpPr>
          <p:spPr bwMode="auto">
            <a:xfrm>
              <a:off x="6261" y="1348"/>
              <a:ext cx="8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9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Competitividad  e </a:t>
              </a:r>
              <a:endParaRPr lang="es-ES" altLang="es-ES" sz="1350"/>
            </a:p>
          </p:txBody>
        </p:sp>
        <p:sp>
          <p:nvSpPr>
            <p:cNvPr id="50" name="Rectangle 42"/>
            <p:cNvSpPr>
              <a:spLocks noChangeArrowheads="1"/>
            </p:cNvSpPr>
            <p:nvPr/>
          </p:nvSpPr>
          <p:spPr bwMode="auto">
            <a:xfrm>
              <a:off x="6261" y="1465"/>
              <a:ext cx="66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9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Infraestructura </a:t>
              </a:r>
              <a:endParaRPr lang="es-ES" altLang="es-ES" sz="1350"/>
            </a:p>
          </p:txBody>
        </p:sp>
        <p:sp>
          <p:nvSpPr>
            <p:cNvPr id="51" name="Rectangle 43"/>
            <p:cNvSpPr>
              <a:spLocks noChangeArrowheads="1"/>
            </p:cNvSpPr>
            <p:nvPr/>
          </p:nvSpPr>
          <p:spPr bwMode="auto">
            <a:xfrm>
              <a:off x="6261" y="1578"/>
              <a:ext cx="5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9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Estratégicas</a:t>
              </a:r>
              <a:endParaRPr lang="es-ES" altLang="es-ES" sz="1350"/>
            </a:p>
          </p:txBody>
        </p:sp>
        <p:pic>
          <p:nvPicPr>
            <p:cNvPr id="1068" name="Picture 4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" y="1091"/>
              <a:ext cx="100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9" name="Picture 4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" y="1091"/>
              <a:ext cx="103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Rectangle 46"/>
            <p:cNvSpPr>
              <a:spLocks noChangeArrowheads="1"/>
            </p:cNvSpPr>
            <p:nvPr/>
          </p:nvSpPr>
          <p:spPr bwMode="auto">
            <a:xfrm>
              <a:off x="4121" y="1022"/>
              <a:ext cx="56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9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Seguridad y </a:t>
              </a:r>
              <a:endParaRPr lang="es-ES" altLang="es-ES" sz="1350"/>
            </a:p>
          </p:txBody>
        </p:sp>
        <p:sp>
          <p:nvSpPr>
            <p:cNvPr id="53" name="Rectangle 47"/>
            <p:cNvSpPr>
              <a:spLocks noChangeArrowheads="1"/>
            </p:cNvSpPr>
            <p:nvPr/>
          </p:nvSpPr>
          <p:spPr bwMode="auto">
            <a:xfrm>
              <a:off x="3967" y="1140"/>
              <a:ext cx="70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9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Justicia para la </a:t>
              </a:r>
              <a:endParaRPr lang="es-ES" altLang="es-ES" sz="1350"/>
            </a:p>
          </p:txBody>
        </p:sp>
        <p:sp>
          <p:nvSpPr>
            <p:cNvPr id="54" name="Rectangle 48"/>
            <p:cNvSpPr>
              <a:spLocks noChangeArrowheads="1"/>
            </p:cNvSpPr>
            <p:nvPr/>
          </p:nvSpPr>
          <p:spPr bwMode="auto">
            <a:xfrm>
              <a:off x="3920" y="1253"/>
              <a:ext cx="74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9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construcción de </a:t>
              </a:r>
              <a:endParaRPr lang="es-ES" altLang="es-ES" sz="1350"/>
            </a:p>
          </p:txBody>
        </p:sp>
        <p:sp>
          <p:nvSpPr>
            <p:cNvPr id="55" name="Rectangle 49"/>
            <p:cNvSpPr>
              <a:spLocks noChangeArrowheads="1"/>
            </p:cNvSpPr>
            <p:nvPr/>
          </p:nvSpPr>
          <p:spPr bwMode="auto">
            <a:xfrm>
              <a:off x="4529" y="1373"/>
              <a:ext cx="1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9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Paz</a:t>
              </a:r>
              <a:endParaRPr lang="es-ES" altLang="es-ES" sz="1350"/>
            </a:p>
          </p:txBody>
        </p:sp>
        <p:sp>
          <p:nvSpPr>
            <p:cNvPr id="56" name="Freeform 50"/>
            <p:cNvSpPr>
              <a:spLocks/>
            </p:cNvSpPr>
            <p:nvPr/>
          </p:nvSpPr>
          <p:spPr bwMode="auto">
            <a:xfrm>
              <a:off x="4750" y="1255"/>
              <a:ext cx="313" cy="429"/>
            </a:xfrm>
            <a:custGeom>
              <a:avLst/>
              <a:gdLst>
                <a:gd name="T0" fmla="*/ 0 w 313"/>
                <a:gd name="T1" fmla="*/ 0 h 429"/>
                <a:gd name="T2" fmla="*/ 0 w 313"/>
                <a:gd name="T3" fmla="*/ 429 h 429"/>
                <a:gd name="T4" fmla="*/ 313 w 313"/>
                <a:gd name="T5" fmla="*/ 429 h 429"/>
                <a:gd name="T6" fmla="*/ 313 w 313"/>
                <a:gd name="T7" fmla="*/ 429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429">
                  <a:moveTo>
                    <a:pt x="0" y="0"/>
                  </a:moveTo>
                  <a:lnTo>
                    <a:pt x="0" y="429"/>
                  </a:lnTo>
                  <a:lnTo>
                    <a:pt x="313" y="429"/>
                  </a:lnTo>
                  <a:lnTo>
                    <a:pt x="313" y="429"/>
                  </a:lnTo>
                </a:path>
              </a:pathLst>
            </a:custGeom>
            <a:noFill/>
            <a:ln w="25400" cap="flat">
              <a:solidFill>
                <a:srgbClr val="00CFF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Rectangle 51"/>
            <p:cNvSpPr>
              <a:spLocks noChangeArrowheads="1"/>
            </p:cNvSpPr>
            <p:nvPr/>
          </p:nvSpPr>
          <p:spPr bwMode="auto">
            <a:xfrm>
              <a:off x="4091" y="1697"/>
              <a:ext cx="57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9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Crecimiento </a:t>
              </a:r>
              <a:endParaRPr lang="es-ES" altLang="es-ES" sz="1350"/>
            </a:p>
          </p:txBody>
        </p:sp>
        <p:sp>
          <p:nvSpPr>
            <p:cNvPr id="58" name="Rectangle 52"/>
            <p:cNvSpPr>
              <a:spLocks noChangeArrowheads="1"/>
            </p:cNvSpPr>
            <p:nvPr/>
          </p:nvSpPr>
          <p:spPr bwMode="auto">
            <a:xfrm>
              <a:off x="4398" y="1814"/>
              <a:ext cx="27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9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Verde</a:t>
              </a:r>
              <a:endParaRPr lang="es-ES" altLang="es-ES" sz="1350"/>
            </a:p>
          </p:txBody>
        </p:sp>
        <p:sp>
          <p:nvSpPr>
            <p:cNvPr id="59" name="Freeform 53"/>
            <p:cNvSpPr>
              <a:spLocks/>
            </p:cNvSpPr>
            <p:nvPr/>
          </p:nvSpPr>
          <p:spPr bwMode="auto">
            <a:xfrm>
              <a:off x="4745" y="1811"/>
              <a:ext cx="325" cy="112"/>
            </a:xfrm>
            <a:custGeom>
              <a:avLst/>
              <a:gdLst>
                <a:gd name="T0" fmla="*/ 0 w 325"/>
                <a:gd name="T1" fmla="*/ 0 h 112"/>
                <a:gd name="T2" fmla="*/ 163 w 325"/>
                <a:gd name="T3" fmla="*/ 0 h 112"/>
                <a:gd name="T4" fmla="*/ 163 w 325"/>
                <a:gd name="T5" fmla="*/ 112 h 112"/>
                <a:gd name="T6" fmla="*/ 325 w 325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5" h="112">
                  <a:moveTo>
                    <a:pt x="0" y="0"/>
                  </a:moveTo>
                  <a:lnTo>
                    <a:pt x="163" y="0"/>
                  </a:lnTo>
                  <a:lnTo>
                    <a:pt x="163" y="112"/>
                  </a:lnTo>
                  <a:lnTo>
                    <a:pt x="325" y="112"/>
                  </a:lnTo>
                </a:path>
              </a:pathLst>
            </a:custGeom>
            <a:noFill/>
            <a:ln w="25400" cap="flat">
              <a:solidFill>
                <a:srgbClr val="85C44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Rectangle 54"/>
            <p:cNvSpPr>
              <a:spLocks noChangeArrowheads="1"/>
            </p:cNvSpPr>
            <p:nvPr/>
          </p:nvSpPr>
          <p:spPr bwMode="auto">
            <a:xfrm>
              <a:off x="4867" y="2175"/>
              <a:ext cx="24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9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Buen </a:t>
              </a:r>
              <a:endParaRPr lang="es-ES" altLang="es-ES" sz="1350"/>
            </a:p>
          </p:txBody>
        </p:sp>
        <p:sp>
          <p:nvSpPr>
            <p:cNvPr id="61" name="Rectangle 55"/>
            <p:cNvSpPr>
              <a:spLocks noChangeArrowheads="1"/>
            </p:cNvSpPr>
            <p:nvPr/>
          </p:nvSpPr>
          <p:spPr bwMode="auto">
            <a:xfrm>
              <a:off x="4644" y="2295"/>
              <a:ext cx="41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9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Gobierno</a:t>
              </a:r>
              <a:endParaRPr lang="es-ES" altLang="es-ES" sz="1350"/>
            </a:p>
          </p:txBody>
        </p:sp>
        <p:sp>
          <p:nvSpPr>
            <p:cNvPr id="62" name="Freeform 56"/>
            <p:cNvSpPr>
              <a:spLocks/>
            </p:cNvSpPr>
            <p:nvPr/>
          </p:nvSpPr>
          <p:spPr bwMode="auto">
            <a:xfrm>
              <a:off x="5153" y="2109"/>
              <a:ext cx="334" cy="184"/>
            </a:xfrm>
            <a:custGeom>
              <a:avLst/>
              <a:gdLst>
                <a:gd name="T0" fmla="*/ 0 w 334"/>
                <a:gd name="T1" fmla="*/ 184 h 184"/>
                <a:gd name="T2" fmla="*/ 167 w 334"/>
                <a:gd name="T3" fmla="*/ 184 h 184"/>
                <a:gd name="T4" fmla="*/ 167 w 334"/>
                <a:gd name="T5" fmla="*/ 0 h 184"/>
                <a:gd name="T6" fmla="*/ 334 w 334"/>
                <a:gd name="T7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" h="184">
                  <a:moveTo>
                    <a:pt x="0" y="184"/>
                  </a:moveTo>
                  <a:lnTo>
                    <a:pt x="167" y="184"/>
                  </a:lnTo>
                  <a:lnTo>
                    <a:pt x="167" y="0"/>
                  </a:lnTo>
                  <a:lnTo>
                    <a:pt x="334" y="0"/>
                  </a:lnTo>
                </a:path>
              </a:pathLst>
            </a:custGeom>
            <a:noFill/>
            <a:ln w="25400" cap="flat">
              <a:solidFill>
                <a:srgbClr val="00A5F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Freeform 57"/>
            <p:cNvSpPr>
              <a:spLocks/>
            </p:cNvSpPr>
            <p:nvPr/>
          </p:nvSpPr>
          <p:spPr bwMode="auto">
            <a:xfrm>
              <a:off x="5878" y="1842"/>
              <a:ext cx="238" cy="256"/>
            </a:xfrm>
            <a:custGeom>
              <a:avLst/>
              <a:gdLst>
                <a:gd name="T0" fmla="*/ 238 w 238"/>
                <a:gd name="T1" fmla="*/ 256 h 256"/>
                <a:gd name="T2" fmla="*/ 119 w 238"/>
                <a:gd name="T3" fmla="*/ 256 h 256"/>
                <a:gd name="T4" fmla="*/ 119 w 238"/>
                <a:gd name="T5" fmla="*/ 0 h 256"/>
                <a:gd name="T6" fmla="*/ 0 w 238"/>
                <a:gd name="T7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56">
                  <a:moveTo>
                    <a:pt x="238" y="256"/>
                  </a:moveTo>
                  <a:lnTo>
                    <a:pt x="119" y="256"/>
                  </a:lnTo>
                  <a:lnTo>
                    <a:pt x="119" y="0"/>
                  </a:ln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0080F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Freeform 58"/>
            <p:cNvSpPr>
              <a:spLocks/>
            </p:cNvSpPr>
            <p:nvPr/>
          </p:nvSpPr>
          <p:spPr bwMode="auto">
            <a:xfrm>
              <a:off x="5773" y="1307"/>
              <a:ext cx="438" cy="215"/>
            </a:xfrm>
            <a:custGeom>
              <a:avLst/>
              <a:gdLst>
                <a:gd name="T0" fmla="*/ 438 w 438"/>
                <a:gd name="T1" fmla="*/ 215 h 215"/>
                <a:gd name="T2" fmla="*/ 219 w 438"/>
                <a:gd name="T3" fmla="*/ 215 h 215"/>
                <a:gd name="T4" fmla="*/ 219 w 438"/>
                <a:gd name="T5" fmla="*/ 0 h 215"/>
                <a:gd name="T6" fmla="*/ 0 w 438"/>
                <a:gd name="T7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215">
                  <a:moveTo>
                    <a:pt x="438" y="215"/>
                  </a:moveTo>
                  <a:lnTo>
                    <a:pt x="219" y="215"/>
                  </a:lnTo>
                  <a:lnTo>
                    <a:pt x="219" y="0"/>
                  </a:ln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006AF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Rectangle 59"/>
            <p:cNvSpPr>
              <a:spLocks noChangeArrowheads="1"/>
            </p:cNvSpPr>
            <p:nvPr/>
          </p:nvSpPr>
          <p:spPr bwMode="auto">
            <a:xfrm>
              <a:off x="5930" y="945"/>
              <a:ext cx="46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9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Movilidad </a:t>
              </a:r>
              <a:endParaRPr lang="es-ES" altLang="es-ES" sz="1350"/>
            </a:p>
          </p:txBody>
        </p:sp>
        <p:sp>
          <p:nvSpPr>
            <p:cNvPr id="66" name="Rectangle 60"/>
            <p:cNvSpPr>
              <a:spLocks noChangeArrowheads="1"/>
            </p:cNvSpPr>
            <p:nvPr/>
          </p:nvSpPr>
          <p:spPr bwMode="auto">
            <a:xfrm>
              <a:off x="5930" y="1063"/>
              <a:ext cx="26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90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Social</a:t>
              </a:r>
              <a:endParaRPr lang="es-ES" altLang="es-ES" sz="1350"/>
            </a:p>
          </p:txBody>
        </p:sp>
        <p:sp>
          <p:nvSpPr>
            <p:cNvPr id="67" name="Freeform 61"/>
            <p:cNvSpPr>
              <a:spLocks/>
            </p:cNvSpPr>
            <p:nvPr/>
          </p:nvSpPr>
          <p:spPr bwMode="auto">
            <a:xfrm>
              <a:off x="5264" y="1060"/>
              <a:ext cx="616" cy="194"/>
            </a:xfrm>
            <a:custGeom>
              <a:avLst/>
              <a:gdLst>
                <a:gd name="T0" fmla="*/ 616 w 616"/>
                <a:gd name="T1" fmla="*/ 0 h 194"/>
                <a:gd name="T2" fmla="*/ 4 w 616"/>
                <a:gd name="T3" fmla="*/ 0 h 194"/>
                <a:gd name="T4" fmla="*/ 4 w 616"/>
                <a:gd name="T5" fmla="*/ 194 h 194"/>
                <a:gd name="T6" fmla="*/ 0 w 616"/>
                <a:gd name="T7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6" h="194">
                  <a:moveTo>
                    <a:pt x="616" y="0"/>
                  </a:moveTo>
                  <a:lnTo>
                    <a:pt x="4" y="0"/>
                  </a:lnTo>
                  <a:lnTo>
                    <a:pt x="4" y="194"/>
                  </a:lnTo>
                  <a:lnTo>
                    <a:pt x="0" y="194"/>
                  </a:lnTo>
                </a:path>
              </a:pathLst>
            </a:custGeom>
            <a:noFill/>
            <a:ln w="25400" cap="flat">
              <a:solidFill>
                <a:srgbClr val="004CF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8" name="Rectangle 62"/>
            <p:cNvSpPr>
              <a:spLocks noChangeArrowheads="1"/>
            </p:cNvSpPr>
            <p:nvPr/>
          </p:nvSpPr>
          <p:spPr bwMode="auto">
            <a:xfrm>
              <a:off x="5434" y="1339"/>
              <a:ext cx="3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600" b="1">
                  <a:solidFill>
                    <a:srgbClr val="B81C28"/>
                  </a:solidFill>
                  <a:latin typeface="Century Gothic" panose="020B0502020202020204" pitchFamily="34" charset="0"/>
                </a:rPr>
                <a:t>P</a:t>
              </a:r>
              <a:endParaRPr lang="es-ES" altLang="es-ES" sz="1350"/>
            </a:p>
          </p:txBody>
        </p:sp>
        <p:sp>
          <p:nvSpPr>
            <p:cNvPr id="69" name="Rectangle 63"/>
            <p:cNvSpPr>
              <a:spLocks noChangeArrowheads="1"/>
            </p:cNvSpPr>
            <p:nvPr/>
          </p:nvSpPr>
          <p:spPr bwMode="auto">
            <a:xfrm>
              <a:off x="5471" y="1339"/>
              <a:ext cx="7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600" b="1">
                  <a:solidFill>
                    <a:srgbClr val="B81C28"/>
                  </a:solidFill>
                  <a:latin typeface="Century Gothic" panose="020B0502020202020204" pitchFamily="34" charset="0"/>
                </a:rPr>
                <a:t>AZ</a:t>
              </a:r>
              <a:endParaRPr lang="es-ES" altLang="es-ES" sz="1350"/>
            </a:p>
          </p:txBody>
        </p:sp>
        <p:sp>
          <p:nvSpPr>
            <p:cNvPr id="70" name="Rectangle 64"/>
            <p:cNvSpPr>
              <a:spLocks noChangeArrowheads="1"/>
            </p:cNvSpPr>
            <p:nvPr/>
          </p:nvSpPr>
          <p:spPr bwMode="auto">
            <a:xfrm>
              <a:off x="5350" y="1602"/>
              <a:ext cx="13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600" b="1" dirty="0">
                  <a:solidFill>
                    <a:srgbClr val="B81C28"/>
                  </a:solidFill>
                  <a:latin typeface="Century Gothic" panose="020B0502020202020204" pitchFamily="34" charset="0"/>
                </a:rPr>
                <a:t>EQUI</a:t>
              </a:r>
              <a:endParaRPr lang="es-ES" altLang="es-ES" sz="1350" dirty="0"/>
            </a:p>
          </p:txBody>
        </p:sp>
        <p:sp>
          <p:nvSpPr>
            <p:cNvPr id="71" name="Rectangle 65"/>
            <p:cNvSpPr>
              <a:spLocks noChangeArrowheads="1"/>
            </p:cNvSpPr>
            <p:nvPr/>
          </p:nvSpPr>
          <p:spPr bwMode="auto">
            <a:xfrm>
              <a:off x="5499" y="1602"/>
              <a:ext cx="13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600" b="1">
                  <a:solidFill>
                    <a:srgbClr val="B81C28"/>
                  </a:solidFill>
                  <a:latin typeface="Century Gothic" panose="020B0502020202020204" pitchFamily="34" charset="0"/>
                </a:rPr>
                <a:t>DAD</a:t>
              </a:r>
              <a:endParaRPr lang="es-ES" altLang="es-ES" sz="1350"/>
            </a:p>
          </p:txBody>
        </p:sp>
        <p:sp>
          <p:nvSpPr>
            <p:cNvPr id="73" name="Rectangle 67"/>
            <p:cNvSpPr>
              <a:spLocks noChangeArrowheads="1"/>
            </p:cNvSpPr>
            <p:nvPr/>
          </p:nvSpPr>
          <p:spPr bwMode="auto">
            <a:xfrm>
              <a:off x="5391" y="1801"/>
              <a:ext cx="30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s-ES" altLang="es-ES" sz="1350" dirty="0"/>
            </a:p>
          </p:txBody>
        </p:sp>
        <p:sp>
          <p:nvSpPr>
            <p:cNvPr id="74" name="Rectangle 68"/>
            <p:cNvSpPr>
              <a:spLocks noChangeArrowheads="1"/>
            </p:cNvSpPr>
            <p:nvPr/>
          </p:nvSpPr>
          <p:spPr bwMode="auto">
            <a:xfrm>
              <a:off x="5323" y="1854"/>
              <a:ext cx="36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600" b="1" dirty="0">
                  <a:solidFill>
                    <a:srgbClr val="B81C28"/>
                  </a:solidFill>
                  <a:latin typeface="Century Gothic" panose="020B0502020202020204" pitchFamily="34" charset="0"/>
                </a:rPr>
                <a:t>EDUCACIÓN</a:t>
              </a:r>
              <a:endParaRPr lang="es-ES" altLang="es-ES" sz="1350" dirty="0"/>
            </a:p>
          </p:txBody>
        </p:sp>
        <p:sp>
          <p:nvSpPr>
            <p:cNvPr id="75" name="Freeform 69"/>
            <p:cNvSpPr>
              <a:spLocks noEditPoints="1"/>
            </p:cNvSpPr>
            <p:nvPr/>
          </p:nvSpPr>
          <p:spPr bwMode="auto">
            <a:xfrm>
              <a:off x="5469" y="1692"/>
              <a:ext cx="49" cy="143"/>
            </a:xfrm>
            <a:custGeom>
              <a:avLst/>
              <a:gdLst>
                <a:gd name="T0" fmla="*/ 52 w 147"/>
                <a:gd name="T1" fmla="*/ 323 h 443"/>
                <a:gd name="T2" fmla="*/ 48 w 147"/>
                <a:gd name="T3" fmla="*/ 121 h 443"/>
                <a:gd name="T4" fmla="*/ 71 w 147"/>
                <a:gd name="T5" fmla="*/ 96 h 443"/>
                <a:gd name="T6" fmla="*/ 96 w 147"/>
                <a:gd name="T7" fmla="*/ 120 h 443"/>
                <a:gd name="T8" fmla="*/ 96 w 147"/>
                <a:gd name="T9" fmla="*/ 120 h 443"/>
                <a:gd name="T10" fmla="*/ 100 w 147"/>
                <a:gd name="T11" fmla="*/ 322 h 443"/>
                <a:gd name="T12" fmla="*/ 76 w 147"/>
                <a:gd name="T13" fmla="*/ 347 h 443"/>
                <a:gd name="T14" fmla="*/ 52 w 147"/>
                <a:gd name="T15" fmla="*/ 323 h 443"/>
                <a:gd name="T16" fmla="*/ 147 w 147"/>
                <a:gd name="T17" fmla="*/ 297 h 443"/>
                <a:gd name="T18" fmla="*/ 78 w 147"/>
                <a:gd name="T19" fmla="*/ 443 h 443"/>
                <a:gd name="T20" fmla="*/ 3 w 147"/>
                <a:gd name="T21" fmla="*/ 300 h 443"/>
                <a:gd name="T22" fmla="*/ 147 w 147"/>
                <a:gd name="T23" fmla="*/ 297 h 443"/>
                <a:gd name="T24" fmla="*/ 0 w 147"/>
                <a:gd name="T25" fmla="*/ 146 h 443"/>
                <a:gd name="T26" fmla="*/ 69 w 147"/>
                <a:gd name="T27" fmla="*/ 0 h 443"/>
                <a:gd name="T28" fmla="*/ 144 w 147"/>
                <a:gd name="T29" fmla="*/ 143 h 443"/>
                <a:gd name="T30" fmla="*/ 0 w 147"/>
                <a:gd name="T31" fmla="*/ 146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" h="443">
                  <a:moveTo>
                    <a:pt x="52" y="323"/>
                  </a:moveTo>
                  <a:lnTo>
                    <a:pt x="48" y="121"/>
                  </a:lnTo>
                  <a:cubicBezTo>
                    <a:pt x="48" y="108"/>
                    <a:pt x="58" y="97"/>
                    <a:pt x="71" y="96"/>
                  </a:cubicBezTo>
                  <a:cubicBezTo>
                    <a:pt x="85" y="96"/>
                    <a:pt x="96" y="107"/>
                    <a:pt x="96" y="120"/>
                  </a:cubicBezTo>
                  <a:lnTo>
                    <a:pt x="96" y="120"/>
                  </a:lnTo>
                  <a:lnTo>
                    <a:pt x="100" y="322"/>
                  </a:lnTo>
                  <a:cubicBezTo>
                    <a:pt x="100" y="336"/>
                    <a:pt x="90" y="346"/>
                    <a:pt x="76" y="347"/>
                  </a:cubicBezTo>
                  <a:cubicBezTo>
                    <a:pt x="63" y="347"/>
                    <a:pt x="52" y="336"/>
                    <a:pt x="52" y="323"/>
                  </a:cubicBezTo>
                  <a:close/>
                  <a:moveTo>
                    <a:pt x="147" y="297"/>
                  </a:moveTo>
                  <a:lnTo>
                    <a:pt x="78" y="443"/>
                  </a:lnTo>
                  <a:lnTo>
                    <a:pt x="3" y="300"/>
                  </a:lnTo>
                  <a:lnTo>
                    <a:pt x="147" y="297"/>
                  </a:lnTo>
                  <a:close/>
                  <a:moveTo>
                    <a:pt x="0" y="146"/>
                  </a:moveTo>
                  <a:lnTo>
                    <a:pt x="69" y="0"/>
                  </a:lnTo>
                  <a:lnTo>
                    <a:pt x="144" y="143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B81C28"/>
            </a:solidFill>
            <a:ln w="0" cap="flat">
              <a:solidFill>
                <a:srgbClr val="B81C28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6" name="Freeform 70"/>
            <p:cNvSpPr>
              <a:spLocks noEditPoints="1"/>
            </p:cNvSpPr>
            <p:nvPr/>
          </p:nvSpPr>
          <p:spPr bwMode="auto">
            <a:xfrm>
              <a:off x="5469" y="1435"/>
              <a:ext cx="48" cy="144"/>
            </a:xfrm>
            <a:custGeom>
              <a:avLst/>
              <a:gdLst>
                <a:gd name="T0" fmla="*/ 95 w 145"/>
                <a:gd name="T1" fmla="*/ 328 h 448"/>
                <a:gd name="T2" fmla="*/ 97 w 145"/>
                <a:gd name="T3" fmla="*/ 121 h 448"/>
                <a:gd name="T4" fmla="*/ 73 w 145"/>
                <a:gd name="T5" fmla="*/ 96 h 448"/>
                <a:gd name="T6" fmla="*/ 49 w 145"/>
                <a:gd name="T7" fmla="*/ 120 h 448"/>
                <a:gd name="T8" fmla="*/ 49 w 145"/>
                <a:gd name="T9" fmla="*/ 120 h 448"/>
                <a:gd name="T10" fmla="*/ 47 w 145"/>
                <a:gd name="T11" fmla="*/ 328 h 448"/>
                <a:gd name="T12" fmla="*/ 71 w 145"/>
                <a:gd name="T13" fmla="*/ 352 h 448"/>
                <a:gd name="T14" fmla="*/ 95 w 145"/>
                <a:gd name="T15" fmla="*/ 328 h 448"/>
                <a:gd name="T16" fmla="*/ 0 w 145"/>
                <a:gd name="T17" fmla="*/ 303 h 448"/>
                <a:gd name="T18" fmla="*/ 70 w 145"/>
                <a:gd name="T19" fmla="*/ 448 h 448"/>
                <a:gd name="T20" fmla="*/ 144 w 145"/>
                <a:gd name="T21" fmla="*/ 304 h 448"/>
                <a:gd name="T22" fmla="*/ 0 w 145"/>
                <a:gd name="T23" fmla="*/ 303 h 448"/>
                <a:gd name="T24" fmla="*/ 145 w 145"/>
                <a:gd name="T25" fmla="*/ 145 h 448"/>
                <a:gd name="T26" fmla="*/ 74 w 145"/>
                <a:gd name="T27" fmla="*/ 0 h 448"/>
                <a:gd name="T28" fmla="*/ 1 w 145"/>
                <a:gd name="T29" fmla="*/ 144 h 448"/>
                <a:gd name="T30" fmla="*/ 145 w 145"/>
                <a:gd name="T31" fmla="*/ 145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448">
                  <a:moveTo>
                    <a:pt x="95" y="328"/>
                  </a:moveTo>
                  <a:lnTo>
                    <a:pt x="97" y="121"/>
                  </a:lnTo>
                  <a:cubicBezTo>
                    <a:pt x="97" y="107"/>
                    <a:pt x="86" y="97"/>
                    <a:pt x="73" y="96"/>
                  </a:cubicBezTo>
                  <a:cubicBezTo>
                    <a:pt x="60" y="96"/>
                    <a:pt x="49" y="107"/>
                    <a:pt x="49" y="120"/>
                  </a:cubicBezTo>
                  <a:lnTo>
                    <a:pt x="49" y="120"/>
                  </a:lnTo>
                  <a:lnTo>
                    <a:pt x="47" y="328"/>
                  </a:lnTo>
                  <a:cubicBezTo>
                    <a:pt x="47" y="341"/>
                    <a:pt x="58" y="352"/>
                    <a:pt x="71" y="352"/>
                  </a:cubicBezTo>
                  <a:cubicBezTo>
                    <a:pt x="84" y="352"/>
                    <a:pt x="95" y="341"/>
                    <a:pt x="95" y="328"/>
                  </a:cubicBezTo>
                  <a:close/>
                  <a:moveTo>
                    <a:pt x="0" y="303"/>
                  </a:moveTo>
                  <a:lnTo>
                    <a:pt x="70" y="448"/>
                  </a:lnTo>
                  <a:lnTo>
                    <a:pt x="144" y="304"/>
                  </a:lnTo>
                  <a:lnTo>
                    <a:pt x="0" y="303"/>
                  </a:lnTo>
                  <a:close/>
                  <a:moveTo>
                    <a:pt x="145" y="145"/>
                  </a:moveTo>
                  <a:lnTo>
                    <a:pt x="74" y="0"/>
                  </a:lnTo>
                  <a:lnTo>
                    <a:pt x="1" y="144"/>
                  </a:lnTo>
                  <a:lnTo>
                    <a:pt x="145" y="145"/>
                  </a:lnTo>
                  <a:close/>
                </a:path>
              </a:pathLst>
            </a:custGeom>
            <a:solidFill>
              <a:srgbClr val="B81C28"/>
            </a:solidFill>
            <a:ln w="0" cap="flat">
              <a:solidFill>
                <a:srgbClr val="B81C28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7" name="Freeform 71"/>
            <p:cNvSpPr>
              <a:spLocks noEditPoints="1"/>
            </p:cNvSpPr>
            <p:nvPr/>
          </p:nvSpPr>
          <p:spPr bwMode="auto">
            <a:xfrm>
              <a:off x="5635" y="1355"/>
              <a:ext cx="239" cy="545"/>
            </a:xfrm>
            <a:custGeom>
              <a:avLst/>
              <a:gdLst>
                <a:gd name="T0" fmla="*/ 435 w 723"/>
                <a:gd name="T1" fmla="*/ 1597 h 1693"/>
                <a:gd name="T2" fmla="*/ 699 w 723"/>
                <a:gd name="T3" fmla="*/ 1597 h 1693"/>
                <a:gd name="T4" fmla="*/ 675 w 723"/>
                <a:gd name="T5" fmla="*/ 1621 h 1693"/>
                <a:gd name="T6" fmla="*/ 675 w 723"/>
                <a:gd name="T7" fmla="*/ 72 h 1693"/>
                <a:gd name="T8" fmla="*/ 699 w 723"/>
                <a:gd name="T9" fmla="*/ 96 h 1693"/>
                <a:gd name="T10" fmla="*/ 120 w 723"/>
                <a:gd name="T11" fmla="*/ 96 h 1693"/>
                <a:gd name="T12" fmla="*/ 96 w 723"/>
                <a:gd name="T13" fmla="*/ 72 h 1693"/>
                <a:gd name="T14" fmla="*/ 120 w 723"/>
                <a:gd name="T15" fmla="*/ 48 h 1693"/>
                <a:gd name="T16" fmla="*/ 699 w 723"/>
                <a:gd name="T17" fmla="*/ 48 h 1693"/>
                <a:gd name="T18" fmla="*/ 723 w 723"/>
                <a:gd name="T19" fmla="*/ 72 h 1693"/>
                <a:gd name="T20" fmla="*/ 723 w 723"/>
                <a:gd name="T21" fmla="*/ 1621 h 1693"/>
                <a:gd name="T22" fmla="*/ 699 w 723"/>
                <a:gd name="T23" fmla="*/ 1645 h 1693"/>
                <a:gd name="T24" fmla="*/ 435 w 723"/>
                <a:gd name="T25" fmla="*/ 1645 h 1693"/>
                <a:gd name="T26" fmla="*/ 435 w 723"/>
                <a:gd name="T27" fmla="*/ 1645 h 1693"/>
                <a:gd name="T28" fmla="*/ 411 w 723"/>
                <a:gd name="T29" fmla="*/ 1621 h 1693"/>
                <a:gd name="T30" fmla="*/ 435 w 723"/>
                <a:gd name="T31" fmla="*/ 1597 h 1693"/>
                <a:gd name="T32" fmla="*/ 459 w 723"/>
                <a:gd name="T33" fmla="*/ 1693 h 1693"/>
                <a:gd name="T34" fmla="*/ 315 w 723"/>
                <a:gd name="T35" fmla="*/ 1621 h 1693"/>
                <a:gd name="T36" fmla="*/ 459 w 723"/>
                <a:gd name="T37" fmla="*/ 1549 h 1693"/>
                <a:gd name="T38" fmla="*/ 459 w 723"/>
                <a:gd name="T39" fmla="*/ 1693 h 1693"/>
                <a:gd name="T40" fmla="*/ 144 w 723"/>
                <a:gd name="T41" fmla="*/ 144 h 1693"/>
                <a:gd name="T42" fmla="*/ 0 w 723"/>
                <a:gd name="T43" fmla="*/ 72 h 1693"/>
                <a:gd name="T44" fmla="*/ 144 w 723"/>
                <a:gd name="T45" fmla="*/ 0 h 1693"/>
                <a:gd name="T46" fmla="*/ 144 w 723"/>
                <a:gd name="T47" fmla="*/ 144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23" h="1693">
                  <a:moveTo>
                    <a:pt x="435" y="1597"/>
                  </a:moveTo>
                  <a:lnTo>
                    <a:pt x="699" y="1597"/>
                  </a:lnTo>
                  <a:lnTo>
                    <a:pt x="675" y="1621"/>
                  </a:lnTo>
                  <a:lnTo>
                    <a:pt x="675" y="72"/>
                  </a:lnTo>
                  <a:lnTo>
                    <a:pt x="699" y="96"/>
                  </a:lnTo>
                  <a:lnTo>
                    <a:pt x="120" y="96"/>
                  </a:lnTo>
                  <a:cubicBezTo>
                    <a:pt x="107" y="96"/>
                    <a:pt x="96" y="86"/>
                    <a:pt x="96" y="72"/>
                  </a:cubicBezTo>
                  <a:cubicBezTo>
                    <a:pt x="96" y="59"/>
                    <a:pt x="107" y="48"/>
                    <a:pt x="120" y="48"/>
                  </a:cubicBezTo>
                  <a:lnTo>
                    <a:pt x="699" y="48"/>
                  </a:lnTo>
                  <a:cubicBezTo>
                    <a:pt x="712" y="48"/>
                    <a:pt x="723" y="59"/>
                    <a:pt x="723" y="72"/>
                  </a:cubicBezTo>
                  <a:lnTo>
                    <a:pt x="723" y="1621"/>
                  </a:lnTo>
                  <a:cubicBezTo>
                    <a:pt x="723" y="1635"/>
                    <a:pt x="712" y="1645"/>
                    <a:pt x="699" y="1645"/>
                  </a:cubicBezTo>
                  <a:lnTo>
                    <a:pt x="435" y="1645"/>
                  </a:lnTo>
                  <a:lnTo>
                    <a:pt x="435" y="1645"/>
                  </a:lnTo>
                  <a:cubicBezTo>
                    <a:pt x="421" y="1645"/>
                    <a:pt x="411" y="1635"/>
                    <a:pt x="411" y="1621"/>
                  </a:cubicBezTo>
                  <a:cubicBezTo>
                    <a:pt x="411" y="1608"/>
                    <a:pt x="421" y="1597"/>
                    <a:pt x="435" y="1597"/>
                  </a:cubicBezTo>
                  <a:close/>
                  <a:moveTo>
                    <a:pt x="459" y="1693"/>
                  </a:moveTo>
                  <a:lnTo>
                    <a:pt x="315" y="1621"/>
                  </a:lnTo>
                  <a:lnTo>
                    <a:pt x="459" y="1549"/>
                  </a:lnTo>
                  <a:lnTo>
                    <a:pt x="459" y="1693"/>
                  </a:lnTo>
                  <a:close/>
                  <a:moveTo>
                    <a:pt x="144" y="144"/>
                  </a:moveTo>
                  <a:lnTo>
                    <a:pt x="0" y="72"/>
                  </a:lnTo>
                  <a:lnTo>
                    <a:pt x="144" y="0"/>
                  </a:lnTo>
                  <a:lnTo>
                    <a:pt x="144" y="144"/>
                  </a:lnTo>
                  <a:close/>
                </a:path>
              </a:pathLst>
            </a:custGeom>
            <a:solidFill>
              <a:srgbClr val="B81C28"/>
            </a:solidFill>
            <a:ln w="0" cap="flat">
              <a:solidFill>
                <a:srgbClr val="B81C28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8" name="Freeform 72"/>
            <p:cNvSpPr>
              <a:spLocks noEditPoints="1"/>
            </p:cNvSpPr>
            <p:nvPr/>
          </p:nvSpPr>
          <p:spPr bwMode="auto">
            <a:xfrm>
              <a:off x="5124" y="1355"/>
              <a:ext cx="235" cy="545"/>
            </a:xfrm>
            <a:custGeom>
              <a:avLst/>
              <a:gdLst>
                <a:gd name="T0" fmla="*/ 288 w 711"/>
                <a:gd name="T1" fmla="*/ 1597 h 1693"/>
                <a:gd name="T2" fmla="*/ 24 w 711"/>
                <a:gd name="T3" fmla="*/ 1597 h 1693"/>
                <a:gd name="T4" fmla="*/ 48 w 711"/>
                <a:gd name="T5" fmla="*/ 1621 h 1693"/>
                <a:gd name="T6" fmla="*/ 48 w 711"/>
                <a:gd name="T7" fmla="*/ 72 h 1693"/>
                <a:gd name="T8" fmla="*/ 24 w 711"/>
                <a:gd name="T9" fmla="*/ 96 h 1693"/>
                <a:gd name="T10" fmla="*/ 591 w 711"/>
                <a:gd name="T11" fmla="*/ 96 h 1693"/>
                <a:gd name="T12" fmla="*/ 615 w 711"/>
                <a:gd name="T13" fmla="*/ 72 h 1693"/>
                <a:gd name="T14" fmla="*/ 591 w 711"/>
                <a:gd name="T15" fmla="*/ 48 h 1693"/>
                <a:gd name="T16" fmla="*/ 24 w 711"/>
                <a:gd name="T17" fmla="*/ 48 h 1693"/>
                <a:gd name="T18" fmla="*/ 0 w 711"/>
                <a:gd name="T19" fmla="*/ 72 h 1693"/>
                <a:gd name="T20" fmla="*/ 0 w 711"/>
                <a:gd name="T21" fmla="*/ 1621 h 1693"/>
                <a:gd name="T22" fmla="*/ 24 w 711"/>
                <a:gd name="T23" fmla="*/ 1645 h 1693"/>
                <a:gd name="T24" fmla="*/ 288 w 711"/>
                <a:gd name="T25" fmla="*/ 1645 h 1693"/>
                <a:gd name="T26" fmla="*/ 288 w 711"/>
                <a:gd name="T27" fmla="*/ 1645 h 1693"/>
                <a:gd name="T28" fmla="*/ 312 w 711"/>
                <a:gd name="T29" fmla="*/ 1621 h 1693"/>
                <a:gd name="T30" fmla="*/ 288 w 711"/>
                <a:gd name="T31" fmla="*/ 1597 h 1693"/>
                <a:gd name="T32" fmla="*/ 264 w 711"/>
                <a:gd name="T33" fmla="*/ 1693 h 1693"/>
                <a:gd name="T34" fmla="*/ 408 w 711"/>
                <a:gd name="T35" fmla="*/ 1621 h 1693"/>
                <a:gd name="T36" fmla="*/ 264 w 711"/>
                <a:gd name="T37" fmla="*/ 1549 h 1693"/>
                <a:gd name="T38" fmla="*/ 264 w 711"/>
                <a:gd name="T39" fmla="*/ 1693 h 1693"/>
                <a:gd name="T40" fmla="*/ 567 w 711"/>
                <a:gd name="T41" fmla="*/ 144 h 1693"/>
                <a:gd name="T42" fmla="*/ 711 w 711"/>
                <a:gd name="T43" fmla="*/ 72 h 1693"/>
                <a:gd name="T44" fmla="*/ 567 w 711"/>
                <a:gd name="T45" fmla="*/ 0 h 1693"/>
                <a:gd name="T46" fmla="*/ 567 w 711"/>
                <a:gd name="T47" fmla="*/ 144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1" h="1693">
                  <a:moveTo>
                    <a:pt x="288" y="1597"/>
                  </a:moveTo>
                  <a:lnTo>
                    <a:pt x="24" y="1597"/>
                  </a:lnTo>
                  <a:lnTo>
                    <a:pt x="48" y="1621"/>
                  </a:lnTo>
                  <a:lnTo>
                    <a:pt x="48" y="72"/>
                  </a:lnTo>
                  <a:lnTo>
                    <a:pt x="24" y="96"/>
                  </a:lnTo>
                  <a:lnTo>
                    <a:pt x="591" y="96"/>
                  </a:lnTo>
                  <a:cubicBezTo>
                    <a:pt x="605" y="96"/>
                    <a:pt x="615" y="86"/>
                    <a:pt x="615" y="72"/>
                  </a:cubicBezTo>
                  <a:cubicBezTo>
                    <a:pt x="615" y="59"/>
                    <a:pt x="605" y="48"/>
                    <a:pt x="591" y="48"/>
                  </a:cubicBezTo>
                  <a:lnTo>
                    <a:pt x="24" y="48"/>
                  </a:lnTo>
                  <a:cubicBezTo>
                    <a:pt x="11" y="48"/>
                    <a:pt x="0" y="59"/>
                    <a:pt x="0" y="72"/>
                  </a:cubicBezTo>
                  <a:lnTo>
                    <a:pt x="0" y="1621"/>
                  </a:lnTo>
                  <a:cubicBezTo>
                    <a:pt x="0" y="1635"/>
                    <a:pt x="11" y="1645"/>
                    <a:pt x="24" y="1645"/>
                  </a:cubicBezTo>
                  <a:lnTo>
                    <a:pt x="288" y="1645"/>
                  </a:lnTo>
                  <a:lnTo>
                    <a:pt x="288" y="1645"/>
                  </a:lnTo>
                  <a:cubicBezTo>
                    <a:pt x="302" y="1645"/>
                    <a:pt x="312" y="1635"/>
                    <a:pt x="312" y="1621"/>
                  </a:cubicBezTo>
                  <a:cubicBezTo>
                    <a:pt x="312" y="1608"/>
                    <a:pt x="302" y="1597"/>
                    <a:pt x="288" y="1597"/>
                  </a:cubicBezTo>
                  <a:close/>
                  <a:moveTo>
                    <a:pt x="264" y="1693"/>
                  </a:moveTo>
                  <a:lnTo>
                    <a:pt x="408" y="1621"/>
                  </a:lnTo>
                  <a:lnTo>
                    <a:pt x="264" y="1549"/>
                  </a:lnTo>
                  <a:lnTo>
                    <a:pt x="264" y="1693"/>
                  </a:lnTo>
                  <a:close/>
                  <a:moveTo>
                    <a:pt x="567" y="144"/>
                  </a:moveTo>
                  <a:lnTo>
                    <a:pt x="711" y="72"/>
                  </a:lnTo>
                  <a:lnTo>
                    <a:pt x="567" y="0"/>
                  </a:lnTo>
                  <a:lnTo>
                    <a:pt x="567" y="144"/>
                  </a:lnTo>
                  <a:close/>
                </a:path>
              </a:pathLst>
            </a:custGeom>
            <a:solidFill>
              <a:srgbClr val="B81C28"/>
            </a:solidFill>
            <a:ln w="0" cap="flat">
              <a:solidFill>
                <a:srgbClr val="B81C28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9" name="Oval 73"/>
            <p:cNvSpPr>
              <a:spLocks noChangeArrowheads="1"/>
            </p:cNvSpPr>
            <p:nvPr/>
          </p:nvSpPr>
          <p:spPr bwMode="auto">
            <a:xfrm>
              <a:off x="3842" y="2307"/>
              <a:ext cx="80" cy="87"/>
            </a:xfrm>
            <a:prstGeom prst="ellipse">
              <a:avLst/>
            </a:prstGeom>
            <a:solidFill>
              <a:srgbClr val="A4091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1" name="Rectangle 74"/>
            <p:cNvSpPr>
              <a:spLocks noChangeArrowheads="1"/>
            </p:cNvSpPr>
            <p:nvPr/>
          </p:nvSpPr>
          <p:spPr bwMode="auto">
            <a:xfrm>
              <a:off x="3969" y="2304"/>
              <a:ext cx="23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75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Pilares</a:t>
              </a:r>
              <a:endParaRPr lang="es-ES" altLang="es-ES" sz="1350"/>
            </a:p>
          </p:txBody>
        </p:sp>
        <p:sp>
          <p:nvSpPr>
            <p:cNvPr id="82" name="Oval 75"/>
            <p:cNvSpPr>
              <a:spLocks noChangeArrowheads="1"/>
            </p:cNvSpPr>
            <p:nvPr/>
          </p:nvSpPr>
          <p:spPr bwMode="auto">
            <a:xfrm>
              <a:off x="3842" y="2441"/>
              <a:ext cx="80" cy="87"/>
            </a:xfrm>
            <a:prstGeom prst="ellipse">
              <a:avLst/>
            </a:prstGeom>
            <a:solidFill>
              <a:srgbClr val="4472C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3" name="Rectangle 76"/>
            <p:cNvSpPr>
              <a:spLocks noChangeArrowheads="1"/>
            </p:cNvSpPr>
            <p:nvPr/>
          </p:nvSpPr>
          <p:spPr bwMode="auto">
            <a:xfrm>
              <a:off x="3969" y="2437"/>
              <a:ext cx="39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75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Estrategias</a:t>
              </a:r>
              <a:endParaRPr lang="es-ES" altLang="es-ES" sz="1350"/>
            </a:p>
          </p:txBody>
        </p:sp>
        <p:sp>
          <p:nvSpPr>
            <p:cNvPr id="84" name="Oval 77"/>
            <p:cNvSpPr>
              <a:spLocks noChangeArrowheads="1"/>
            </p:cNvSpPr>
            <p:nvPr/>
          </p:nvSpPr>
          <p:spPr bwMode="auto">
            <a:xfrm>
              <a:off x="3842" y="2574"/>
              <a:ext cx="80" cy="88"/>
            </a:xfrm>
            <a:prstGeom prst="ellipse">
              <a:avLst/>
            </a:prstGeom>
            <a:solidFill>
              <a:srgbClr val="70AD4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5" name="Rectangle 78"/>
            <p:cNvSpPr>
              <a:spLocks noChangeArrowheads="1"/>
            </p:cNvSpPr>
            <p:nvPr/>
          </p:nvSpPr>
          <p:spPr bwMode="auto">
            <a:xfrm>
              <a:off x="3969" y="2570"/>
              <a:ext cx="78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s-ES" altLang="es-ES" sz="750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Estrategia Envolvente</a:t>
              </a:r>
              <a:endParaRPr lang="es-ES" altLang="es-ES" sz="1350"/>
            </a:p>
          </p:txBody>
        </p:sp>
      </p:grpSp>
      <p:pic>
        <p:nvPicPr>
          <p:cNvPr id="88" name="Imagen 8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922" y="2040416"/>
            <a:ext cx="715500" cy="7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3664860" y="3459457"/>
            <a:ext cx="23530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 b="1" dirty="0">
                <a:solidFill>
                  <a:prstClr val="black"/>
                </a:solidFill>
              </a:rPr>
              <a:t>Planes Departamentales</a:t>
            </a:r>
            <a:endParaRPr lang="es-ES" sz="1050" b="1" dirty="0">
              <a:solidFill>
                <a:prstClr val="black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227428" y="3440297"/>
            <a:ext cx="27295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 b="1" dirty="0">
                <a:solidFill>
                  <a:prstClr val="black"/>
                </a:solidFill>
              </a:rPr>
              <a:t>Planes de Ciudades Capitales</a:t>
            </a:r>
            <a:endParaRPr lang="es-ES" sz="1050" b="1" dirty="0">
              <a:solidFill>
                <a:prstClr val="black"/>
              </a:solidFill>
            </a:endParaRPr>
          </a:p>
        </p:txBody>
      </p:sp>
      <p:sp>
        <p:nvSpPr>
          <p:cNvPr id="14" name="Rectángulo 202"/>
          <p:cNvSpPr>
            <a:spLocks noChangeArrowheads="1"/>
          </p:cNvSpPr>
          <p:nvPr/>
        </p:nvSpPr>
        <p:spPr bwMode="auto">
          <a:xfrm>
            <a:off x="3204552" y="1625377"/>
            <a:ext cx="5861480" cy="20451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lnSpc>
                <a:spcPct val="125000"/>
              </a:lnSpc>
            </a:pPr>
            <a:r>
              <a:rPr lang="es-CO" altLang="es-CO" sz="1200" b="1" dirty="0">
                <a:solidFill>
                  <a:srgbClr val="000000"/>
                </a:solidFill>
                <a:latin typeface="Futura Std Book"/>
                <a:ea typeface="Century Gothic" panose="020B0502020202020204" pitchFamily="34" charset="0"/>
                <a:cs typeface="Calibri" panose="020F0502020204030204" pitchFamily="34" charset="0"/>
              </a:rPr>
              <a:t>63 Planes analizados </a:t>
            </a:r>
            <a:r>
              <a:rPr lang="es-CO" altLang="es-CO" sz="1200" dirty="0">
                <a:solidFill>
                  <a:srgbClr val="000000"/>
                </a:solidFill>
                <a:latin typeface="Futura Std Book"/>
                <a:ea typeface="Century Gothic" panose="020B0502020202020204" pitchFamily="34" charset="0"/>
                <a:cs typeface="Calibri" panose="020F0502020204030204" pitchFamily="34" charset="0"/>
              </a:rPr>
              <a:t>(32 Departamentales y 31 Ciudades capitales)</a:t>
            </a:r>
          </a:p>
          <a:p>
            <a:pPr marL="0" indent="0">
              <a:lnSpc>
                <a:spcPct val="125000"/>
              </a:lnSpc>
            </a:pPr>
            <a:endParaRPr lang="es-CO" altLang="es-CO" sz="675" b="1" dirty="0">
              <a:solidFill>
                <a:srgbClr val="00B050"/>
              </a:solidFill>
              <a:latin typeface="Futura Std Book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s-CO" altLang="es-CO" sz="1200" dirty="0">
                <a:solidFill>
                  <a:srgbClr val="000000"/>
                </a:solidFill>
                <a:latin typeface="Futura Std Book"/>
                <a:cs typeface="Calibri" panose="020F0502020204030204" pitchFamily="34" charset="0"/>
              </a:rPr>
              <a:t>100% de los Planes de Desarrollo Territorial (PDT) incluyeron los ODS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s-CO" altLang="es-CO" sz="1200" b="1" dirty="0">
                <a:solidFill>
                  <a:srgbClr val="000000"/>
                </a:solidFill>
                <a:latin typeface="Futura Std Book"/>
                <a:cs typeface="Calibri" panose="020F0502020204030204" pitchFamily="34" charset="0"/>
              </a:rPr>
              <a:t>Incorporación Planes Departamentales</a:t>
            </a:r>
            <a:r>
              <a:rPr lang="es-CO" altLang="es-CO" sz="1200" dirty="0">
                <a:solidFill>
                  <a:srgbClr val="000000"/>
                </a:solidFill>
                <a:latin typeface="Futura Std Book"/>
                <a:cs typeface="Calibri" panose="020F0502020204030204" pitchFamily="34" charset="0"/>
              </a:rPr>
              <a:t>: </a:t>
            </a:r>
            <a:r>
              <a:rPr lang="es-CO" altLang="es-CO" sz="1200" b="1" dirty="0">
                <a:solidFill>
                  <a:srgbClr val="00B050"/>
                </a:solidFill>
                <a:latin typeface="Futura Std Book"/>
                <a:cs typeface="Calibri" panose="020F0502020204030204" pitchFamily="34" charset="0"/>
              </a:rPr>
              <a:t>alta </a:t>
            </a:r>
            <a:r>
              <a:rPr lang="es-CO" altLang="es-CO" sz="1200" dirty="0">
                <a:solidFill>
                  <a:prstClr val="black"/>
                </a:solidFill>
                <a:latin typeface="Futura Std Book"/>
                <a:cs typeface="Calibri" panose="020F0502020204030204" pitchFamily="34" charset="0"/>
              </a:rPr>
              <a:t>(</a:t>
            </a:r>
            <a:r>
              <a:rPr lang="es-CO" altLang="es-CO" sz="1200" b="1" dirty="0">
                <a:solidFill>
                  <a:srgbClr val="00B050"/>
                </a:solidFill>
                <a:latin typeface="Futura Std Book"/>
                <a:cs typeface="Calibri" panose="020F0502020204030204" pitchFamily="34" charset="0"/>
              </a:rPr>
              <a:t>7</a:t>
            </a:r>
            <a:r>
              <a:rPr lang="es-CO" altLang="es-CO" sz="1200" dirty="0">
                <a:solidFill>
                  <a:prstClr val="black"/>
                </a:solidFill>
                <a:latin typeface="Futura Std Book"/>
                <a:cs typeface="Calibri" panose="020F0502020204030204" pitchFamily="34" charset="0"/>
              </a:rPr>
              <a:t>)</a:t>
            </a:r>
            <a:r>
              <a:rPr lang="es-CO" altLang="es-CO" sz="1200" dirty="0">
                <a:solidFill>
                  <a:srgbClr val="000000"/>
                </a:solidFill>
                <a:latin typeface="Futura Std Book"/>
                <a:cs typeface="Calibri" panose="020F0502020204030204" pitchFamily="34" charset="0"/>
              </a:rPr>
              <a:t>,  </a:t>
            </a:r>
            <a:r>
              <a:rPr lang="es-CO" altLang="es-CO" sz="1200" b="1" dirty="0">
                <a:solidFill>
                  <a:srgbClr val="FFB300"/>
                </a:solidFill>
                <a:latin typeface="Futura Std Book"/>
                <a:cs typeface="Calibri" panose="020F0502020204030204" pitchFamily="34" charset="0"/>
              </a:rPr>
              <a:t>media </a:t>
            </a:r>
            <a:r>
              <a:rPr lang="es-CO" altLang="es-CO" sz="1200" dirty="0">
                <a:solidFill>
                  <a:prstClr val="black"/>
                </a:solidFill>
                <a:latin typeface="Futura Std Book"/>
                <a:cs typeface="Calibri" panose="020F0502020204030204" pitchFamily="34" charset="0"/>
              </a:rPr>
              <a:t>(</a:t>
            </a:r>
            <a:r>
              <a:rPr lang="es-CO" altLang="es-CO" sz="1200" b="1" dirty="0">
                <a:solidFill>
                  <a:srgbClr val="FFB300"/>
                </a:solidFill>
                <a:latin typeface="Futura Std Book"/>
                <a:cs typeface="Calibri" panose="020F0502020204030204" pitchFamily="34" charset="0"/>
              </a:rPr>
              <a:t>15</a:t>
            </a:r>
            <a:r>
              <a:rPr lang="es-CO" altLang="es-CO" sz="1200" dirty="0">
                <a:solidFill>
                  <a:prstClr val="black"/>
                </a:solidFill>
                <a:latin typeface="Futura Std Book"/>
                <a:cs typeface="Calibri" panose="020F0502020204030204" pitchFamily="34" charset="0"/>
              </a:rPr>
              <a:t>)</a:t>
            </a:r>
            <a:r>
              <a:rPr lang="es-CO" altLang="es-CO" sz="1200" dirty="0">
                <a:solidFill>
                  <a:srgbClr val="70AD47"/>
                </a:solidFill>
                <a:latin typeface="Futura Std Book"/>
                <a:cs typeface="Calibri" panose="020F0502020204030204" pitchFamily="34" charset="0"/>
              </a:rPr>
              <a:t> </a:t>
            </a:r>
            <a:r>
              <a:rPr lang="es-CO" altLang="es-CO" sz="1200" dirty="0">
                <a:solidFill>
                  <a:srgbClr val="000000"/>
                </a:solidFill>
                <a:latin typeface="Futura Std Book"/>
                <a:cs typeface="Calibri" panose="020F0502020204030204" pitchFamily="34" charset="0"/>
              </a:rPr>
              <a:t>y </a:t>
            </a:r>
            <a:r>
              <a:rPr lang="es-CO" altLang="es-CO" sz="1200" b="1" dirty="0">
                <a:solidFill>
                  <a:srgbClr val="ED7D31"/>
                </a:solidFill>
                <a:latin typeface="Futura Std Book"/>
                <a:cs typeface="Calibri" panose="020F0502020204030204" pitchFamily="34" charset="0"/>
              </a:rPr>
              <a:t>general </a:t>
            </a:r>
            <a:r>
              <a:rPr lang="es-CO" altLang="es-CO" sz="1200" dirty="0">
                <a:solidFill>
                  <a:prstClr val="black"/>
                </a:solidFill>
                <a:latin typeface="Futura Std Book"/>
                <a:cs typeface="Calibri" panose="020F0502020204030204" pitchFamily="34" charset="0"/>
              </a:rPr>
              <a:t>(</a:t>
            </a:r>
            <a:r>
              <a:rPr lang="es-CO" altLang="es-CO" sz="1200" b="1" dirty="0">
                <a:solidFill>
                  <a:srgbClr val="ED7D31"/>
                </a:solidFill>
                <a:latin typeface="Futura Std Book"/>
                <a:cs typeface="Calibri" panose="020F0502020204030204" pitchFamily="34" charset="0"/>
              </a:rPr>
              <a:t>10</a:t>
            </a:r>
            <a:r>
              <a:rPr lang="es-CO" altLang="es-CO" sz="1200" dirty="0">
                <a:solidFill>
                  <a:prstClr val="black"/>
                </a:solidFill>
                <a:latin typeface="Futura Std Book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s-CO" altLang="es-CO" sz="1200" b="1" dirty="0">
                <a:solidFill>
                  <a:srgbClr val="000000"/>
                </a:solidFill>
                <a:latin typeface="Futura Std Book"/>
                <a:cs typeface="Calibri" panose="020F0502020204030204" pitchFamily="34" charset="0"/>
              </a:rPr>
              <a:t>Incorporación Planes de Ciudades Capitales</a:t>
            </a:r>
            <a:r>
              <a:rPr lang="es-CO" altLang="es-CO" sz="1200" dirty="0">
                <a:solidFill>
                  <a:srgbClr val="000000"/>
                </a:solidFill>
                <a:latin typeface="Futura Std Book"/>
                <a:cs typeface="Calibri" panose="020F0502020204030204" pitchFamily="34" charset="0"/>
              </a:rPr>
              <a:t>: </a:t>
            </a:r>
            <a:r>
              <a:rPr lang="es-CO" altLang="es-CO" sz="1200" b="1" dirty="0">
                <a:solidFill>
                  <a:srgbClr val="00B050"/>
                </a:solidFill>
                <a:latin typeface="Futura Std Book"/>
                <a:cs typeface="Calibri" panose="020F0502020204030204" pitchFamily="34" charset="0"/>
              </a:rPr>
              <a:t>alta </a:t>
            </a:r>
            <a:r>
              <a:rPr lang="es-CO" altLang="es-CO" sz="1200" dirty="0">
                <a:solidFill>
                  <a:srgbClr val="000000"/>
                </a:solidFill>
                <a:latin typeface="Futura Std Book"/>
                <a:cs typeface="Calibri" panose="020F0502020204030204" pitchFamily="34" charset="0"/>
              </a:rPr>
              <a:t>(</a:t>
            </a:r>
            <a:r>
              <a:rPr lang="es-CO" altLang="es-CO" sz="1200" b="1" dirty="0">
                <a:solidFill>
                  <a:srgbClr val="00B050"/>
                </a:solidFill>
                <a:latin typeface="Futura Std Book"/>
                <a:cs typeface="Calibri" panose="020F0502020204030204" pitchFamily="34" charset="0"/>
              </a:rPr>
              <a:t>8</a:t>
            </a:r>
            <a:r>
              <a:rPr lang="es-CO" altLang="es-CO" sz="1200" dirty="0">
                <a:solidFill>
                  <a:srgbClr val="000000"/>
                </a:solidFill>
                <a:latin typeface="Futura Std Book"/>
                <a:cs typeface="Calibri" panose="020F0502020204030204" pitchFamily="34" charset="0"/>
              </a:rPr>
              <a:t>),  </a:t>
            </a:r>
            <a:r>
              <a:rPr lang="es-CO" altLang="es-CO" sz="1200" b="1" dirty="0">
                <a:solidFill>
                  <a:srgbClr val="FFB300"/>
                </a:solidFill>
                <a:latin typeface="Futura Std Book"/>
                <a:cs typeface="Calibri" panose="020F0502020204030204" pitchFamily="34" charset="0"/>
              </a:rPr>
              <a:t>media </a:t>
            </a:r>
            <a:r>
              <a:rPr lang="es-CO" altLang="es-CO" sz="1200" dirty="0">
                <a:solidFill>
                  <a:srgbClr val="000000"/>
                </a:solidFill>
                <a:latin typeface="Futura Std Book"/>
                <a:cs typeface="Calibri" panose="020F0502020204030204" pitchFamily="34" charset="0"/>
              </a:rPr>
              <a:t>(</a:t>
            </a:r>
            <a:r>
              <a:rPr lang="es-CO" altLang="es-CO" sz="1200" b="1" dirty="0">
                <a:solidFill>
                  <a:srgbClr val="FFB300"/>
                </a:solidFill>
                <a:latin typeface="Futura Std Book"/>
                <a:cs typeface="Calibri" panose="020F0502020204030204" pitchFamily="34" charset="0"/>
              </a:rPr>
              <a:t>9</a:t>
            </a:r>
            <a:r>
              <a:rPr lang="es-CO" altLang="es-CO" sz="1200" dirty="0">
                <a:solidFill>
                  <a:prstClr val="black"/>
                </a:solidFill>
                <a:latin typeface="Futura Std Book"/>
                <a:cs typeface="Calibri" panose="020F0502020204030204" pitchFamily="34" charset="0"/>
              </a:rPr>
              <a:t>)</a:t>
            </a:r>
            <a:r>
              <a:rPr lang="es-CO" altLang="es-CO" sz="1200" dirty="0">
                <a:solidFill>
                  <a:srgbClr val="70AD47"/>
                </a:solidFill>
                <a:latin typeface="Futura Std Book"/>
                <a:cs typeface="Calibri" panose="020F0502020204030204" pitchFamily="34" charset="0"/>
              </a:rPr>
              <a:t> </a:t>
            </a:r>
            <a:r>
              <a:rPr lang="es-CO" altLang="es-CO" sz="1200" dirty="0">
                <a:solidFill>
                  <a:srgbClr val="000000"/>
                </a:solidFill>
                <a:latin typeface="Futura Std Book"/>
                <a:cs typeface="Calibri" panose="020F0502020204030204" pitchFamily="34" charset="0"/>
              </a:rPr>
              <a:t>y </a:t>
            </a:r>
            <a:r>
              <a:rPr lang="es-CO" altLang="es-CO" sz="1200" b="1" dirty="0">
                <a:solidFill>
                  <a:srgbClr val="ED7D31"/>
                </a:solidFill>
                <a:latin typeface="Futura Std Book"/>
                <a:cs typeface="Calibri" panose="020F0502020204030204" pitchFamily="34" charset="0"/>
              </a:rPr>
              <a:t>general </a:t>
            </a:r>
            <a:r>
              <a:rPr lang="es-CO" altLang="es-CO" sz="1200" dirty="0">
                <a:solidFill>
                  <a:srgbClr val="000000"/>
                </a:solidFill>
                <a:latin typeface="Futura Std Book"/>
                <a:cs typeface="Calibri" panose="020F0502020204030204" pitchFamily="34" charset="0"/>
              </a:rPr>
              <a:t>(</a:t>
            </a:r>
            <a:r>
              <a:rPr lang="es-CO" altLang="es-CO" sz="1200" b="1" dirty="0">
                <a:solidFill>
                  <a:srgbClr val="ED7D31"/>
                </a:solidFill>
                <a:latin typeface="Futura Std Book"/>
                <a:cs typeface="Calibri" panose="020F0502020204030204" pitchFamily="34" charset="0"/>
              </a:rPr>
              <a:t>14</a:t>
            </a:r>
            <a:r>
              <a:rPr lang="es-CO" altLang="es-CO" sz="1200" dirty="0">
                <a:solidFill>
                  <a:prstClr val="black"/>
                </a:solidFill>
                <a:latin typeface="Futura Std Book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s-CO" altLang="es-CO" sz="1200" dirty="0">
                <a:solidFill>
                  <a:srgbClr val="000000"/>
                </a:solidFill>
                <a:latin typeface="Futura Std Book"/>
                <a:cs typeface="Calibri" panose="020F0502020204030204" pitchFamily="34" charset="0"/>
              </a:rPr>
              <a:t>En promedio, los PDT incluyeron </a:t>
            </a:r>
            <a:r>
              <a:rPr lang="es-CO" sz="1200" b="1" dirty="0">
                <a:solidFill>
                  <a:prstClr val="black"/>
                </a:solidFill>
                <a:latin typeface="Futura Std Book"/>
              </a:rPr>
              <a:t>30% de las metas ODS </a:t>
            </a:r>
            <a:r>
              <a:rPr lang="es-CO" sz="1200" dirty="0">
                <a:solidFill>
                  <a:prstClr val="black"/>
                </a:solidFill>
                <a:latin typeface="Futura Std Book"/>
              </a:rPr>
              <a:t>aplicables a nivel territorial (</a:t>
            </a:r>
            <a:r>
              <a:rPr lang="es-CO" sz="1200" b="1" dirty="0">
                <a:solidFill>
                  <a:prstClr val="black"/>
                </a:solidFill>
                <a:latin typeface="Futura Std Book"/>
              </a:rPr>
              <a:t>33/110</a:t>
            </a:r>
            <a:r>
              <a:rPr lang="es-CO" sz="1200" dirty="0">
                <a:solidFill>
                  <a:prstClr val="black"/>
                </a:solidFill>
                <a:latin typeface="Futura Std Book"/>
              </a:rPr>
              <a:t>)</a:t>
            </a:r>
            <a:endParaRPr lang="es-CO" altLang="es-CO" sz="1200" b="1" dirty="0">
              <a:solidFill>
                <a:srgbClr val="FF9933"/>
              </a:solidFill>
              <a:latin typeface="Futura Std Book"/>
              <a:cs typeface="Calibri" panose="020F050202020403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007586" y="5238120"/>
            <a:ext cx="137842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50" dirty="0">
                <a:solidFill>
                  <a:prstClr val="black"/>
                </a:solidFill>
                <a:cs typeface="Calibri" panose="020F0502020204030204" pitchFamily="34" charset="0"/>
              </a:rPr>
              <a:t>Fuente: DNP, 2016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232" y="860779"/>
            <a:ext cx="8870635" cy="419540"/>
          </a:xfrm>
        </p:spPr>
        <p:txBody>
          <a:bodyPr/>
          <a:lstStyle/>
          <a:p>
            <a:r>
              <a:rPr lang="es-ES" sz="2400" dirty="0"/>
              <a:t>También fue pionero en inclusión de los ODS en planes de desarrollo territorial, 2016-2019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112"/>
          <a:stretch/>
        </p:blipFill>
        <p:spPr>
          <a:xfrm>
            <a:off x="4445102" y="4250255"/>
            <a:ext cx="692704" cy="52373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112"/>
          <a:stretch/>
        </p:blipFill>
        <p:spPr>
          <a:xfrm>
            <a:off x="7280935" y="4250255"/>
            <a:ext cx="692704" cy="523733"/>
          </a:xfrm>
          <a:prstGeom prst="rect">
            <a:avLst/>
          </a:prstGeom>
        </p:spPr>
      </p:pic>
      <p:graphicFrame>
        <p:nvGraphicFramePr>
          <p:cNvPr id="25" name="Gráfico 24"/>
          <p:cNvGraphicFramePr>
            <a:graphicFrameLocks/>
          </p:cNvGraphicFramePr>
          <p:nvPr>
            <p:extLst/>
          </p:nvPr>
        </p:nvGraphicFramePr>
        <p:xfrm>
          <a:off x="3185817" y="3702697"/>
          <a:ext cx="3031856" cy="1651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Gráfico 27"/>
          <p:cNvGraphicFramePr>
            <a:graphicFrameLocks/>
          </p:cNvGraphicFramePr>
          <p:nvPr>
            <p:extLst/>
          </p:nvPr>
        </p:nvGraphicFramePr>
        <p:xfrm>
          <a:off x="6227428" y="3702697"/>
          <a:ext cx="2648689" cy="1682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t="7586" r="14592" b="12778"/>
          <a:stretch/>
        </p:blipFill>
        <p:spPr>
          <a:xfrm>
            <a:off x="309093" y="1707992"/>
            <a:ext cx="2895459" cy="369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5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t">
            <a:noAutofit/>
          </a:bodyPr>
          <a:lstStyle/>
          <a:p>
            <a:r>
              <a:rPr lang="es-ES" sz="2400" dirty="0"/>
              <a:t>Documento CONPES para la implementación de los ODS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6E71E768-6339-46D6-AD8F-10B4BF5210B0}"/>
              </a:ext>
            </a:extLst>
          </p:cNvPr>
          <p:cNvSpPr txBox="1"/>
          <p:nvPr/>
        </p:nvSpPr>
        <p:spPr>
          <a:xfrm>
            <a:off x="1596587" y="1921600"/>
            <a:ext cx="7425056" cy="304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O" sz="750" b="1" dirty="0"/>
          </a:p>
          <a:p>
            <a:r>
              <a:rPr lang="es-CO" sz="1350" dirty="0">
                <a:solidFill>
                  <a:srgbClr val="A50021"/>
                </a:solidFill>
              </a:rPr>
              <a:t>Esquema de seguimiento y reporte </a:t>
            </a:r>
          </a:p>
          <a:p>
            <a:r>
              <a:rPr lang="es-CO" altLang="es-ES_tradnl" sz="1350" dirty="0">
                <a:latin typeface="Futura Std Book" charset="0"/>
              </a:rPr>
              <a:t>Líneas base, valores objetivos a 2030 y entidades responsables</a:t>
            </a:r>
            <a:endParaRPr lang="es-CO" sz="1350" b="1" dirty="0">
              <a:solidFill>
                <a:srgbClr val="A50021"/>
              </a:solidFill>
            </a:endParaRPr>
          </a:p>
          <a:p>
            <a:endParaRPr lang="es-CO" sz="675" b="1" dirty="0">
              <a:solidFill>
                <a:srgbClr val="A50021"/>
              </a:solidFill>
            </a:endParaRPr>
          </a:p>
          <a:p>
            <a:endParaRPr lang="es-CO" sz="788" dirty="0">
              <a:solidFill>
                <a:srgbClr val="A50021"/>
              </a:solidFill>
            </a:endParaRPr>
          </a:p>
          <a:p>
            <a:r>
              <a:rPr lang="es-CO" sz="1350" dirty="0">
                <a:solidFill>
                  <a:srgbClr val="A50021"/>
                </a:solidFill>
              </a:rPr>
              <a:t>Estrategia territorial</a:t>
            </a:r>
          </a:p>
          <a:p>
            <a:r>
              <a:rPr lang="es-CO" sz="1350" dirty="0"/>
              <a:t>Adelantar acciones que permitan la implementación de la Agenda 2030 y sus ODS a nivel territorial</a:t>
            </a:r>
          </a:p>
          <a:p>
            <a:endParaRPr lang="es-CO" sz="1200" dirty="0"/>
          </a:p>
          <a:p>
            <a:r>
              <a:rPr lang="es-CO" sz="1350" dirty="0">
                <a:solidFill>
                  <a:srgbClr val="A50021"/>
                </a:solidFill>
              </a:rPr>
              <a:t>Fortalecimiento de los indicadores ODS</a:t>
            </a:r>
          </a:p>
          <a:p>
            <a:r>
              <a:rPr lang="es-CO" sz="1350" dirty="0"/>
              <a:t>Fortalecimiento estadístico y desarrollo de nuevos indicadores</a:t>
            </a:r>
          </a:p>
          <a:p>
            <a:endParaRPr lang="es-CO" sz="900" dirty="0"/>
          </a:p>
          <a:p>
            <a:endParaRPr lang="es-CO" sz="1350" dirty="0">
              <a:solidFill>
                <a:srgbClr val="A50021"/>
              </a:solidFill>
            </a:endParaRPr>
          </a:p>
          <a:p>
            <a:r>
              <a:rPr lang="es-CO" sz="1350" dirty="0">
                <a:solidFill>
                  <a:srgbClr val="A50021"/>
                </a:solidFill>
              </a:rPr>
              <a:t>Alianzas para el cumplimiento de los ODS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350" dirty="0"/>
              <a:t>Institucionalización de espacios de diálogo social alrededor de los ODS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350" dirty="0"/>
              <a:t>Consolidación de alianzas para acelerar los medios de implementación de los ODS (financiación, conocimiento y movilización internacional)</a:t>
            </a:r>
          </a:p>
        </p:txBody>
      </p:sp>
      <p:pic>
        <p:nvPicPr>
          <p:cNvPr id="7" name="15 Imagen">
            <a:extLst>
              <a:ext uri="{FF2B5EF4-FFF2-40B4-BE49-F238E27FC236}">
                <a16:creationId xmlns:a16="http://schemas.microsoft.com/office/drawing/2014/main" xmlns="" id="{4707AF7E-9329-4D33-93CA-DA09B0B7644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" t="3259" r="76780" b="79981"/>
          <a:stretch/>
        </p:blipFill>
        <p:spPr bwMode="auto">
          <a:xfrm>
            <a:off x="321904" y="1990789"/>
            <a:ext cx="1088560" cy="517847"/>
          </a:xfrm>
          <a:prstGeom prst="rect">
            <a:avLst/>
          </a:prstGeom>
          <a:noFill/>
        </p:spPr>
      </p:pic>
      <p:pic>
        <p:nvPicPr>
          <p:cNvPr id="8" name="15 Imagen">
            <a:extLst>
              <a:ext uri="{FF2B5EF4-FFF2-40B4-BE49-F238E27FC236}">
                <a16:creationId xmlns:a16="http://schemas.microsoft.com/office/drawing/2014/main" xmlns="" id="{A3858DC9-12B2-4063-A621-6535B7DDBA8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8" t="3929" r="51827" b="79060"/>
          <a:stretch/>
        </p:blipFill>
        <p:spPr bwMode="auto">
          <a:xfrm>
            <a:off x="315040" y="2726273"/>
            <a:ext cx="1080809" cy="513000"/>
          </a:xfrm>
          <a:prstGeom prst="rect">
            <a:avLst/>
          </a:prstGeom>
          <a:noFill/>
        </p:spPr>
      </p:pic>
      <p:pic>
        <p:nvPicPr>
          <p:cNvPr id="9" name="15 Imagen">
            <a:extLst>
              <a:ext uri="{FF2B5EF4-FFF2-40B4-BE49-F238E27FC236}">
                <a16:creationId xmlns:a16="http://schemas.microsoft.com/office/drawing/2014/main" xmlns="" id="{D188B2EB-64A0-41CD-B68F-402E60F262D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8" t="3928" r="26307" b="79061"/>
          <a:stretch/>
        </p:blipFill>
        <p:spPr bwMode="auto">
          <a:xfrm>
            <a:off x="329655" y="3557597"/>
            <a:ext cx="1080809" cy="513000"/>
          </a:xfrm>
          <a:prstGeom prst="rect">
            <a:avLst/>
          </a:prstGeom>
          <a:noFill/>
        </p:spPr>
      </p:pic>
      <p:pic>
        <p:nvPicPr>
          <p:cNvPr id="11" name="15 Imagen">
            <a:extLst>
              <a:ext uri="{FF2B5EF4-FFF2-40B4-BE49-F238E27FC236}">
                <a16:creationId xmlns:a16="http://schemas.microsoft.com/office/drawing/2014/main" xmlns="" id="{C93378EF-90B9-499A-B561-656CD95D714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1" t="4158" r="504" b="80210"/>
          <a:stretch/>
        </p:blipFill>
        <p:spPr bwMode="auto">
          <a:xfrm>
            <a:off x="315040" y="4390064"/>
            <a:ext cx="1080809" cy="513000"/>
          </a:xfrm>
          <a:prstGeom prst="rect">
            <a:avLst/>
          </a:prstGeom>
          <a:noFill/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3E5FD34-CF4A-4B98-A013-F8AA826C7F92}"/>
              </a:ext>
            </a:extLst>
          </p:cNvPr>
          <p:cNvSpPr/>
          <p:nvPr/>
        </p:nvSpPr>
        <p:spPr>
          <a:xfrm>
            <a:off x="315041" y="1623140"/>
            <a:ext cx="220727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350" b="1" dirty="0"/>
              <a:t>LINEAMIENTOS DE POLÍTICA</a:t>
            </a:r>
          </a:p>
        </p:txBody>
      </p:sp>
    </p:spTree>
    <p:extLst>
      <p:ext uri="{BB962C8B-B14F-4D97-AF65-F5344CB8AC3E}">
        <p14:creationId xmlns:p14="http://schemas.microsoft.com/office/powerpoint/2010/main" val="367647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592" y="898283"/>
            <a:ext cx="8842530" cy="419540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es-ES" sz="2400" dirty="0">
                <a:latin typeface="Futura Std Book (Cuerpo)"/>
              </a:rPr>
              <a:t>Interlocución y vocería: requieren de un diálogo permanente para alcanzarlos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18273559-733E-4E7B-8A1A-22F0536ED7A5}"/>
              </a:ext>
            </a:extLst>
          </p:cNvPr>
          <p:cNvGrpSpPr/>
          <p:nvPr/>
        </p:nvGrpSpPr>
        <p:grpSpPr>
          <a:xfrm>
            <a:off x="338624" y="1648602"/>
            <a:ext cx="8155109" cy="3721165"/>
            <a:chOff x="219850" y="836963"/>
            <a:chExt cx="10873479" cy="4961553"/>
          </a:xfrm>
        </p:grpSpPr>
        <p:sp>
          <p:nvSpPr>
            <p:cNvPr id="30" name="Rectángulo 29"/>
            <p:cNvSpPr/>
            <p:nvPr/>
          </p:nvSpPr>
          <p:spPr>
            <a:xfrm>
              <a:off x="2690383" y="836963"/>
              <a:ext cx="6096000" cy="7078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>
                <a:defRPr/>
              </a:pPr>
              <a:r>
                <a:rPr lang="es-ES" sz="1500" b="1" kern="0" dirty="0">
                  <a:solidFill>
                    <a:srgbClr val="A4091F"/>
                  </a:solidFill>
                </a:rPr>
                <a:t>135</a:t>
              </a:r>
              <a:endParaRPr lang="es-ES" sz="1350" b="1" kern="0" dirty="0">
                <a:solidFill>
                  <a:srgbClr val="A4091F"/>
                </a:solidFill>
              </a:endParaRPr>
            </a:p>
            <a:p>
              <a:pPr lvl="0" algn="ctr">
                <a:defRPr/>
              </a:pPr>
              <a:r>
                <a:rPr lang="es-ES" sz="1350" kern="0" dirty="0"/>
                <a:t>Gobierno Nacional</a:t>
              </a: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4120" y="1631521"/>
              <a:ext cx="751230" cy="751230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2714" y="1629532"/>
              <a:ext cx="742608" cy="742608"/>
            </a:xfrm>
            <a:prstGeom prst="rect">
              <a:avLst/>
            </a:prstGeom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7129" y="1631521"/>
              <a:ext cx="742530" cy="74253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58997" y="1631521"/>
              <a:ext cx="742609" cy="742609"/>
            </a:xfrm>
            <a:prstGeom prst="rect">
              <a:avLst/>
            </a:prstGeom>
          </p:spPr>
        </p:pic>
        <p:grpSp>
          <p:nvGrpSpPr>
            <p:cNvPr id="19" name="Agrupar 18"/>
            <p:cNvGrpSpPr/>
            <p:nvPr/>
          </p:nvGrpSpPr>
          <p:grpSpPr>
            <a:xfrm>
              <a:off x="2288340" y="4331703"/>
              <a:ext cx="6929218" cy="1466813"/>
              <a:chOff x="2624544" y="4397951"/>
              <a:chExt cx="6929218" cy="1466813"/>
            </a:xfrm>
          </p:grpSpPr>
          <p:sp>
            <p:nvSpPr>
              <p:cNvPr id="32" name="Rectángulo 31"/>
              <p:cNvSpPr/>
              <p:nvPr/>
            </p:nvSpPr>
            <p:spPr>
              <a:xfrm>
                <a:off x="2624544" y="4397951"/>
                <a:ext cx="6929218" cy="707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s-ES" sz="1500" b="1" kern="0" dirty="0">
                    <a:solidFill>
                      <a:srgbClr val="A4091F"/>
                    </a:solidFill>
                  </a:rPr>
                  <a:t>88</a:t>
                </a:r>
                <a:endParaRPr lang="es-ES" sz="1350" b="1" kern="0" dirty="0">
                  <a:solidFill>
                    <a:srgbClr val="A4091F"/>
                  </a:solidFill>
                </a:endParaRPr>
              </a:p>
              <a:p>
                <a:pPr lvl="0" algn="ctr">
                  <a:defRPr/>
                </a:pPr>
                <a:r>
                  <a:rPr lang="en-US" sz="1350" kern="0" dirty="0" err="1"/>
                  <a:t>Requieren</a:t>
                </a:r>
                <a:r>
                  <a:rPr lang="en-US" sz="1350" kern="0" dirty="0"/>
                  <a:t> </a:t>
                </a:r>
                <a:r>
                  <a:rPr lang="en-US" sz="1350" kern="0" dirty="0" err="1"/>
                  <a:t>compromiso</a:t>
                </a:r>
                <a:r>
                  <a:rPr lang="en-US" sz="1350" kern="0" dirty="0"/>
                  <a:t> del sector </a:t>
                </a:r>
                <a:r>
                  <a:rPr lang="en-US" sz="1350" kern="0" dirty="0" err="1"/>
                  <a:t>privado</a:t>
                </a:r>
                <a:endParaRPr lang="en-US" sz="1350" kern="0" dirty="0"/>
              </a:p>
            </p:txBody>
          </p:sp>
          <p:pic>
            <p:nvPicPr>
              <p:cNvPr id="26" name="Imagen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51302" y="5106366"/>
                <a:ext cx="758398" cy="758398"/>
              </a:xfrm>
              <a:prstGeom prst="rect">
                <a:avLst/>
              </a:prstGeom>
            </p:spPr>
          </p:pic>
          <p:pic>
            <p:nvPicPr>
              <p:cNvPr id="37" name="Imagen 3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15988" y="5106368"/>
                <a:ext cx="753160" cy="753160"/>
              </a:xfrm>
              <a:prstGeom prst="rect">
                <a:avLst/>
              </a:prstGeom>
            </p:spPr>
          </p:pic>
          <p:pic>
            <p:nvPicPr>
              <p:cNvPr id="38" name="Imagen 3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52901" y="5106367"/>
                <a:ext cx="751458" cy="751458"/>
              </a:xfrm>
              <a:prstGeom prst="rect">
                <a:avLst/>
              </a:prstGeom>
            </p:spPr>
          </p:pic>
        </p:grpSp>
        <p:grpSp>
          <p:nvGrpSpPr>
            <p:cNvPr id="16" name="Agrupar 15"/>
            <p:cNvGrpSpPr/>
            <p:nvPr/>
          </p:nvGrpSpPr>
          <p:grpSpPr>
            <a:xfrm>
              <a:off x="6699456" y="2494509"/>
              <a:ext cx="4393873" cy="1741951"/>
              <a:chOff x="7035660" y="2328665"/>
              <a:chExt cx="4393873" cy="1741951"/>
            </a:xfrm>
          </p:grpSpPr>
          <p:sp>
            <p:nvSpPr>
              <p:cNvPr id="31" name="Rectángulo 30"/>
              <p:cNvSpPr/>
              <p:nvPr/>
            </p:nvSpPr>
            <p:spPr>
              <a:xfrm>
                <a:off x="7035660" y="2328665"/>
                <a:ext cx="4393873" cy="984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s-ES" sz="1500" b="1" kern="0" dirty="0">
                    <a:solidFill>
                      <a:srgbClr val="A4091F"/>
                    </a:solidFill>
                  </a:rPr>
                  <a:t>34 </a:t>
                </a:r>
                <a:endParaRPr lang="es-ES" sz="1350" b="1" kern="0" dirty="0">
                  <a:solidFill>
                    <a:srgbClr val="A4091F"/>
                  </a:solidFill>
                </a:endParaRPr>
              </a:p>
              <a:p>
                <a:pPr lvl="0" algn="ctr">
                  <a:defRPr/>
                </a:pPr>
                <a:r>
                  <a:rPr lang="es-ES" sz="1350" kern="0" dirty="0"/>
                  <a:t>Trabajo conjunto internacional</a:t>
                </a:r>
              </a:p>
              <a:p>
                <a:pPr lvl="0" algn="ctr">
                  <a:defRPr/>
                </a:pPr>
                <a:r>
                  <a:rPr lang="es-ES" sz="1350" kern="0" dirty="0"/>
                  <a:t> </a:t>
                </a:r>
                <a:endParaRPr lang="es-ES" sz="1350" dirty="0"/>
              </a:p>
            </p:txBody>
          </p:sp>
          <p:pic>
            <p:nvPicPr>
              <p:cNvPr id="39" name="Imagen 3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42301" y="3319738"/>
                <a:ext cx="749528" cy="749528"/>
              </a:xfrm>
              <a:prstGeom prst="rect">
                <a:avLst/>
              </a:prstGeom>
            </p:spPr>
          </p:pic>
          <p:pic>
            <p:nvPicPr>
              <p:cNvPr id="40" name="Imagen 3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00012" y="3321067"/>
                <a:ext cx="749549" cy="749549"/>
              </a:xfrm>
              <a:prstGeom prst="rect">
                <a:avLst/>
              </a:prstGeom>
            </p:spPr>
          </p:pic>
          <p:pic>
            <p:nvPicPr>
              <p:cNvPr id="41" name="Imagen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71625" y="3321066"/>
                <a:ext cx="749550" cy="749550"/>
              </a:xfrm>
              <a:prstGeom prst="rect">
                <a:avLst/>
              </a:prstGeom>
            </p:spPr>
          </p:pic>
        </p:grpSp>
        <p:grpSp>
          <p:nvGrpSpPr>
            <p:cNvPr id="17" name="Agrupar 16"/>
            <p:cNvGrpSpPr/>
            <p:nvPr/>
          </p:nvGrpSpPr>
          <p:grpSpPr>
            <a:xfrm>
              <a:off x="219850" y="2513850"/>
              <a:ext cx="4536207" cy="1703713"/>
              <a:chOff x="930857" y="2315771"/>
              <a:chExt cx="4161404" cy="1703713"/>
            </a:xfrm>
          </p:grpSpPr>
          <p:sp>
            <p:nvSpPr>
              <p:cNvPr id="4" name="Rectángulo 3"/>
              <p:cNvSpPr/>
              <p:nvPr/>
            </p:nvSpPr>
            <p:spPr>
              <a:xfrm>
                <a:off x="930857" y="2315771"/>
                <a:ext cx="4161404" cy="1261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s-ES" sz="1500" b="1" kern="0" dirty="0">
                    <a:solidFill>
                      <a:srgbClr val="A4091F"/>
                    </a:solidFill>
                  </a:rPr>
                  <a:t>110</a:t>
                </a:r>
                <a:endParaRPr lang="es-ES" sz="1350" b="1" kern="0" dirty="0">
                  <a:solidFill>
                    <a:srgbClr val="A4091F"/>
                  </a:solidFill>
                </a:endParaRPr>
              </a:p>
              <a:p>
                <a:pPr lvl="0" algn="ctr">
                  <a:defRPr/>
                </a:pPr>
                <a:r>
                  <a:rPr lang="en-US" sz="1350" kern="0" dirty="0" err="1"/>
                  <a:t>Corresponsabilidad</a:t>
                </a:r>
                <a:endParaRPr lang="en-US" sz="1350" kern="0" dirty="0"/>
              </a:p>
              <a:p>
                <a:pPr lvl="0" algn="ctr">
                  <a:defRPr/>
                </a:pPr>
                <a:r>
                  <a:rPr lang="en-US" sz="1350" kern="0" dirty="0" err="1"/>
                  <a:t>Gobiernos</a:t>
                </a:r>
                <a:r>
                  <a:rPr lang="en-US" sz="1350" kern="0" dirty="0"/>
                  <a:t> </a:t>
                </a:r>
                <a:r>
                  <a:rPr lang="en-US" sz="1350" kern="0" dirty="0" err="1"/>
                  <a:t>Subnacionales</a:t>
                </a:r>
                <a:endParaRPr lang="en-US" sz="1350" kern="0" dirty="0"/>
              </a:p>
              <a:p>
                <a:pPr lvl="0" algn="ctr">
                  <a:defRPr/>
                </a:pPr>
                <a:endParaRPr lang="es-ES" sz="1350" kern="0" dirty="0"/>
              </a:p>
            </p:txBody>
          </p:sp>
          <p:pic>
            <p:nvPicPr>
              <p:cNvPr id="33" name="Imagen 3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7491" y="3268254"/>
                <a:ext cx="751230" cy="751230"/>
              </a:xfrm>
              <a:prstGeom prst="rect">
                <a:avLst/>
              </a:prstGeom>
            </p:spPr>
          </p:pic>
          <p:pic>
            <p:nvPicPr>
              <p:cNvPr id="34" name="Imagen 3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00343" y="3266264"/>
                <a:ext cx="751729" cy="751729"/>
              </a:xfrm>
              <a:prstGeom prst="rect">
                <a:avLst/>
              </a:prstGeom>
            </p:spPr>
          </p:pic>
          <p:pic>
            <p:nvPicPr>
              <p:cNvPr id="15" name="Imagen 1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97462" y="3266534"/>
                <a:ext cx="751459" cy="751459"/>
              </a:xfrm>
              <a:prstGeom prst="rect">
                <a:avLst/>
              </a:prstGeom>
            </p:spPr>
          </p:pic>
          <p:pic>
            <p:nvPicPr>
              <p:cNvPr id="35" name="Imagen 1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64673" y="3266775"/>
                <a:ext cx="749530" cy="749530"/>
              </a:xfrm>
              <a:prstGeom prst="rect">
                <a:avLst/>
              </a:prstGeom>
            </p:spPr>
          </p:pic>
          <p:pic>
            <p:nvPicPr>
              <p:cNvPr id="42" name="Imagen 41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14216" y="3268522"/>
                <a:ext cx="749471" cy="749471"/>
              </a:xfrm>
              <a:prstGeom prst="rect">
                <a:avLst/>
              </a:prstGeom>
            </p:spPr>
          </p:pic>
        </p:grpSp>
        <p:grpSp>
          <p:nvGrpSpPr>
            <p:cNvPr id="43" name="Agrupar 42"/>
            <p:cNvGrpSpPr/>
            <p:nvPr/>
          </p:nvGrpSpPr>
          <p:grpSpPr>
            <a:xfrm>
              <a:off x="4794597" y="2440946"/>
              <a:ext cx="1929439" cy="1929439"/>
              <a:chOff x="5130801" y="2468512"/>
              <a:chExt cx="1929439" cy="1929439"/>
            </a:xfrm>
          </p:grpSpPr>
          <p:sp>
            <p:nvSpPr>
              <p:cNvPr id="44" name="Pentágono 43"/>
              <p:cNvSpPr/>
              <p:nvPr/>
            </p:nvSpPr>
            <p:spPr>
              <a:xfrm rot="5400000">
                <a:off x="5693834" y="3797297"/>
                <a:ext cx="803374" cy="397933"/>
              </a:xfrm>
              <a:prstGeom prst="homePlat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 dirty="0" err="1"/>
              </a:p>
            </p:txBody>
          </p:sp>
          <p:sp>
            <p:nvSpPr>
              <p:cNvPr id="45" name="Pentágono 44"/>
              <p:cNvSpPr/>
              <p:nvPr/>
            </p:nvSpPr>
            <p:spPr>
              <a:xfrm rot="16200000">
                <a:off x="5693834" y="2671232"/>
                <a:ext cx="803374" cy="397933"/>
              </a:xfrm>
              <a:prstGeom prst="homePlat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 dirty="0" err="1"/>
              </a:p>
            </p:txBody>
          </p:sp>
          <p:sp>
            <p:nvSpPr>
              <p:cNvPr id="46" name="Pentágono 45"/>
              <p:cNvSpPr/>
              <p:nvPr/>
            </p:nvSpPr>
            <p:spPr>
              <a:xfrm rot="10800000">
                <a:off x="5130801" y="3234265"/>
                <a:ext cx="803374" cy="397933"/>
              </a:xfrm>
              <a:prstGeom prst="homePlat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 dirty="0" err="1"/>
              </a:p>
            </p:txBody>
          </p:sp>
          <p:sp>
            <p:nvSpPr>
              <p:cNvPr id="47" name="Pentágono 46"/>
              <p:cNvSpPr/>
              <p:nvPr/>
            </p:nvSpPr>
            <p:spPr>
              <a:xfrm>
                <a:off x="6256866" y="3234265"/>
                <a:ext cx="803374" cy="397933"/>
              </a:xfrm>
              <a:prstGeom prst="homePlat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 dirty="0" err="1"/>
              </a:p>
            </p:txBody>
          </p:sp>
          <p:sp>
            <p:nvSpPr>
              <p:cNvPr id="48" name="Elipse 47"/>
              <p:cNvSpPr/>
              <p:nvPr/>
            </p:nvSpPr>
            <p:spPr>
              <a:xfrm>
                <a:off x="5562600" y="2895600"/>
                <a:ext cx="1066800" cy="1066800"/>
              </a:xfrm>
              <a:prstGeom prst="ellipse">
                <a:avLst/>
              </a:prstGeom>
              <a:gradFill>
                <a:gsLst>
                  <a:gs pos="0">
                    <a:srgbClr val="B81C28"/>
                  </a:gs>
                  <a:gs pos="100000">
                    <a:srgbClr val="800000"/>
                  </a:gs>
                </a:gsLst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s-ES" sz="1500" b="1" spc="-113" dirty="0"/>
                  <a:t>1</a:t>
                </a:r>
                <a:r>
                  <a:rPr lang="es-ES" sz="1500" b="1" dirty="0"/>
                  <a:t>69</a:t>
                </a:r>
                <a:r>
                  <a:rPr lang="es-ES" sz="1350" dirty="0"/>
                  <a:t/>
                </a:r>
                <a:br>
                  <a:rPr lang="es-ES" sz="1350" dirty="0"/>
                </a:br>
                <a:r>
                  <a:rPr lang="es-ES" sz="1350" dirty="0"/>
                  <a:t>Metas</a:t>
                </a:r>
              </a:p>
              <a:p>
                <a:pPr algn="ctr"/>
                <a:r>
                  <a:rPr lang="es-ES" sz="1350" dirty="0"/>
                  <a:t>ODS</a:t>
                </a:r>
                <a:endParaRPr lang="es-ES" sz="900" dirty="0"/>
              </a:p>
            </p:txBody>
          </p:sp>
        </p:grp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324812" y="1635540"/>
              <a:ext cx="738943" cy="738943"/>
            </a:xfrm>
            <a:prstGeom prst="rect">
              <a:avLst/>
            </a:prstGeom>
          </p:spPr>
        </p:pic>
      </p:grpSp>
      <p:sp>
        <p:nvSpPr>
          <p:cNvPr id="6" name="Rectángulo 5"/>
          <p:cNvSpPr/>
          <p:nvPr/>
        </p:nvSpPr>
        <p:spPr>
          <a:xfrm>
            <a:off x="6402031" y="4490098"/>
            <a:ext cx="2658627" cy="830997"/>
          </a:xfrm>
          <a:prstGeom prst="rect">
            <a:avLst/>
          </a:prstGeom>
          <a:solidFill>
            <a:srgbClr val="86081A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b="1" kern="0" dirty="0" err="1">
                <a:solidFill>
                  <a:schemeClr val="bg1"/>
                </a:solidFill>
              </a:rPr>
              <a:t>Cada</a:t>
            </a:r>
            <a:r>
              <a:rPr lang="en-US" sz="1200" b="1" kern="0" dirty="0">
                <a:solidFill>
                  <a:schemeClr val="bg1"/>
                </a:solidFill>
              </a:rPr>
              <a:t> ODS require un </a:t>
            </a:r>
            <a:r>
              <a:rPr lang="en-US" sz="1200" b="1" kern="0" dirty="0" err="1">
                <a:solidFill>
                  <a:schemeClr val="bg1"/>
                </a:solidFill>
              </a:rPr>
              <a:t>enfoque</a:t>
            </a:r>
            <a:r>
              <a:rPr lang="en-US" sz="1200" b="1" kern="0" dirty="0">
                <a:solidFill>
                  <a:schemeClr val="bg1"/>
                </a:solidFill>
              </a:rPr>
              <a:t> multi-sectorial.</a:t>
            </a:r>
          </a:p>
          <a:p>
            <a:r>
              <a:rPr lang="en-US" sz="1200" b="1" kern="0" dirty="0" err="1">
                <a:solidFill>
                  <a:schemeClr val="bg1"/>
                </a:solidFill>
              </a:rPr>
              <a:t>Corresponsabilidades</a:t>
            </a:r>
            <a:r>
              <a:rPr lang="en-US" sz="1200" b="1" kern="0" dirty="0">
                <a:solidFill>
                  <a:schemeClr val="bg1"/>
                </a:solidFill>
              </a:rPr>
              <a:t> no son </a:t>
            </a:r>
            <a:r>
              <a:rPr lang="en-US" sz="1200" b="1" kern="0" dirty="0" err="1">
                <a:solidFill>
                  <a:schemeClr val="bg1"/>
                </a:solidFill>
              </a:rPr>
              <a:t>exclusivas</a:t>
            </a:r>
            <a:r>
              <a:rPr lang="en-US" sz="1200" b="1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263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026" y="996269"/>
            <a:ext cx="8837974" cy="419540"/>
          </a:xfrm>
        </p:spPr>
        <p:txBody>
          <a:bodyPr/>
          <a:lstStyle/>
          <a:p>
            <a:r>
              <a:rPr lang="es-CO" sz="2400" dirty="0"/>
              <a:t>Apropiación social de los ODS</a:t>
            </a:r>
            <a:endParaRPr lang="es-ES" sz="2400" dirty="0"/>
          </a:p>
        </p:txBody>
      </p:sp>
      <p:grpSp>
        <p:nvGrpSpPr>
          <p:cNvPr id="38" name="Group 23"/>
          <p:cNvGrpSpPr/>
          <p:nvPr/>
        </p:nvGrpSpPr>
        <p:grpSpPr>
          <a:xfrm>
            <a:off x="401626" y="2140021"/>
            <a:ext cx="8393471" cy="1422692"/>
            <a:chOff x="2603483" y="3645024"/>
            <a:chExt cx="11487643" cy="1011842"/>
          </a:xfrm>
        </p:grpSpPr>
        <p:sp>
          <p:nvSpPr>
            <p:cNvPr id="39" name="Rectangle 24"/>
            <p:cNvSpPr/>
            <p:nvPr/>
          </p:nvSpPr>
          <p:spPr>
            <a:xfrm>
              <a:off x="4519454" y="3645024"/>
              <a:ext cx="9571672" cy="1011842"/>
            </a:xfrm>
            <a:prstGeom prst="rect">
              <a:avLst/>
            </a:prstGeom>
            <a:gradFill>
              <a:gsLst>
                <a:gs pos="0">
                  <a:srgbClr val="A4091F"/>
                </a:gs>
                <a:gs pos="100000">
                  <a:srgbClr val="7C1A20"/>
                </a:gs>
              </a:gsLst>
              <a:lin ang="54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2100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14313" indent="-214313">
                <a:spcAft>
                  <a:spcPts val="450"/>
                </a:spcAft>
                <a:buFont typeface="Wingdings" panose="05000000000000000000" pitchFamily="2" charset="2"/>
                <a:buChar char="ü"/>
              </a:pPr>
              <a:r>
                <a:rPr lang="en-US" sz="1500" dirty="0" err="1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Interés</a:t>
              </a:r>
              <a:r>
                <a:rPr lang="en-US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en</a:t>
              </a:r>
              <a:r>
                <a:rPr lang="en-US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visibilizar</a:t>
              </a:r>
              <a:r>
                <a:rPr lang="en-US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aporte</a:t>
              </a:r>
              <a:r>
                <a:rPr lang="en-US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 del sector </a:t>
              </a:r>
              <a:r>
                <a:rPr lang="en-US" sz="1500" dirty="0" err="1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privado</a:t>
              </a:r>
              <a:r>
                <a:rPr lang="en-US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 al </a:t>
              </a:r>
              <a:r>
                <a:rPr lang="en-US" sz="1500" dirty="0" err="1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cumplimiento</a:t>
              </a:r>
              <a:r>
                <a:rPr lang="en-US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 de </a:t>
              </a:r>
              <a:r>
                <a:rPr lang="en-US" sz="1500" dirty="0" err="1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los</a:t>
              </a:r>
              <a:r>
                <a:rPr lang="en-US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 ODS </a:t>
              </a:r>
            </a:p>
            <a:p>
              <a:pPr marL="214313" indent="-214313">
                <a:spcAft>
                  <a:spcPts val="450"/>
                </a:spcAft>
                <a:buFont typeface="Wingdings" panose="05000000000000000000" pitchFamily="2" charset="2"/>
                <a:buChar char="ü"/>
              </a:pPr>
              <a:r>
                <a:rPr lang="en-US" sz="1500" dirty="0" err="1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Uso</a:t>
              </a:r>
              <a:r>
                <a:rPr lang="en-US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 de </a:t>
              </a:r>
              <a:r>
                <a:rPr lang="en-US" sz="1500" dirty="0" err="1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información</a:t>
              </a:r>
              <a:r>
                <a:rPr lang="en-US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privada</a:t>
              </a:r>
              <a:r>
                <a:rPr lang="en-US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 para </a:t>
              </a:r>
              <a:r>
                <a:rPr lang="en-US" sz="1500" dirty="0" err="1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medir</a:t>
              </a:r>
              <a:r>
                <a:rPr lang="en-US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 el </a:t>
              </a:r>
              <a:r>
                <a:rPr lang="en-US" sz="1500" dirty="0" err="1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avance</a:t>
              </a:r>
              <a:r>
                <a:rPr lang="en-US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en</a:t>
              </a:r>
              <a:r>
                <a:rPr lang="en-US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 ODS (Big Data)</a:t>
              </a:r>
            </a:p>
            <a:p>
              <a:pPr marL="214313" indent="-214313">
                <a:spcAft>
                  <a:spcPts val="450"/>
                </a:spcAft>
                <a:buFont typeface="Wingdings" panose="05000000000000000000" pitchFamily="2" charset="2"/>
                <a:buChar char="ü"/>
              </a:pPr>
              <a:r>
                <a:rPr lang="en-US" sz="1500" dirty="0" err="1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Intercambio</a:t>
              </a:r>
              <a:r>
                <a:rPr lang="en-US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 de </a:t>
              </a:r>
              <a:r>
                <a:rPr lang="en-US" sz="1500" dirty="0" err="1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buenas</a:t>
              </a:r>
              <a:r>
                <a:rPr lang="en-US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prácticas</a:t>
              </a:r>
              <a:r>
                <a:rPr lang="en-US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 para la </a:t>
              </a:r>
              <a:r>
                <a:rPr lang="en-US" sz="1500" dirty="0" err="1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sostenibildad</a:t>
              </a:r>
              <a:endParaRPr lang="en-US" sz="1500" dirty="0">
                <a:solidFill>
                  <a:schemeClr val="bg1"/>
                </a:solidFill>
                <a:latin typeface="Futura Std Book" panose="020B05020202040203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Pentagon 25"/>
            <p:cNvSpPr/>
            <p:nvPr/>
          </p:nvSpPr>
          <p:spPr>
            <a:xfrm>
              <a:off x="2603483" y="3645024"/>
              <a:ext cx="2350693" cy="1011842"/>
            </a:xfrm>
            <a:prstGeom prst="homePlat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CO" sz="1500" b="1" dirty="0">
                  <a:solidFill>
                    <a:schemeClr val="tx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Sector Privado</a:t>
              </a:r>
            </a:p>
          </p:txBody>
        </p:sp>
      </p:grpSp>
      <p:grpSp>
        <p:nvGrpSpPr>
          <p:cNvPr id="41" name="Group 23"/>
          <p:cNvGrpSpPr/>
          <p:nvPr/>
        </p:nvGrpSpPr>
        <p:grpSpPr>
          <a:xfrm>
            <a:off x="361062" y="3904920"/>
            <a:ext cx="8457266" cy="1098665"/>
            <a:chOff x="2603484" y="3633336"/>
            <a:chExt cx="11030014" cy="5821169"/>
          </a:xfrm>
        </p:grpSpPr>
        <p:sp>
          <p:nvSpPr>
            <p:cNvPr id="42" name="Rectangle 24"/>
            <p:cNvSpPr/>
            <p:nvPr/>
          </p:nvSpPr>
          <p:spPr>
            <a:xfrm>
              <a:off x="4455445" y="3633336"/>
              <a:ext cx="9178053" cy="5818213"/>
            </a:xfrm>
            <a:prstGeom prst="rect">
              <a:avLst/>
            </a:prstGeom>
            <a:gradFill>
              <a:gsLst>
                <a:gs pos="0">
                  <a:srgbClr val="A4091F"/>
                </a:gs>
                <a:gs pos="100000">
                  <a:srgbClr val="7C1A20"/>
                </a:gs>
              </a:gsLst>
              <a:lin ang="54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2100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14313" indent="-214313">
                <a:spcAft>
                  <a:spcPts val="450"/>
                </a:spcAft>
                <a:buFont typeface="Wingdings" panose="05000000000000000000" pitchFamily="2" charset="2"/>
                <a:buChar char="ü"/>
              </a:pPr>
              <a:r>
                <a:rPr lang="es-CO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Control social, la transparencia y la rendición de cuentas </a:t>
              </a:r>
            </a:p>
            <a:p>
              <a:pPr marL="214313" indent="-214313">
                <a:spcAft>
                  <a:spcPts val="450"/>
                </a:spcAft>
                <a:buFont typeface="Wingdings" panose="05000000000000000000" pitchFamily="2" charset="2"/>
                <a:buChar char="ü"/>
              </a:pPr>
              <a:r>
                <a:rPr lang="es-CO" sz="1500" dirty="0">
                  <a:solidFill>
                    <a:schemeClr val="bg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Articulación de acciones para el logro de la agenda (campañas para el cambio de comportamiento</a:t>
              </a:r>
            </a:p>
          </p:txBody>
        </p:sp>
        <p:sp>
          <p:nvSpPr>
            <p:cNvPr id="43" name="Pentagon 25"/>
            <p:cNvSpPr/>
            <p:nvPr/>
          </p:nvSpPr>
          <p:spPr>
            <a:xfrm>
              <a:off x="2603484" y="3633341"/>
              <a:ext cx="2358336" cy="5821164"/>
            </a:xfrm>
            <a:prstGeom prst="homePlat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CO" sz="1500" b="1" dirty="0">
                  <a:solidFill>
                    <a:schemeClr val="tx1"/>
                  </a:solidFill>
                  <a:latin typeface="Futura Std Book" panose="020B0502020204020303" pitchFamily="34" charset="0"/>
                  <a:cs typeface="Arial" panose="020B0604020202020204" pitchFamily="34" charset="0"/>
                </a:rPr>
                <a:t>Sociedad Civil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337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 idx="4294967295"/>
          </p:nvPr>
        </p:nvSpPr>
        <p:spPr>
          <a:xfrm>
            <a:off x="4982692" y="532284"/>
            <a:ext cx="4032251" cy="620713"/>
          </a:xfrm>
          <a:prstGeom prst="rect">
            <a:avLst/>
          </a:prstGeom>
          <a:solidFill>
            <a:srgbClr val="BC14B0"/>
          </a:solidFill>
        </p:spPr>
        <p:txBody>
          <a:bodyPr>
            <a:normAutofit fontScale="90000"/>
          </a:bodyPr>
          <a:lstStyle/>
          <a:p>
            <a:r>
              <a:rPr lang="es-ES_tradnl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¿QUÉ HA PASADO?</a:t>
            </a:r>
            <a:endParaRPr lang="es-ES" sz="3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1390950" y="3659909"/>
            <a:ext cx="428628" cy="47149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1891034" y="3895574"/>
            <a:ext cx="642939" cy="174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H="1">
            <a:off x="676601" y="3895574"/>
            <a:ext cx="642937" cy="174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rot="5400000">
            <a:off x="1284610" y="4502000"/>
            <a:ext cx="642939" cy="174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rot="16200000" flipV="1">
            <a:off x="1284613" y="3287562"/>
            <a:ext cx="642937" cy="174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rot="2700000">
            <a:off x="1725934" y="4336900"/>
            <a:ext cx="642939" cy="174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rot="-2700000">
            <a:off x="1725934" y="3479650"/>
            <a:ext cx="642939" cy="174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 rot="2700000" flipH="1">
            <a:off x="841701" y="3452660"/>
            <a:ext cx="642937" cy="174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rot="-2700000" flipH="1">
            <a:off x="829001" y="4309910"/>
            <a:ext cx="642937" cy="174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Elipse"/>
          <p:cNvSpPr/>
          <p:nvPr/>
        </p:nvSpPr>
        <p:spPr>
          <a:xfrm>
            <a:off x="1533826" y="2745499"/>
            <a:ext cx="142876" cy="15716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20 Elipse"/>
          <p:cNvSpPr/>
          <p:nvPr/>
        </p:nvSpPr>
        <p:spPr>
          <a:xfrm>
            <a:off x="2605395" y="3817070"/>
            <a:ext cx="142876" cy="15716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21 Elipse"/>
          <p:cNvSpPr/>
          <p:nvPr/>
        </p:nvSpPr>
        <p:spPr>
          <a:xfrm>
            <a:off x="1533826" y="4888639"/>
            <a:ext cx="142876" cy="15716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22 Elipse"/>
          <p:cNvSpPr/>
          <p:nvPr/>
        </p:nvSpPr>
        <p:spPr>
          <a:xfrm>
            <a:off x="2319643" y="4602887"/>
            <a:ext cx="142876" cy="15716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23 Elipse"/>
          <p:cNvSpPr/>
          <p:nvPr/>
        </p:nvSpPr>
        <p:spPr>
          <a:xfrm>
            <a:off x="748007" y="3031251"/>
            <a:ext cx="142876" cy="15716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24 Elipse"/>
          <p:cNvSpPr/>
          <p:nvPr/>
        </p:nvSpPr>
        <p:spPr>
          <a:xfrm>
            <a:off x="462255" y="3817070"/>
            <a:ext cx="142876" cy="15716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25 Elipse"/>
          <p:cNvSpPr/>
          <p:nvPr/>
        </p:nvSpPr>
        <p:spPr>
          <a:xfrm>
            <a:off x="748007" y="4531450"/>
            <a:ext cx="142876" cy="15716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26 Elipse"/>
          <p:cNvSpPr/>
          <p:nvPr/>
        </p:nvSpPr>
        <p:spPr>
          <a:xfrm>
            <a:off x="2319643" y="3102690"/>
            <a:ext cx="142876" cy="15716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8" name="27 Conector recto de flecha"/>
          <p:cNvCxnSpPr/>
          <p:nvPr/>
        </p:nvCxnSpPr>
        <p:spPr>
          <a:xfrm>
            <a:off x="4962850" y="3895574"/>
            <a:ext cx="642937" cy="174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 flipH="1">
            <a:off x="3748410" y="3895574"/>
            <a:ext cx="642939" cy="174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rot="5400000">
            <a:off x="4356422" y="4501997"/>
            <a:ext cx="642939" cy="174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/>
          <p:nvPr/>
        </p:nvCxnSpPr>
        <p:spPr>
          <a:xfrm rot="16200000" flipV="1">
            <a:off x="4356426" y="3287560"/>
            <a:ext cx="642937" cy="174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rot="2700000">
            <a:off x="4797748" y="4336897"/>
            <a:ext cx="642939" cy="174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 rot="-2700000">
            <a:off x="4797750" y="3479650"/>
            <a:ext cx="642937" cy="174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rot="2700000" flipH="1">
            <a:off x="3913510" y="3452660"/>
            <a:ext cx="642939" cy="174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 rot="-2700000" flipH="1">
            <a:off x="3900813" y="4309913"/>
            <a:ext cx="642937" cy="174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5 Elipse"/>
          <p:cNvSpPr/>
          <p:nvPr/>
        </p:nvSpPr>
        <p:spPr>
          <a:xfrm>
            <a:off x="4605659" y="2745499"/>
            <a:ext cx="142876" cy="15716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" name="36 Elipse"/>
          <p:cNvSpPr/>
          <p:nvPr/>
        </p:nvSpPr>
        <p:spPr>
          <a:xfrm>
            <a:off x="5677230" y="3817070"/>
            <a:ext cx="142876" cy="15716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8" name="37 Elipse"/>
          <p:cNvSpPr/>
          <p:nvPr/>
        </p:nvSpPr>
        <p:spPr>
          <a:xfrm>
            <a:off x="4605659" y="4888639"/>
            <a:ext cx="142876" cy="15716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9" name="38 Elipse"/>
          <p:cNvSpPr/>
          <p:nvPr/>
        </p:nvSpPr>
        <p:spPr>
          <a:xfrm>
            <a:off x="5391478" y="4602887"/>
            <a:ext cx="142876" cy="15716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39 Elipse"/>
          <p:cNvSpPr/>
          <p:nvPr/>
        </p:nvSpPr>
        <p:spPr>
          <a:xfrm>
            <a:off x="3819842" y="3031251"/>
            <a:ext cx="142876" cy="15716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1" name="40 Elipse"/>
          <p:cNvSpPr/>
          <p:nvPr/>
        </p:nvSpPr>
        <p:spPr>
          <a:xfrm>
            <a:off x="3534090" y="3817070"/>
            <a:ext cx="142876" cy="15716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2" name="41 Elipse"/>
          <p:cNvSpPr/>
          <p:nvPr/>
        </p:nvSpPr>
        <p:spPr>
          <a:xfrm>
            <a:off x="3819842" y="4531450"/>
            <a:ext cx="142876" cy="15716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42 Elipse"/>
          <p:cNvSpPr/>
          <p:nvPr/>
        </p:nvSpPr>
        <p:spPr>
          <a:xfrm>
            <a:off x="5391478" y="3102690"/>
            <a:ext cx="142876" cy="15716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44" name="43 Conector recto de flecha"/>
          <p:cNvCxnSpPr/>
          <p:nvPr/>
        </p:nvCxnSpPr>
        <p:spPr>
          <a:xfrm>
            <a:off x="3819850" y="3822550"/>
            <a:ext cx="642937" cy="174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>
          <a:xfrm rot="8100000" flipH="1">
            <a:off x="3842073" y="4238472"/>
            <a:ext cx="642939" cy="174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 rot="16200000" flipV="1">
            <a:off x="4283398" y="4501997"/>
            <a:ext cx="642939" cy="174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/>
          <p:nvPr/>
        </p:nvCxnSpPr>
        <p:spPr>
          <a:xfrm flipH="1">
            <a:off x="4962850" y="3967010"/>
            <a:ext cx="642937" cy="174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 rot="5400000">
            <a:off x="4427862" y="3287562"/>
            <a:ext cx="642937" cy="174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 de flecha"/>
          <p:cNvCxnSpPr/>
          <p:nvPr/>
        </p:nvCxnSpPr>
        <p:spPr>
          <a:xfrm rot="13500000" flipH="1">
            <a:off x="3984950" y="3408210"/>
            <a:ext cx="642937" cy="174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/>
          <p:nvPr/>
        </p:nvCxnSpPr>
        <p:spPr>
          <a:xfrm rot="-13500000">
            <a:off x="4842201" y="3551085"/>
            <a:ext cx="642937" cy="174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/>
          <p:nvPr/>
        </p:nvCxnSpPr>
        <p:spPr>
          <a:xfrm rot="13500000">
            <a:off x="4726310" y="4381350"/>
            <a:ext cx="642939" cy="174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Conector recto de flecha"/>
          <p:cNvCxnSpPr/>
          <p:nvPr/>
        </p:nvCxnSpPr>
        <p:spPr>
          <a:xfrm>
            <a:off x="7891785" y="3895574"/>
            <a:ext cx="642939" cy="174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/>
          <p:nvPr/>
        </p:nvCxnSpPr>
        <p:spPr>
          <a:xfrm flipH="1">
            <a:off x="6677350" y="3895574"/>
            <a:ext cx="642937" cy="174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Conector recto de flecha"/>
          <p:cNvCxnSpPr/>
          <p:nvPr/>
        </p:nvCxnSpPr>
        <p:spPr>
          <a:xfrm rot="5400000">
            <a:off x="7285360" y="4502000"/>
            <a:ext cx="642939" cy="174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recto de flecha"/>
          <p:cNvCxnSpPr/>
          <p:nvPr/>
        </p:nvCxnSpPr>
        <p:spPr>
          <a:xfrm rot="16200000" flipV="1">
            <a:off x="7285362" y="3287562"/>
            <a:ext cx="642937" cy="174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55 Conector recto de flecha"/>
          <p:cNvCxnSpPr/>
          <p:nvPr/>
        </p:nvCxnSpPr>
        <p:spPr>
          <a:xfrm rot="2700000">
            <a:off x="7726685" y="4336900"/>
            <a:ext cx="642939" cy="174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 de flecha"/>
          <p:cNvCxnSpPr/>
          <p:nvPr/>
        </p:nvCxnSpPr>
        <p:spPr>
          <a:xfrm rot="-2700000">
            <a:off x="7726685" y="3479650"/>
            <a:ext cx="642939" cy="174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 de flecha"/>
          <p:cNvCxnSpPr/>
          <p:nvPr/>
        </p:nvCxnSpPr>
        <p:spPr>
          <a:xfrm rot="2700000" flipH="1">
            <a:off x="6842450" y="3452660"/>
            <a:ext cx="642937" cy="174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 de flecha"/>
          <p:cNvCxnSpPr/>
          <p:nvPr/>
        </p:nvCxnSpPr>
        <p:spPr>
          <a:xfrm rot="-2700000" flipH="1">
            <a:off x="6829750" y="4309910"/>
            <a:ext cx="642937" cy="174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59 Elipse"/>
          <p:cNvSpPr/>
          <p:nvPr/>
        </p:nvSpPr>
        <p:spPr>
          <a:xfrm>
            <a:off x="7534618" y="2745499"/>
            <a:ext cx="142876" cy="157164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1" name="60 Elipse"/>
          <p:cNvSpPr/>
          <p:nvPr/>
        </p:nvSpPr>
        <p:spPr>
          <a:xfrm>
            <a:off x="8606187" y="3817070"/>
            <a:ext cx="142876" cy="157164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2" name="61 Elipse"/>
          <p:cNvSpPr/>
          <p:nvPr/>
        </p:nvSpPr>
        <p:spPr>
          <a:xfrm>
            <a:off x="7534618" y="4888639"/>
            <a:ext cx="142876" cy="157164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3" name="62 Elipse"/>
          <p:cNvSpPr/>
          <p:nvPr/>
        </p:nvSpPr>
        <p:spPr>
          <a:xfrm>
            <a:off x="8320435" y="4602887"/>
            <a:ext cx="142876" cy="157164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4" name="63 Elipse"/>
          <p:cNvSpPr/>
          <p:nvPr/>
        </p:nvSpPr>
        <p:spPr>
          <a:xfrm>
            <a:off x="6748799" y="3031251"/>
            <a:ext cx="142876" cy="157164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5" name="64 Elipse"/>
          <p:cNvSpPr/>
          <p:nvPr/>
        </p:nvSpPr>
        <p:spPr>
          <a:xfrm>
            <a:off x="6463047" y="3817070"/>
            <a:ext cx="142876" cy="157164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6" name="65 Elipse"/>
          <p:cNvSpPr/>
          <p:nvPr/>
        </p:nvSpPr>
        <p:spPr>
          <a:xfrm>
            <a:off x="6748799" y="4531450"/>
            <a:ext cx="142876" cy="157164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7" name="66 Elipse"/>
          <p:cNvSpPr/>
          <p:nvPr/>
        </p:nvSpPr>
        <p:spPr>
          <a:xfrm>
            <a:off x="8320435" y="3102690"/>
            <a:ext cx="142876" cy="157164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68" name="67 Conector recto de flecha"/>
          <p:cNvCxnSpPr/>
          <p:nvPr/>
        </p:nvCxnSpPr>
        <p:spPr>
          <a:xfrm>
            <a:off x="6748785" y="3822550"/>
            <a:ext cx="642939" cy="174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 de flecha"/>
          <p:cNvCxnSpPr/>
          <p:nvPr/>
        </p:nvCxnSpPr>
        <p:spPr>
          <a:xfrm rot="8100000" flipH="1">
            <a:off x="6771010" y="4238474"/>
            <a:ext cx="642939" cy="174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 de flecha"/>
          <p:cNvCxnSpPr/>
          <p:nvPr/>
        </p:nvCxnSpPr>
        <p:spPr>
          <a:xfrm rot="16200000" flipV="1">
            <a:off x="7212334" y="4502000"/>
            <a:ext cx="642939" cy="174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 de flecha"/>
          <p:cNvCxnSpPr/>
          <p:nvPr/>
        </p:nvCxnSpPr>
        <p:spPr>
          <a:xfrm flipH="1">
            <a:off x="7891785" y="3967010"/>
            <a:ext cx="642939" cy="174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 de flecha"/>
          <p:cNvCxnSpPr/>
          <p:nvPr/>
        </p:nvCxnSpPr>
        <p:spPr>
          <a:xfrm rot="5400000">
            <a:off x="7356801" y="3287560"/>
            <a:ext cx="642937" cy="174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Conector recto de flecha"/>
          <p:cNvCxnSpPr/>
          <p:nvPr/>
        </p:nvCxnSpPr>
        <p:spPr>
          <a:xfrm rot="13500000" flipH="1">
            <a:off x="6913885" y="3408210"/>
            <a:ext cx="642939" cy="174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Conector recto de flecha"/>
          <p:cNvCxnSpPr/>
          <p:nvPr/>
        </p:nvCxnSpPr>
        <p:spPr>
          <a:xfrm rot="-13500000">
            <a:off x="7771134" y="3551085"/>
            <a:ext cx="642939" cy="174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4 Conector recto de flecha"/>
          <p:cNvCxnSpPr/>
          <p:nvPr/>
        </p:nvCxnSpPr>
        <p:spPr>
          <a:xfrm rot="13500000">
            <a:off x="7655248" y="4381346"/>
            <a:ext cx="642939" cy="174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75 Conector recto de flecha"/>
          <p:cNvCxnSpPr/>
          <p:nvPr/>
        </p:nvCxnSpPr>
        <p:spPr>
          <a:xfrm rot="5400000" flipH="1" flipV="1">
            <a:off x="6427318" y="3349159"/>
            <a:ext cx="428625" cy="235743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Conector recto de flecha"/>
          <p:cNvCxnSpPr/>
          <p:nvPr/>
        </p:nvCxnSpPr>
        <p:spPr>
          <a:xfrm flipV="1">
            <a:off x="6891659" y="2816948"/>
            <a:ext cx="571500" cy="157163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77 Conector recto de flecha"/>
          <p:cNvCxnSpPr/>
          <p:nvPr/>
        </p:nvCxnSpPr>
        <p:spPr>
          <a:xfrm>
            <a:off x="7748912" y="2809805"/>
            <a:ext cx="500063" cy="31432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 de flecha"/>
          <p:cNvCxnSpPr/>
          <p:nvPr/>
        </p:nvCxnSpPr>
        <p:spPr>
          <a:xfrm rot="16200000" flipH="1">
            <a:off x="8356131" y="3420591"/>
            <a:ext cx="428625" cy="235744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79 Conector recto de flecha"/>
          <p:cNvCxnSpPr/>
          <p:nvPr/>
        </p:nvCxnSpPr>
        <p:spPr>
          <a:xfrm rot="5400000">
            <a:off x="8320412" y="4170685"/>
            <a:ext cx="500063" cy="235744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 de flecha"/>
          <p:cNvCxnSpPr/>
          <p:nvPr/>
        </p:nvCxnSpPr>
        <p:spPr>
          <a:xfrm rot="16200000" flipH="1">
            <a:off x="6427318" y="4134971"/>
            <a:ext cx="428625" cy="235743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81 Conector recto de flecha"/>
          <p:cNvCxnSpPr/>
          <p:nvPr/>
        </p:nvCxnSpPr>
        <p:spPr>
          <a:xfrm>
            <a:off x="6963099" y="4667180"/>
            <a:ext cx="500063" cy="31432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 de flecha"/>
          <p:cNvCxnSpPr/>
          <p:nvPr/>
        </p:nvCxnSpPr>
        <p:spPr>
          <a:xfrm flipV="1">
            <a:off x="7748912" y="4742185"/>
            <a:ext cx="500063" cy="235744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83 CuadroTexto"/>
          <p:cNvSpPr txBox="1"/>
          <p:nvPr/>
        </p:nvSpPr>
        <p:spPr>
          <a:xfrm>
            <a:off x="390850" y="1916832"/>
            <a:ext cx="24288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8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80s</a:t>
            </a:r>
            <a:endParaRPr lang="es-ES" sz="28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5" name="84 CuadroTexto"/>
          <p:cNvSpPr txBox="1"/>
          <p:nvPr/>
        </p:nvSpPr>
        <p:spPr>
          <a:xfrm>
            <a:off x="3462662" y="1940645"/>
            <a:ext cx="24288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8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90s</a:t>
            </a:r>
            <a:endParaRPr lang="es-ES" sz="2800" b="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6" name="85 CuadroTexto"/>
          <p:cNvSpPr txBox="1"/>
          <p:nvPr/>
        </p:nvSpPr>
        <p:spPr>
          <a:xfrm>
            <a:off x="6391600" y="1940645"/>
            <a:ext cx="24288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8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S. XXI</a:t>
            </a:r>
            <a:endParaRPr lang="es-ES" sz="28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7" name="86 CuadroTexto"/>
          <p:cNvSpPr txBox="1"/>
          <p:nvPr/>
        </p:nvSpPr>
        <p:spPr>
          <a:xfrm>
            <a:off x="390850" y="5447275"/>
            <a:ext cx="242887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0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Propagar</a:t>
            </a:r>
            <a:endParaRPr lang="es-ES" sz="20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8" name="87 CuadroTexto"/>
          <p:cNvSpPr txBox="1"/>
          <p:nvPr/>
        </p:nvSpPr>
        <p:spPr>
          <a:xfrm>
            <a:off x="3462662" y="5471088"/>
            <a:ext cx="242887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Retroalimentar</a:t>
            </a:r>
            <a:endParaRPr lang="es-ES" sz="2000" b="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9" name="88 CuadroTexto"/>
          <p:cNvSpPr txBox="1"/>
          <p:nvPr/>
        </p:nvSpPr>
        <p:spPr>
          <a:xfrm>
            <a:off x="6391600" y="5471088"/>
            <a:ext cx="242887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Participar</a:t>
            </a:r>
            <a:endParaRPr lang="es-ES" sz="2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0" name="89 Elipse"/>
          <p:cNvSpPr/>
          <p:nvPr/>
        </p:nvSpPr>
        <p:spPr>
          <a:xfrm>
            <a:off x="4462783" y="3659909"/>
            <a:ext cx="428628" cy="471491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1" name="90 Elipse"/>
          <p:cNvSpPr/>
          <p:nvPr/>
        </p:nvSpPr>
        <p:spPr>
          <a:xfrm>
            <a:off x="7534618" y="3817070"/>
            <a:ext cx="142876" cy="157164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2" name="91 CuadroTexto"/>
          <p:cNvSpPr txBox="1"/>
          <p:nvPr/>
        </p:nvSpPr>
        <p:spPr>
          <a:xfrm>
            <a:off x="3709556" y="1138627"/>
            <a:ext cx="5364088" cy="538609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_tradnl" sz="29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NUEVO MODELO RELACIONAL</a:t>
            </a:r>
            <a:endParaRPr lang="es-ES" sz="29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4D0443B-C8BA-4192-B196-A5B79080C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" y="4270"/>
            <a:ext cx="2865368" cy="134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17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B3574B56-A7A6-BD40-AD54-5938C5800CEA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4573997" y="2310683"/>
            <a:ext cx="2121581" cy="18036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65354076-80E4-DF47-9F48-309DF067CD74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2475874" y="2310683"/>
            <a:ext cx="2098124" cy="1751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ítulo 4">
            <a:extLst>
              <a:ext uri="{FF2B5EF4-FFF2-40B4-BE49-F238E27FC236}">
                <a16:creationId xmlns:a16="http://schemas.microsoft.com/office/drawing/2014/main" xmlns="" id="{2349628C-FD3F-8948-A61A-C2038702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9" y="998819"/>
            <a:ext cx="8710197" cy="41954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es-CO" sz="2400" dirty="0"/>
              <a:t>Apropiación social de los ODS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AB1FE01-23B4-2143-AACD-A0D0CD5126E6}"/>
              </a:ext>
            </a:extLst>
          </p:cNvPr>
          <p:cNvSpPr/>
          <p:nvPr/>
        </p:nvSpPr>
        <p:spPr>
          <a:xfrm>
            <a:off x="217441" y="2686049"/>
            <a:ext cx="1894133" cy="1133475"/>
          </a:xfrm>
          <a:prstGeom prst="rect">
            <a:avLst/>
          </a:prstGeom>
          <a:gradFill flip="none" rotWithShape="1">
            <a:gsLst>
              <a:gs pos="0">
                <a:srgbClr val="A4091F"/>
              </a:gs>
              <a:gs pos="100000">
                <a:srgbClr val="8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/>
              <a:t>Generación de</a:t>
            </a:r>
            <a:endParaRPr lang="en-US" sz="1500" dirty="0"/>
          </a:p>
          <a:p>
            <a:pPr algn="ctr"/>
            <a:r>
              <a:rPr lang="en-US" sz="1500" dirty="0" err="1"/>
              <a:t>conocimiento</a:t>
            </a:r>
            <a:r>
              <a:rPr lang="es-ES" sz="1500" dirty="0"/>
              <a:t> para el desarrollo sostenible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1AC9477-8EAA-C749-BF5E-3932AD056552}"/>
              </a:ext>
            </a:extLst>
          </p:cNvPr>
          <p:cNvSpPr/>
          <p:nvPr/>
        </p:nvSpPr>
        <p:spPr>
          <a:xfrm>
            <a:off x="2481934" y="2681893"/>
            <a:ext cx="1894133" cy="1133475"/>
          </a:xfrm>
          <a:prstGeom prst="rect">
            <a:avLst/>
          </a:prstGeom>
          <a:gradFill flip="none" rotWithShape="1">
            <a:gsLst>
              <a:gs pos="0">
                <a:srgbClr val="A4091F"/>
              </a:gs>
              <a:gs pos="100000">
                <a:srgbClr val="8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/>
              <a:t>Formación en Agenda 2030 y los ODS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6ABA7E8-AB82-604E-90DF-569AD97E87CC}"/>
              </a:ext>
            </a:extLst>
          </p:cNvPr>
          <p:cNvSpPr/>
          <p:nvPr/>
        </p:nvSpPr>
        <p:spPr>
          <a:xfrm>
            <a:off x="1248933" y="4062331"/>
            <a:ext cx="2453881" cy="1133475"/>
          </a:xfrm>
          <a:prstGeom prst="rect">
            <a:avLst/>
          </a:prstGeom>
          <a:gradFill flip="none" rotWithShape="1">
            <a:gsLst>
              <a:gs pos="0">
                <a:srgbClr val="A4091F"/>
              </a:gs>
              <a:gs pos="100000">
                <a:srgbClr val="8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/>
              <a:t>Foro de discusión y difusión de ideas y conocimientos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36CF545-A9CD-F243-80D1-B540FB85604E}"/>
              </a:ext>
            </a:extLst>
          </p:cNvPr>
          <p:cNvSpPr/>
          <p:nvPr/>
        </p:nvSpPr>
        <p:spPr>
          <a:xfrm>
            <a:off x="4801445" y="2683366"/>
            <a:ext cx="1894133" cy="1133475"/>
          </a:xfrm>
          <a:prstGeom prst="rect">
            <a:avLst/>
          </a:prstGeom>
          <a:gradFill flip="none" rotWithShape="1">
            <a:gsLst>
              <a:gs pos="0">
                <a:srgbClr val="A4091F"/>
              </a:gs>
              <a:gs pos="100000">
                <a:srgbClr val="8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/>
              <a:t>Políticas de </a:t>
            </a:r>
            <a:r>
              <a:rPr lang="es-ES" sz="1500" dirty="0" err="1"/>
              <a:t>sosteniblidad</a:t>
            </a:r>
            <a:r>
              <a:rPr lang="es-ES" sz="1500" dirty="0"/>
              <a:t> en las Universidades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C022160-7D30-A64E-BB73-3CF350A3A52A}"/>
              </a:ext>
            </a:extLst>
          </p:cNvPr>
          <p:cNvSpPr/>
          <p:nvPr/>
        </p:nvSpPr>
        <p:spPr>
          <a:xfrm>
            <a:off x="5407282" y="4114325"/>
            <a:ext cx="2576591" cy="1133475"/>
          </a:xfrm>
          <a:prstGeom prst="rect">
            <a:avLst/>
          </a:prstGeom>
          <a:gradFill flip="none" rotWithShape="1">
            <a:gsLst>
              <a:gs pos="0">
                <a:srgbClr val="A4091F"/>
              </a:gs>
              <a:gs pos="100000">
                <a:srgbClr val="8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/>
              <a:t>Generación de información para el seguimiento y la evaluación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C18948F-C482-2644-A68D-47997BD860A5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1164508" y="2310683"/>
            <a:ext cx="3409490" cy="3753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43BA3B08-F2DD-E049-8ADC-693B7E07FF40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3429001" y="2310683"/>
            <a:ext cx="1144997" cy="371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788036C8-2319-AF46-B04B-1916170BA2A4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4573998" y="2310683"/>
            <a:ext cx="1174514" cy="372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4858CA1-DD55-8541-85FB-33B4E45BDED1}"/>
              </a:ext>
            </a:extLst>
          </p:cNvPr>
          <p:cNvSpPr/>
          <p:nvPr/>
        </p:nvSpPr>
        <p:spPr>
          <a:xfrm>
            <a:off x="6998321" y="2681893"/>
            <a:ext cx="1894133" cy="1133475"/>
          </a:xfrm>
          <a:prstGeom prst="rect">
            <a:avLst/>
          </a:prstGeom>
          <a:gradFill flip="none" rotWithShape="1">
            <a:gsLst>
              <a:gs pos="0">
                <a:srgbClr val="A4091F"/>
              </a:gs>
              <a:gs pos="100000">
                <a:srgbClr val="8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/>
              <a:t>Nuevas soluciones innovadoras para problemas emergentes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1F7693DA-9547-3B49-AFF1-AFD5284D0675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4573998" y="2310683"/>
            <a:ext cx="3371390" cy="371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EF12277E-22B5-498B-81C1-F4A7A34384BB}"/>
              </a:ext>
            </a:extLst>
          </p:cNvPr>
          <p:cNvSpPr txBox="1"/>
          <p:nvPr/>
        </p:nvSpPr>
        <p:spPr>
          <a:xfrm>
            <a:off x="1727251" y="1596806"/>
            <a:ext cx="569349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/>
              <a:t>Participación activa de las Universidades en el cumplimiento de los ODS</a:t>
            </a:r>
          </a:p>
        </p:txBody>
      </p:sp>
    </p:spTree>
    <p:extLst>
      <p:ext uri="{BB962C8B-B14F-4D97-AF65-F5344CB8AC3E}">
        <p14:creationId xmlns:p14="http://schemas.microsoft.com/office/powerpoint/2010/main" val="118243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/>
          </p:nvPr>
        </p:nvGraphicFramePr>
        <p:xfrm>
          <a:off x="0" y="1412776"/>
          <a:ext cx="934819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Elipse 12"/>
          <p:cNvSpPr/>
          <p:nvPr/>
        </p:nvSpPr>
        <p:spPr>
          <a:xfrm>
            <a:off x="1331640" y="148478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2177271" cy="1476163"/>
          </a:xfrm>
          <a:prstGeom prst="rect">
            <a:avLst/>
          </a:prstGeom>
        </p:spPr>
      </p:pic>
      <p:sp>
        <p:nvSpPr>
          <p:cNvPr id="2" name="1 Elipse"/>
          <p:cNvSpPr/>
          <p:nvPr/>
        </p:nvSpPr>
        <p:spPr>
          <a:xfrm>
            <a:off x="827584" y="3429000"/>
            <a:ext cx="1584176" cy="194421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2"/>
            <a:ext cx="22671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425879" cy="12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281650"/>
            <a:ext cx="2230934" cy="136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85184"/>
            <a:ext cx="1943592" cy="1431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248323" y="5476011"/>
            <a:ext cx="3006080" cy="93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VE" b="1" dirty="0">
                <a:solidFill>
                  <a:schemeClr val="tx2">
                    <a:lumMod val="75000"/>
                  </a:schemeClr>
                </a:solidFill>
              </a:rPr>
              <a:t>Objetivos de Desarrollo Sostenible (ODS</a:t>
            </a:r>
            <a:r>
              <a:rPr lang="es-VE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VE" dirty="0">
                <a:solidFill>
                  <a:schemeClr val="tx2">
                    <a:lumMod val="75000"/>
                  </a:schemeClr>
                </a:solidFill>
              </a:rPr>
              <a:t>2015-2030</a:t>
            </a:r>
          </a:p>
        </p:txBody>
      </p:sp>
    </p:spTree>
    <p:extLst>
      <p:ext uri="{BB962C8B-B14F-4D97-AF65-F5344CB8AC3E}">
        <p14:creationId xmlns:p14="http://schemas.microsoft.com/office/powerpoint/2010/main" val="3174921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reeform 2"/>
          <p:cNvSpPr>
            <a:spLocks/>
          </p:cNvSpPr>
          <p:nvPr/>
        </p:nvSpPr>
        <p:spPr bwMode="invGray">
          <a:xfrm>
            <a:off x="1331640" y="2780928"/>
            <a:ext cx="1678858" cy="76749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s-VE" sz="1400" b="1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67" name="Freeform 3"/>
          <p:cNvSpPr>
            <a:spLocks/>
          </p:cNvSpPr>
          <p:nvPr/>
        </p:nvSpPr>
        <p:spPr bwMode="invGray">
          <a:xfrm>
            <a:off x="4427984" y="2780928"/>
            <a:ext cx="284612" cy="746852"/>
          </a:xfrm>
          <a:custGeom>
            <a:avLst/>
            <a:gdLst/>
            <a:ahLst/>
            <a:cxnLst>
              <a:cxn ang="0">
                <a:pos x="37" y="1"/>
              </a:cxn>
              <a:cxn ang="0">
                <a:pos x="45" y="472"/>
              </a:cxn>
              <a:cxn ang="0">
                <a:pos x="0" y="474"/>
              </a:cxn>
              <a:cxn ang="0">
                <a:pos x="72" y="604"/>
              </a:cxn>
              <a:cxn ang="0">
                <a:pos x="142" y="474"/>
              </a:cxn>
              <a:cxn ang="0">
                <a:pos x="100" y="474"/>
              </a:cxn>
              <a:cxn ang="0">
                <a:pos x="99" y="0"/>
              </a:cxn>
              <a:cxn ang="0">
                <a:pos x="37" y="1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s-VE" sz="1400" b="1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68" name="Freeform 4"/>
          <p:cNvSpPr>
            <a:spLocks/>
          </p:cNvSpPr>
          <p:nvPr/>
        </p:nvSpPr>
        <p:spPr bwMode="invGray">
          <a:xfrm flipH="1">
            <a:off x="6087739" y="2924944"/>
            <a:ext cx="1548631" cy="63726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s-VE" sz="1400" b="1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635896" y="550592"/>
            <a:ext cx="1858419" cy="2231104"/>
            <a:chOff x="4320" y="1152"/>
            <a:chExt cx="414" cy="402"/>
          </a:xfrm>
        </p:grpSpPr>
        <p:sp>
          <p:nvSpPr>
            <p:cNvPr id="62474" name="AutoShape 10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VE" sz="14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475" name="Freeform 11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VE" sz="14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213781" y="620688"/>
            <a:ext cx="2246651" cy="2304256"/>
            <a:chOff x="4320" y="1152"/>
            <a:chExt cx="414" cy="402"/>
          </a:xfrm>
          <a:solidFill>
            <a:schemeClr val="accent1">
              <a:lumMod val="75000"/>
            </a:schemeClr>
          </a:solidFill>
        </p:grpSpPr>
        <p:sp>
          <p:nvSpPr>
            <p:cNvPr id="62477" name="AutoShape 13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pFill/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VE" sz="14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478" name="Freeform 14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65000"/>
                  <a:lumOff val="35000"/>
                </a:schemeClr>
              </a:solidFill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VE" sz="14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16711" y="407534"/>
            <a:ext cx="2594492" cy="2238902"/>
            <a:chOff x="4329" y="1141"/>
            <a:chExt cx="414" cy="402"/>
          </a:xfrm>
        </p:grpSpPr>
        <p:sp>
          <p:nvSpPr>
            <p:cNvPr id="23" name="AutoShape 6"/>
            <p:cNvSpPr>
              <a:spLocks noChangeArrowheads="1"/>
            </p:cNvSpPr>
            <p:nvPr/>
          </p:nvSpPr>
          <p:spPr bwMode="gray">
            <a:xfrm>
              <a:off x="4329" y="1141"/>
              <a:ext cx="414" cy="402"/>
            </a:xfrm>
            <a:prstGeom prst="roundRect">
              <a:avLst>
                <a:gd name="adj" fmla="val 11921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VE" sz="14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gray">
            <a:xfrm>
              <a:off x="4344" y="1169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VE" sz="14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6" name="5 Rectángulo"/>
          <p:cNvSpPr/>
          <p:nvPr/>
        </p:nvSpPr>
        <p:spPr>
          <a:xfrm>
            <a:off x="445622" y="303196"/>
            <a:ext cx="213364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VE" sz="1400" b="1" dirty="0">
              <a:solidFill>
                <a:schemeClr val="bg1"/>
              </a:solidFill>
            </a:endParaRPr>
          </a:p>
          <a:p>
            <a:pPr algn="ctr"/>
            <a:r>
              <a:rPr lang="es-VE" sz="1600" b="1" dirty="0">
                <a:solidFill>
                  <a:schemeClr val="bg1"/>
                </a:solidFill>
              </a:rPr>
              <a:t>Es un bien público </a:t>
            </a:r>
          </a:p>
          <a:p>
            <a:pPr algn="ctr"/>
            <a:r>
              <a:rPr lang="es-VE" sz="1600" b="1" dirty="0">
                <a:solidFill>
                  <a:schemeClr val="bg1"/>
                </a:solidFill>
              </a:rPr>
              <a:t>social-estratégico, </a:t>
            </a:r>
          </a:p>
          <a:p>
            <a:pPr algn="ctr"/>
            <a:r>
              <a:rPr lang="es-VE" sz="1600" dirty="0">
                <a:solidFill>
                  <a:schemeClr val="bg1"/>
                </a:solidFill>
              </a:rPr>
              <a:t>que pertenece a la sociedad, </a:t>
            </a:r>
          </a:p>
          <a:p>
            <a:pPr algn="ctr"/>
            <a:r>
              <a:rPr lang="es-VE" sz="1600" dirty="0">
                <a:solidFill>
                  <a:schemeClr val="bg1"/>
                </a:solidFill>
              </a:rPr>
              <a:t>fundamental para el </a:t>
            </a:r>
          </a:p>
          <a:p>
            <a:pPr algn="ctr"/>
            <a:r>
              <a:rPr lang="es-VE" sz="1600" dirty="0">
                <a:solidFill>
                  <a:schemeClr val="bg1"/>
                </a:solidFill>
              </a:rPr>
              <a:t>ejercicio del derecho </a:t>
            </a:r>
          </a:p>
          <a:p>
            <a:pPr algn="ctr"/>
            <a:r>
              <a:rPr lang="es-VE" sz="1600" dirty="0">
                <a:solidFill>
                  <a:schemeClr val="bg1"/>
                </a:solidFill>
              </a:rPr>
              <a:t>humano universal al </a:t>
            </a:r>
          </a:p>
          <a:p>
            <a:pPr algn="ctr"/>
            <a:r>
              <a:rPr lang="es-VE" sz="1600" dirty="0">
                <a:solidFill>
                  <a:schemeClr val="bg1"/>
                </a:solidFill>
              </a:rPr>
              <a:t>conocimiento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790217" y="870990"/>
            <a:ext cx="16103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VE" b="1" dirty="0">
                <a:solidFill>
                  <a:schemeClr val="bg1"/>
                </a:solidFill>
              </a:rPr>
              <a:t>Es un deber del Estado </a:t>
            </a:r>
            <a:r>
              <a:rPr lang="es-VE" dirty="0">
                <a:solidFill>
                  <a:schemeClr val="bg1"/>
                </a:solidFill>
              </a:rPr>
              <a:t>que vela por este derecho y garantiza su ejercicio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321158" y="644466"/>
            <a:ext cx="20678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VE" sz="1600" b="1" dirty="0">
                <a:solidFill>
                  <a:schemeClr val="bg1"/>
                </a:solidFill>
              </a:rPr>
              <a:t>Es el espacio del conocimiento </a:t>
            </a:r>
            <a:r>
              <a:rPr lang="es-VE" sz="1600" dirty="0">
                <a:solidFill>
                  <a:schemeClr val="bg1"/>
                </a:solidFill>
              </a:rPr>
              <a:t>para la formación de los ciudadanos  que garanticen la transformación social y productiva de los países en una cultura de paz</a:t>
            </a:r>
            <a:r>
              <a:rPr lang="es-VE" sz="1600" dirty="0"/>
              <a:t>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835696" y="5085184"/>
            <a:ext cx="5519368" cy="73866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VE" sz="1400" b="1" dirty="0">
                <a:solidFill>
                  <a:schemeClr val="bg1"/>
                </a:solidFill>
              </a:rPr>
              <a:t>E</a:t>
            </a:r>
            <a:r>
              <a:rPr lang="es-VE" sz="1400" b="1">
                <a:solidFill>
                  <a:schemeClr val="bg1"/>
                </a:solidFill>
              </a:rPr>
              <a:t>s </a:t>
            </a:r>
            <a:r>
              <a:rPr lang="es-VE" sz="1400" b="1" dirty="0">
                <a:solidFill>
                  <a:schemeClr val="bg1"/>
                </a:solidFill>
              </a:rPr>
              <a:t>un derecho humano y universal</a:t>
            </a:r>
            <a:r>
              <a:rPr lang="es-VE" sz="1400" dirty="0">
                <a:solidFill>
                  <a:schemeClr val="bg1"/>
                </a:solidFill>
              </a:rPr>
              <a:t>, porque su ejercicio profundiza la democracia y posibilita la superación de las inequidades.</a:t>
            </a:r>
          </a:p>
          <a:p>
            <a:endParaRPr lang="es-VE" sz="1400" dirty="0">
              <a:solidFill>
                <a:schemeClr val="bg1"/>
              </a:solidFill>
            </a:endParaRPr>
          </a:p>
        </p:txBody>
      </p:sp>
      <p:sp>
        <p:nvSpPr>
          <p:cNvPr id="29" name="Freeform 3"/>
          <p:cNvSpPr>
            <a:spLocks/>
          </p:cNvSpPr>
          <p:nvPr/>
        </p:nvSpPr>
        <p:spPr bwMode="invGray">
          <a:xfrm>
            <a:off x="4427984" y="4509120"/>
            <a:ext cx="284612" cy="509811"/>
          </a:xfrm>
          <a:custGeom>
            <a:avLst/>
            <a:gdLst/>
            <a:ahLst/>
            <a:cxnLst>
              <a:cxn ang="0">
                <a:pos x="37" y="1"/>
              </a:cxn>
              <a:cxn ang="0">
                <a:pos x="45" y="472"/>
              </a:cxn>
              <a:cxn ang="0">
                <a:pos x="0" y="474"/>
              </a:cxn>
              <a:cxn ang="0">
                <a:pos x="72" y="604"/>
              </a:cxn>
              <a:cxn ang="0">
                <a:pos x="142" y="474"/>
              </a:cxn>
              <a:cxn ang="0">
                <a:pos x="100" y="474"/>
              </a:cxn>
              <a:cxn ang="0">
                <a:pos x="99" y="0"/>
              </a:cxn>
              <a:cxn ang="0">
                <a:pos x="37" y="1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s-VE" sz="1400" b="1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73016"/>
            <a:ext cx="6469517" cy="93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829175"/>
            <a:ext cx="3744416" cy="1070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134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/>
          </p:nvPr>
        </p:nvGraphicFramePr>
        <p:xfrm>
          <a:off x="323528" y="2420888"/>
          <a:ext cx="849694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6618"/>
            <a:ext cx="3888432" cy="1454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ángulo 6"/>
          <p:cNvSpPr/>
          <p:nvPr/>
        </p:nvSpPr>
        <p:spPr>
          <a:xfrm>
            <a:off x="1115616" y="1631566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VE" sz="3200" b="1" dirty="0">
                <a:solidFill>
                  <a:schemeClr val="tx2">
                    <a:lumMod val="75000"/>
                  </a:schemeClr>
                </a:solidFill>
              </a:rPr>
              <a:t>Objetivos   CRES2018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F415A1D-6642-45D2-A242-13DC3BF98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250" y="268304"/>
            <a:ext cx="2422550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/>
          </p:nvPr>
        </p:nvGraphicFramePr>
        <p:xfrm>
          <a:off x="395536" y="1700808"/>
          <a:ext cx="802688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10 Conector recto"/>
          <p:cNvCxnSpPr/>
          <p:nvPr/>
        </p:nvCxnSpPr>
        <p:spPr>
          <a:xfrm>
            <a:off x="5946229" y="3081114"/>
            <a:ext cx="0" cy="32403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>
            <a:off x="3203848" y="3050046"/>
            <a:ext cx="0" cy="34203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6399584" y="5325417"/>
            <a:ext cx="1923306" cy="682774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sz="1600" dirty="0"/>
              <a:t>PLAN DE ACCION 2018-2028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3398776" y="5346519"/>
            <a:ext cx="2376264" cy="648072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sz="1600" dirty="0"/>
              <a:t>DECLARACIÓN</a:t>
            </a:r>
          </a:p>
          <a:p>
            <a:pPr algn="ctr"/>
            <a:r>
              <a:rPr lang="es-VE" sz="1600" dirty="0"/>
              <a:t>(Contextos y principios)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51520" y="6309320"/>
            <a:ext cx="374441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9" name="8 Rectángulo"/>
          <p:cNvSpPr/>
          <p:nvPr/>
        </p:nvSpPr>
        <p:spPr>
          <a:xfrm>
            <a:off x="323527" y="4922964"/>
            <a:ext cx="809889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VE" dirty="0"/>
              <a:t>LABORATORIO DE IDEAS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3707904" y="2708920"/>
            <a:ext cx="1424186" cy="67630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sz="1600" dirty="0"/>
              <a:t>SIMPOSIOS TEMATICOS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3491880" y="3573016"/>
            <a:ext cx="1311052" cy="423825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sz="900" dirty="0"/>
              <a:t>SISTEMATIZACIÓN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6162303" y="3050046"/>
            <a:ext cx="2260115" cy="648072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sz="1600" dirty="0"/>
              <a:t>DECLARACIÓN</a:t>
            </a:r>
          </a:p>
          <a:p>
            <a:pPr algn="ctr"/>
            <a:r>
              <a:rPr lang="es-VE" sz="1600" dirty="0"/>
              <a:t>(Contextos y principios)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6598168" y="3946249"/>
            <a:ext cx="1824249" cy="47767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dirty="0"/>
              <a:t>HOJA DE RUTA</a:t>
            </a:r>
          </a:p>
        </p:txBody>
      </p:sp>
      <p:sp>
        <p:nvSpPr>
          <p:cNvPr id="29" name="28 Rectángulo"/>
          <p:cNvSpPr/>
          <p:nvPr/>
        </p:nvSpPr>
        <p:spPr>
          <a:xfrm>
            <a:off x="1043608" y="5301208"/>
            <a:ext cx="1674119" cy="723603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sz="1600" dirty="0"/>
              <a:t>DOCUMENTO PROPOSITIVO</a:t>
            </a:r>
          </a:p>
        </p:txBody>
      </p:sp>
      <p:sp>
        <p:nvSpPr>
          <p:cNvPr id="16" name="15 Flecha curvada hacia arriba"/>
          <p:cNvSpPr/>
          <p:nvPr/>
        </p:nvSpPr>
        <p:spPr>
          <a:xfrm>
            <a:off x="2306908" y="6105450"/>
            <a:ext cx="1448147" cy="4320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>
              <a:solidFill>
                <a:schemeClr val="tx1"/>
              </a:solidFill>
            </a:endParaRPr>
          </a:p>
        </p:txBody>
      </p:sp>
      <p:sp>
        <p:nvSpPr>
          <p:cNvPr id="31" name="30 Flecha curvada hacia arriba"/>
          <p:cNvSpPr/>
          <p:nvPr/>
        </p:nvSpPr>
        <p:spPr>
          <a:xfrm>
            <a:off x="5438229" y="6165304"/>
            <a:ext cx="1448147" cy="4320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>
              <a:solidFill>
                <a:schemeClr val="tx1"/>
              </a:solidFill>
            </a:endParaRPr>
          </a:p>
        </p:txBody>
      </p:sp>
      <p:cxnSp>
        <p:nvCxnSpPr>
          <p:cNvPr id="26" name="25 Conector angular"/>
          <p:cNvCxnSpPr>
            <a:stCxn id="18" idx="3"/>
            <a:endCxn id="20" idx="3"/>
          </p:cNvCxnSpPr>
          <p:nvPr/>
        </p:nvCxnSpPr>
        <p:spPr>
          <a:xfrm flipH="1">
            <a:off x="4802932" y="3047070"/>
            <a:ext cx="329158" cy="737859"/>
          </a:xfrm>
          <a:prstGeom prst="bentConnector3">
            <a:avLst>
              <a:gd name="adj1" fmla="val -6945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4" name="1023 Conector angular"/>
          <p:cNvCxnSpPr>
            <a:endCxn id="24" idx="1"/>
          </p:cNvCxnSpPr>
          <p:nvPr/>
        </p:nvCxnSpPr>
        <p:spPr>
          <a:xfrm rot="16200000" flipH="1">
            <a:off x="6288306" y="3875221"/>
            <a:ext cx="448669" cy="171056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1" name="1030 Rectángulo"/>
          <p:cNvSpPr/>
          <p:nvPr/>
        </p:nvSpPr>
        <p:spPr>
          <a:xfrm>
            <a:off x="7401222" y="6381328"/>
            <a:ext cx="987202" cy="1489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sz="900" dirty="0"/>
              <a:t>PRODUCTOS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7380312" y="6093296"/>
            <a:ext cx="987203" cy="1800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sz="900" dirty="0"/>
              <a:t>EVENTOS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00" y="175509"/>
            <a:ext cx="4008192" cy="1500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395536" y="4507751"/>
            <a:ext cx="2376264" cy="36140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sz="1400" dirty="0"/>
              <a:t>7 FOROS VIRTUALES</a:t>
            </a:r>
          </a:p>
        </p:txBody>
      </p:sp>
      <p:sp>
        <p:nvSpPr>
          <p:cNvPr id="28" name="27 Rectángulo redondeado"/>
          <p:cNvSpPr/>
          <p:nvPr/>
        </p:nvSpPr>
        <p:spPr>
          <a:xfrm>
            <a:off x="1331640" y="2780928"/>
            <a:ext cx="8489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sz="800" dirty="0"/>
              <a:t>Reunión técnico metodológica del tema</a:t>
            </a:r>
          </a:p>
        </p:txBody>
      </p:sp>
      <p:sp>
        <p:nvSpPr>
          <p:cNvPr id="33" name="32 Rectángulo redondeado"/>
          <p:cNvSpPr/>
          <p:nvPr/>
        </p:nvSpPr>
        <p:spPr>
          <a:xfrm>
            <a:off x="1331640" y="3501008"/>
            <a:ext cx="848936" cy="43204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sz="800" dirty="0"/>
              <a:t>Reunión técnica especializada</a:t>
            </a:r>
          </a:p>
        </p:txBody>
      </p:sp>
      <p:sp>
        <p:nvSpPr>
          <p:cNvPr id="34" name="33 Rectángulo redondeado"/>
          <p:cNvSpPr/>
          <p:nvPr/>
        </p:nvSpPr>
        <p:spPr>
          <a:xfrm>
            <a:off x="395536" y="4077072"/>
            <a:ext cx="2376264" cy="3600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sz="1200" dirty="0"/>
              <a:t>ENCUENTROS REGIONALES PREPARATORIOS 2017</a:t>
            </a:r>
          </a:p>
        </p:txBody>
      </p:sp>
      <p:sp>
        <p:nvSpPr>
          <p:cNvPr id="37" name="36 Rectángulo"/>
          <p:cNvSpPr/>
          <p:nvPr/>
        </p:nvSpPr>
        <p:spPr>
          <a:xfrm>
            <a:off x="2339752" y="3284984"/>
            <a:ext cx="792088" cy="36004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VE" sz="700" dirty="0"/>
              <a:t>Documento metodológico del área</a:t>
            </a:r>
          </a:p>
        </p:txBody>
      </p:sp>
      <p:sp>
        <p:nvSpPr>
          <p:cNvPr id="39" name="38 Rectángulo redondeado"/>
          <p:cNvSpPr/>
          <p:nvPr/>
        </p:nvSpPr>
        <p:spPr>
          <a:xfrm>
            <a:off x="179512" y="3140968"/>
            <a:ext cx="93610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Coordinador Temático + Consultores Académicos</a:t>
            </a:r>
          </a:p>
        </p:txBody>
      </p:sp>
      <p:cxnSp>
        <p:nvCxnSpPr>
          <p:cNvPr id="62" name="61 Conector recto de flecha"/>
          <p:cNvCxnSpPr>
            <a:stCxn id="39" idx="3"/>
          </p:cNvCxnSpPr>
          <p:nvPr/>
        </p:nvCxnSpPr>
        <p:spPr>
          <a:xfrm flipV="1">
            <a:off x="1115616" y="3140968"/>
            <a:ext cx="21602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 de flecha"/>
          <p:cNvCxnSpPr>
            <a:stCxn id="39" idx="3"/>
            <a:endCxn id="33" idx="1"/>
          </p:cNvCxnSpPr>
          <p:nvPr/>
        </p:nvCxnSpPr>
        <p:spPr>
          <a:xfrm>
            <a:off x="1115616" y="3429000"/>
            <a:ext cx="21602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40 Rectángulo"/>
          <p:cNvSpPr/>
          <p:nvPr/>
        </p:nvSpPr>
        <p:spPr>
          <a:xfrm>
            <a:off x="3635896" y="4221088"/>
            <a:ext cx="1584176" cy="43204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VE" sz="1400" dirty="0"/>
              <a:t>MESAS DE DISCUSIÓN</a:t>
            </a:r>
          </a:p>
        </p:txBody>
      </p:sp>
      <p:cxnSp>
        <p:nvCxnSpPr>
          <p:cNvPr id="53" name="52 Conector angular"/>
          <p:cNvCxnSpPr>
            <a:stCxn id="41" idx="3"/>
            <a:endCxn id="20" idx="3"/>
          </p:cNvCxnSpPr>
          <p:nvPr/>
        </p:nvCxnSpPr>
        <p:spPr>
          <a:xfrm flipH="1" flipV="1">
            <a:off x="4802932" y="3784929"/>
            <a:ext cx="417140" cy="652183"/>
          </a:xfrm>
          <a:prstGeom prst="bentConnector3">
            <a:avLst>
              <a:gd name="adj1" fmla="val -54802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16C2C82-3D85-4C74-BDCD-674AFA23C1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691" y="140902"/>
            <a:ext cx="2304488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23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AutoShape 3"/>
          <p:cNvSpPr>
            <a:spLocks noChangeArrowheads="1"/>
          </p:cNvSpPr>
          <p:nvPr/>
        </p:nvSpPr>
        <p:spPr bwMode="invGray">
          <a:xfrm rot="39573186">
            <a:off x="4602956" y="24074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VE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604" name="AutoShape 4"/>
          <p:cNvSpPr>
            <a:spLocks noChangeArrowheads="1"/>
          </p:cNvSpPr>
          <p:nvPr/>
        </p:nvSpPr>
        <p:spPr bwMode="invGray">
          <a:xfrm rot="3465783">
            <a:off x="4602957" y="4571206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VE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invGray">
          <a:xfrm rot="35969022">
            <a:off x="3361531" y="2461419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VE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606" name="AutoShape 6"/>
          <p:cNvSpPr>
            <a:spLocks noChangeArrowheads="1"/>
          </p:cNvSpPr>
          <p:nvPr/>
        </p:nvSpPr>
        <p:spPr bwMode="invGray">
          <a:xfrm rot="7535209">
            <a:off x="3345656" y="4537869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VE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invGray">
          <a:xfrm>
            <a:off x="5192713" y="3535363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VE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608" name="AutoShape 8"/>
          <p:cNvSpPr>
            <a:spLocks noChangeArrowheads="1"/>
          </p:cNvSpPr>
          <p:nvPr/>
        </p:nvSpPr>
        <p:spPr bwMode="invGray">
          <a:xfrm rot="-10800000">
            <a:off x="2794000" y="3529013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VE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609" name="Oval 9"/>
          <p:cNvSpPr>
            <a:spLocks noChangeArrowheads="1"/>
          </p:cNvSpPr>
          <p:nvPr/>
        </p:nvSpPr>
        <p:spPr bwMode="gray">
          <a:xfrm>
            <a:off x="2517775" y="1766888"/>
            <a:ext cx="3743325" cy="3744912"/>
          </a:xfrm>
          <a:prstGeom prst="ellipse">
            <a:avLst/>
          </a:prstGeom>
          <a:noFill/>
          <a:ln w="38100" algn="ctr">
            <a:solidFill>
              <a:srgbClr val="80808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VE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075094" y="2442344"/>
            <a:ext cx="2692774" cy="2481312"/>
            <a:chOff x="2238" y="1769"/>
            <a:chExt cx="1361" cy="1361"/>
          </a:xfrm>
        </p:grpSpPr>
        <p:sp>
          <p:nvSpPr>
            <p:cNvPr id="25611" name="Oval 11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s-VE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612" name="Oval 12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s-VE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613" name="Oval 13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s-VE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614" name="Oval 14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s-VE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25616" name="Oval 16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VE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617" name="Oval 17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VE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618" name="Oval 18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VE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619" name="Oval 19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VE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5620" name="Text Box 20"/>
            <p:cNvSpPr txBox="1">
              <a:spLocks noChangeArrowheads="1"/>
            </p:cNvSpPr>
            <p:nvPr/>
          </p:nvSpPr>
          <p:spPr bwMode="gray">
            <a:xfrm>
              <a:off x="2356" y="2168"/>
              <a:ext cx="1157" cy="4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80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MARCO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kern="1200" dirty="0">
                  <a:solidFill>
                    <a:srgbClr val="080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+mn-ea"/>
                  <a:cs typeface="+mn-cs"/>
                </a:rPr>
                <a:t>CONCEPTUAL</a:t>
              </a:r>
            </a:p>
          </p:txBody>
        </p:sp>
      </p:grpSp>
      <p:sp>
        <p:nvSpPr>
          <p:cNvPr id="25621" name="AutoShape 21"/>
          <p:cNvSpPr>
            <a:spLocks noChangeArrowheads="1"/>
          </p:cNvSpPr>
          <p:nvPr/>
        </p:nvSpPr>
        <p:spPr bwMode="gray">
          <a:xfrm>
            <a:off x="251520" y="2852936"/>
            <a:ext cx="2590800" cy="62661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28575">
            <a:solidFill>
              <a:srgbClr val="FEFEFE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VE" sz="1600" dirty="0">
                <a:solidFill>
                  <a:schemeClr val="bg1"/>
                </a:solidFill>
              </a:rPr>
              <a:t>La investigación científica 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VE" sz="1600" dirty="0">
                <a:solidFill>
                  <a:schemeClr val="bg1"/>
                </a:solidFill>
              </a:rPr>
              <a:t>tecnológica  y la innovación</a:t>
            </a:r>
            <a:endParaRPr lang="en-US" sz="1600" kern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5622" name="AutoShape 22"/>
          <p:cNvSpPr>
            <a:spLocks noChangeArrowheads="1"/>
          </p:cNvSpPr>
          <p:nvPr/>
        </p:nvSpPr>
        <p:spPr bwMode="gray">
          <a:xfrm>
            <a:off x="1187624" y="1412776"/>
            <a:ext cx="3020764" cy="682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28575">
            <a:solidFill>
              <a:srgbClr val="FEFEFE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VE" sz="1600" dirty="0">
                <a:solidFill>
                  <a:schemeClr val="bg1"/>
                </a:solidFill>
              </a:rPr>
              <a:t>El papel estratégico de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VE" sz="1600" dirty="0">
                <a:solidFill>
                  <a:schemeClr val="bg1"/>
                </a:solidFill>
              </a:rPr>
              <a:t> la educación superior</a:t>
            </a:r>
            <a:endParaRPr lang="en-US" sz="1600" kern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5623" name="AutoShape 23"/>
          <p:cNvSpPr>
            <a:spLocks noChangeArrowheads="1"/>
          </p:cNvSpPr>
          <p:nvPr/>
        </p:nvSpPr>
        <p:spPr bwMode="gray">
          <a:xfrm>
            <a:off x="179512" y="4293096"/>
            <a:ext cx="2948756" cy="74675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28575">
            <a:solidFill>
              <a:srgbClr val="FEFEFE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VE" sz="1600" dirty="0">
                <a:solidFill>
                  <a:schemeClr val="bg1"/>
                </a:solidFill>
              </a:rPr>
              <a:t>El rol de la Educación Superior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VE" sz="1600" dirty="0">
                <a:solidFill>
                  <a:schemeClr val="bg1"/>
                </a:solidFill>
              </a:rPr>
              <a:t> de cara a los desafíos sociales</a:t>
            </a:r>
            <a:endParaRPr lang="en-US" sz="1600" kern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5624" name="AutoShape 24"/>
          <p:cNvSpPr>
            <a:spLocks noChangeArrowheads="1"/>
          </p:cNvSpPr>
          <p:nvPr/>
        </p:nvSpPr>
        <p:spPr bwMode="gray">
          <a:xfrm>
            <a:off x="6012160" y="2780928"/>
            <a:ext cx="2842517" cy="83830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28575">
            <a:solidFill>
              <a:srgbClr val="FEFEFE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VE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Educación superior,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VE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diversidad  cultural 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VE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interculturalidad</a:t>
            </a:r>
            <a:endParaRPr lang="en-US" sz="1600" kern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5625" name="AutoShape 25"/>
          <p:cNvSpPr>
            <a:spLocks noChangeArrowheads="1"/>
          </p:cNvSpPr>
          <p:nvPr/>
        </p:nvSpPr>
        <p:spPr bwMode="gray">
          <a:xfrm>
            <a:off x="4788024" y="1412776"/>
            <a:ext cx="3067124" cy="682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28575">
            <a:solidFill>
              <a:srgbClr val="FEFEFE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EFEFE"/>
                </a:solidFill>
                <a:latin typeface="Arial" charset="0"/>
                <a:ea typeface="+mn-ea"/>
                <a:cs typeface="+mn-cs"/>
              </a:rPr>
              <a:t>La </a:t>
            </a:r>
            <a:r>
              <a:rPr lang="en-US" sz="1600" kern="1200" dirty="0" err="1">
                <a:solidFill>
                  <a:srgbClr val="FEFEFE"/>
                </a:solidFill>
                <a:latin typeface="Arial" charset="0"/>
                <a:ea typeface="+mn-ea"/>
                <a:cs typeface="+mn-cs"/>
              </a:rPr>
              <a:t>educación</a:t>
            </a:r>
            <a:r>
              <a:rPr lang="en-US" sz="1600" kern="1200" dirty="0">
                <a:solidFill>
                  <a:srgbClr val="FEFEFE"/>
                </a:solidFill>
                <a:latin typeface="Arial" charset="0"/>
                <a:ea typeface="+mn-ea"/>
                <a:cs typeface="+mn-cs"/>
              </a:rPr>
              <a:t> superior </a:t>
            </a:r>
            <a:r>
              <a:rPr lang="en-US" sz="1600" kern="1200" dirty="0" err="1">
                <a:solidFill>
                  <a:srgbClr val="FEFEFE"/>
                </a:solidFill>
                <a:latin typeface="Arial" charset="0"/>
                <a:ea typeface="+mn-ea"/>
                <a:cs typeface="+mn-cs"/>
              </a:rPr>
              <a:t>como</a:t>
            </a:r>
            <a:r>
              <a:rPr lang="en-US" sz="1600" kern="1200" dirty="0">
                <a:solidFill>
                  <a:srgbClr val="FEFEFE"/>
                </a:solidFill>
                <a:latin typeface="Arial" charset="0"/>
                <a:ea typeface="+mn-ea"/>
                <a:cs typeface="+mn-cs"/>
              </a:rPr>
              <a:t> 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EFEFE"/>
                </a:solidFill>
                <a:latin typeface="Arial" charset="0"/>
                <a:ea typeface="+mn-ea"/>
                <a:cs typeface="+mn-cs"/>
              </a:rPr>
              <a:t>parte del </a:t>
            </a:r>
            <a:r>
              <a:rPr lang="en-US" sz="1600" kern="1200" dirty="0" err="1">
                <a:solidFill>
                  <a:srgbClr val="FEFEFE"/>
                </a:solidFill>
                <a:latin typeface="Arial" charset="0"/>
                <a:ea typeface="+mn-ea"/>
                <a:cs typeface="+mn-cs"/>
              </a:rPr>
              <a:t>sistema</a:t>
            </a:r>
            <a:r>
              <a:rPr lang="en-US" sz="1600" kern="1200" dirty="0">
                <a:solidFill>
                  <a:srgbClr val="FEFEFE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rgbClr val="FEFEFE"/>
                </a:solidFill>
                <a:latin typeface="Arial" charset="0"/>
                <a:ea typeface="+mn-ea"/>
                <a:cs typeface="+mn-cs"/>
              </a:rPr>
              <a:t>educativo</a:t>
            </a:r>
            <a:endParaRPr lang="en-US" sz="1600" kern="1200" dirty="0">
              <a:solidFill>
                <a:srgbClr val="FEFEF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626" name="AutoShape 26"/>
          <p:cNvSpPr>
            <a:spLocks noChangeArrowheads="1"/>
          </p:cNvSpPr>
          <p:nvPr/>
        </p:nvSpPr>
        <p:spPr bwMode="gray">
          <a:xfrm>
            <a:off x="5580112" y="4293096"/>
            <a:ext cx="3312367" cy="74675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28575">
            <a:solidFill>
              <a:srgbClr val="FEFEFE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VE" sz="1600" dirty="0">
                <a:solidFill>
                  <a:schemeClr val="bg1"/>
                </a:solidFill>
              </a:rPr>
              <a:t>La Educación Superior,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VE" sz="1600" dirty="0">
                <a:solidFill>
                  <a:schemeClr val="bg1"/>
                </a:solidFill>
              </a:rPr>
              <a:t>internacionalización e integración</a:t>
            </a:r>
            <a:endParaRPr lang="en-US" sz="1600" kern="12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40" y="62646"/>
            <a:ext cx="3048000" cy="1229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AutoShape 22"/>
          <p:cNvSpPr>
            <a:spLocks noChangeArrowheads="1"/>
          </p:cNvSpPr>
          <p:nvPr/>
        </p:nvSpPr>
        <p:spPr bwMode="gray">
          <a:xfrm>
            <a:off x="2339752" y="5373216"/>
            <a:ext cx="4104456" cy="11521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28575">
            <a:solidFill>
              <a:srgbClr val="FEFEFE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VE" sz="1600" dirty="0">
                <a:solidFill>
                  <a:schemeClr val="bg1"/>
                </a:solidFill>
              </a:rPr>
              <a:t>A cien años de la reforma de Córdoba.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VE" sz="1600" dirty="0">
                <a:solidFill>
                  <a:schemeClr val="bg1"/>
                </a:solidFill>
              </a:rPr>
              <a:t>  Hacia un nuevo manifiesto de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VE" sz="1600" dirty="0">
                <a:solidFill>
                  <a:schemeClr val="bg1"/>
                </a:solidFill>
              </a:rPr>
              <a:t>la educación superior latinoamericana</a:t>
            </a:r>
            <a:endParaRPr lang="en-US" sz="1600" kern="12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E9CA61C-F72F-4682-B50C-7A3AEDDEC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12" y="91287"/>
            <a:ext cx="2304488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16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467544" y="1556792"/>
          <a:ext cx="8352928" cy="431766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5125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13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790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12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VE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EJES TEMATICOS</a:t>
                      </a:r>
                      <a:endParaRPr lang="es-E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VE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Sede</a:t>
                      </a:r>
                      <a:endParaRPr lang="es-E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VE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Países asociados</a:t>
                      </a:r>
                      <a:endParaRPr lang="es-E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91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VE" sz="1200" dirty="0"/>
                        <a:t>La Educación Superior como parte del sistema educativo en América</a:t>
                      </a:r>
                      <a:endParaRPr lang="es-E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VE" sz="1200" dirty="0"/>
                        <a:t>Chile </a:t>
                      </a:r>
                      <a:endParaRPr lang="es-E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VE" sz="1200" dirty="0"/>
                        <a:t>Argentina,   Chile, Colombia, Jamaica y Paraguay </a:t>
                      </a:r>
                      <a:endParaRPr lang="es-E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34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VE" sz="1200" dirty="0"/>
                        <a:t>La Educación superior, diversidad  cultural e interculturalidad en  América Latina. </a:t>
                      </a:r>
                      <a:endParaRPr lang="es-E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VE" sz="1200" dirty="0"/>
                        <a:t>Argentina </a:t>
                      </a:r>
                      <a:endParaRPr lang="es-E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VE" sz="1200" dirty="0"/>
                        <a:t> Argentina,  Brasil,  Bolivia, Chile, Colombia, Costa Rica, Ecuador,  México, Nicaragua, Perú y Venezuela</a:t>
                      </a:r>
                      <a:endParaRPr lang="es-E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91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VE" sz="1200"/>
                        <a:t>La Educación Superior, internacionalización e integración regional de América Latina y el Caribe</a:t>
                      </a:r>
                      <a:endParaRPr lang="es-E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VE" sz="1200"/>
                        <a:t>México </a:t>
                      </a:r>
                      <a:endParaRPr lang="es-E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VE" sz="1200" dirty="0"/>
                        <a:t>Argentina, Bolivia, España, México y Nicaragua</a:t>
                      </a:r>
                      <a:endParaRPr lang="es-E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91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VE" sz="1200"/>
                        <a:t>El  rol de la Educación Superior de cara a los desafíos sociales de América Latina y el Caribe</a:t>
                      </a:r>
                      <a:endParaRPr lang="es-E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VE" sz="1200"/>
                        <a:t>Colombia </a:t>
                      </a:r>
                      <a:endParaRPr lang="es-E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VE" sz="1200" dirty="0"/>
                        <a:t>Argentina,   Colombia, Cuba y México</a:t>
                      </a:r>
                      <a:endParaRPr lang="es-E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69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VE" sz="1200" dirty="0"/>
                        <a:t>La investigación científica y tecnológica  y la innovación como motor del desarrollo humano, social y económico </a:t>
                      </a:r>
                      <a:endParaRPr lang="es-E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VE" sz="1200"/>
                        <a:t>Ecuador </a:t>
                      </a:r>
                      <a:endParaRPr lang="es-ES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VE" sz="1200" dirty="0"/>
                        <a:t>Argentina,  Brasil , Chile, Ecuador y Venezuela </a:t>
                      </a:r>
                      <a:endParaRPr lang="es-E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892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VE" sz="1200" dirty="0"/>
                        <a:t>El papel estratégico de la educación superior en el desarrollo sostenible de América Latina y el Caribe. </a:t>
                      </a:r>
                      <a:endParaRPr lang="es-E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VE" sz="1200" dirty="0"/>
                        <a:t>Venezuela </a:t>
                      </a:r>
                      <a:endParaRPr lang="es-E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VE" sz="1200" dirty="0"/>
                        <a:t>Barbados,</a:t>
                      </a:r>
                      <a:r>
                        <a:rPr lang="es-VE" sz="1200" baseline="0" dirty="0"/>
                        <a:t> </a:t>
                      </a:r>
                      <a:r>
                        <a:rPr lang="es-VE" sz="1200" dirty="0"/>
                        <a:t>Brasil, Chile, Haití, Honduras, Jamaica, México, Perú, Trinidad y Tobago, Uruguay y Venezuela</a:t>
                      </a:r>
                      <a:endParaRPr lang="es-ES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0759" marR="90759" marT="45380" marB="4538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89271">
                <a:tc>
                  <a:txBody>
                    <a:bodyPr/>
                    <a:lstStyle/>
                    <a:p>
                      <a:pPr algn="l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s-VE" sz="1200" dirty="0">
                          <a:solidFill>
                            <a:schemeClr val="tx1"/>
                          </a:solidFill>
                          <a:latin typeface="+mn-lt"/>
                        </a:rPr>
                        <a:t>A cien años de la reforma de Córdoba.</a:t>
                      </a:r>
                      <a:r>
                        <a:rPr lang="es-VE" sz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s-VE" sz="1200" dirty="0">
                          <a:solidFill>
                            <a:schemeClr val="tx1"/>
                          </a:solidFill>
                          <a:latin typeface="+mn-lt"/>
                        </a:rPr>
                        <a:t>Hacia un nuevo manifiesto de la educación superior latinoamericana</a:t>
                      </a:r>
                    </a:p>
                  </a:txBody>
                  <a:tcPr marL="90759" marR="90759" marT="45380" marB="4538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+mn-lt"/>
                          <a:ea typeface="Times New Roman"/>
                          <a:cs typeface="Times New Roman"/>
                        </a:rPr>
                        <a:t>Uruguay</a:t>
                      </a:r>
                    </a:p>
                  </a:txBody>
                  <a:tcPr marL="90759" marR="90759" marT="45380" marB="4538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+mn-lt"/>
                          <a:ea typeface="Times New Roman"/>
                          <a:cs typeface="Times New Roman"/>
                        </a:rPr>
                        <a:t>Argentina, Brasil,</a:t>
                      </a:r>
                      <a:r>
                        <a:rPr lang="es-ES" sz="1200" baseline="0" dirty="0">
                          <a:latin typeface="+mn-lt"/>
                          <a:ea typeface="Times New Roman"/>
                          <a:cs typeface="Times New Roman"/>
                        </a:rPr>
                        <a:t> México</a:t>
                      </a:r>
                      <a:r>
                        <a:rPr lang="es-ES" sz="1200" dirty="0">
                          <a:latin typeface="+mn-lt"/>
                          <a:ea typeface="Times New Roman"/>
                          <a:cs typeface="Times New Roman"/>
                        </a:rPr>
                        <a:t>  y Uruguay</a:t>
                      </a:r>
                    </a:p>
                  </a:txBody>
                  <a:tcPr marL="90759" marR="90759" marT="45380" marB="4538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288112" cy="1149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4644008" y="632403"/>
            <a:ext cx="4104456" cy="408618"/>
          </a:xfrm>
          <a:prstGeom prst="roundRect">
            <a:avLst/>
          </a:prstGeom>
          <a:solidFill>
            <a:srgbClr val="FFFF00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V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Países</a:t>
            </a:r>
            <a:r>
              <a:rPr kumimoji="0" lang="es-VE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asociados</a:t>
            </a:r>
            <a:endParaRPr kumimoji="0" lang="es-V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65000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458" y="727260"/>
            <a:ext cx="4286021" cy="320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39551" y="4437112"/>
            <a:ext cx="8133815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r>
              <a:rPr lang="es-ES" sz="32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HACIA LA </a:t>
            </a:r>
            <a:r>
              <a:rPr lang="es-ES" sz="32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DeclaraciÓN</a:t>
            </a:r>
            <a:r>
              <a:rPr lang="es-ES" sz="32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Y</a:t>
            </a:r>
          </a:p>
          <a:p>
            <a:pPr algn="r"/>
            <a:r>
              <a:rPr lang="es-ES" sz="32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EL</a:t>
            </a:r>
            <a:r>
              <a:rPr lang="es-E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Plan de Acción – </a:t>
            </a:r>
            <a:r>
              <a:rPr lang="es-ES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cres</a:t>
            </a:r>
            <a:r>
              <a:rPr lang="es-E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2018</a:t>
            </a:r>
            <a:endParaRPr lang="es-E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" name="4 Imagen" descr="logo_espanol_300 dpi.jpg"/>
          <p:cNvPicPr/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755576" y="1703710"/>
            <a:ext cx="3024336" cy="186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6E81645-8641-4512-A493-EB50D58A6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16632"/>
            <a:ext cx="3024336" cy="127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1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00D436E-ADB8-4982-AEE5-CE43F4EE6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404664"/>
            <a:ext cx="853294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6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CFFDC6E7-BF00-4094-9355-4C5CC0FB03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4696941"/>
              </p:ext>
            </p:extLst>
          </p:nvPr>
        </p:nvGraphicFramePr>
        <p:xfrm>
          <a:off x="179512" y="1539901"/>
          <a:ext cx="8611605" cy="5020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F92D262-EBB2-4706-A367-947839BD00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2771800" cy="1143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0E25408D-D95E-402B-A40C-FCA014CDFC6F}"/>
              </a:ext>
            </a:extLst>
          </p:cNvPr>
          <p:cNvSpPr/>
          <p:nvPr/>
        </p:nvSpPr>
        <p:spPr>
          <a:xfrm>
            <a:off x="3106997" y="297285"/>
            <a:ext cx="5684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altLang="es-CO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¿Qué es el CRECES?</a:t>
            </a:r>
            <a:endParaRPr lang="es-CO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8918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64" y="1902230"/>
            <a:ext cx="9172064" cy="4955770"/>
          </a:xfrm>
          <a:prstGeom prst="rect">
            <a:avLst/>
          </a:prstGeom>
        </p:spPr>
      </p:pic>
      <p:sp>
        <p:nvSpPr>
          <p:cNvPr id="13" name="12 Rectángulo"/>
          <p:cNvSpPr/>
          <p:nvPr/>
        </p:nvSpPr>
        <p:spPr>
          <a:xfrm>
            <a:off x="-22929" y="2653329"/>
            <a:ext cx="2920509" cy="5040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solidFill>
                  <a:schemeClr val="bg1"/>
                </a:solidFill>
              </a:rPr>
              <a:t>DIÁLOGO</a:t>
            </a:r>
          </a:p>
        </p:txBody>
      </p:sp>
      <p:sp>
        <p:nvSpPr>
          <p:cNvPr id="11" name="4 Subtítulo"/>
          <p:cNvSpPr txBox="1">
            <a:spLocks/>
          </p:cNvSpPr>
          <p:nvPr/>
        </p:nvSpPr>
        <p:spPr>
          <a:xfrm>
            <a:off x="-22929" y="2129080"/>
            <a:ext cx="3384376" cy="5760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891" indent="-342891">
              <a:spcBef>
                <a:spcPct val="20000"/>
              </a:spcBef>
              <a:defRPr/>
            </a:pPr>
            <a:r>
              <a:rPr lang="es-E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INTERACCIÓN</a:t>
            </a:r>
            <a:endParaRPr lang="es-PE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 idx="4294967295"/>
          </p:nvPr>
        </p:nvSpPr>
        <p:spPr>
          <a:xfrm>
            <a:off x="-28064" y="1532756"/>
            <a:ext cx="6985000" cy="576263"/>
          </a:xfrm>
          <a:prstGeom prst="rect">
            <a:avLst/>
          </a:prstGeo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TRANSFORMACIÓN DEL MODELO:</a:t>
            </a:r>
            <a:endParaRPr lang="es-PE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B63600A-A1C9-47AC-9DFF-D38882DC9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01165" cy="135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98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CFFDC6E7-BF00-4094-9355-4C5CC0FB03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8004"/>
              </p:ext>
            </p:extLst>
          </p:nvPr>
        </p:nvGraphicFramePr>
        <p:xfrm>
          <a:off x="1192696" y="1628800"/>
          <a:ext cx="7245626" cy="4744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08EFD8B-8DDA-4EAC-A68A-A09C618671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0"/>
            <a:ext cx="2773920" cy="140829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7133683-F591-43F5-ADC5-1317C9DB7010}"/>
              </a:ext>
            </a:extLst>
          </p:cNvPr>
          <p:cNvSpPr/>
          <p:nvPr/>
        </p:nvSpPr>
        <p:spPr>
          <a:xfrm>
            <a:off x="3267634" y="484968"/>
            <a:ext cx="5596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altLang="es-CO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Por qué el CRECES?</a:t>
            </a:r>
            <a:endParaRPr lang="es-CO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78919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64CA98F1-AC6D-4C08-B4B5-459D111DB6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9342089"/>
              </p:ext>
            </p:extLst>
          </p:nvPr>
        </p:nvGraphicFramePr>
        <p:xfrm>
          <a:off x="791580" y="3284984"/>
          <a:ext cx="7560840" cy="478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2" name="Imagen 4">
            <a:extLst>
              <a:ext uri="{FF2B5EF4-FFF2-40B4-BE49-F238E27FC236}">
                <a16:creationId xmlns:a16="http://schemas.microsoft.com/office/drawing/2014/main" xmlns="" id="{2BE621DA-029C-4540-90E0-FB5D9740A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740512" cy="106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392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uadroTexto 3">
            <a:extLst>
              <a:ext uri="{FF2B5EF4-FFF2-40B4-BE49-F238E27FC236}">
                <a16:creationId xmlns:a16="http://schemas.microsoft.com/office/drawing/2014/main" xmlns="" id="{241E3251-F4D0-4A73-A3F5-D7DF5E18A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2447962"/>
            <a:ext cx="4974431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CO" altLang="es-CO" sz="4050" b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5153D874-6059-4D32-AF24-1708E50E897A}"/>
              </a:ext>
            </a:extLst>
          </p:cNvPr>
          <p:cNvSpPr/>
          <p:nvPr/>
        </p:nvSpPr>
        <p:spPr>
          <a:xfrm>
            <a:off x="3012119" y="404664"/>
            <a:ext cx="569451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altLang="es-CO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El CRECES </a:t>
            </a:r>
            <a:r>
              <a:rPr lang="es-CO" altLang="es-CO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Cerebrando</a:t>
            </a:r>
            <a:r>
              <a:rPr lang="es-CO" altLang="es-CO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la Cooperación en Educación Superior</a:t>
            </a:r>
            <a:endParaRPr lang="es-CO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53F8113-E93C-47A8-97BD-F0A9B21EFFE2}"/>
              </a:ext>
            </a:extLst>
          </p:cNvPr>
          <p:cNvSpPr txBox="1"/>
          <p:nvPr/>
        </p:nvSpPr>
        <p:spPr>
          <a:xfrm>
            <a:off x="683568" y="2393461"/>
            <a:ext cx="8023062" cy="32316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CO" sz="2400" dirty="0"/>
              <a:t>Si las ideas y el conocimiento son la moneda de cambio del siglo XXI, los Sistemas de Educación Superior y la Cooperación Solidaria entre todos sus actores, son la mejor herramienta para alcanzar niveles de desarrollo efectivamente sostenibles.</a:t>
            </a:r>
          </a:p>
          <a:p>
            <a:endParaRPr lang="es-CO" sz="2800" dirty="0">
              <a:solidFill>
                <a:srgbClr val="002060"/>
              </a:solidFill>
            </a:endParaRPr>
          </a:p>
          <a:p>
            <a:r>
              <a:rPr lang="es-CO" sz="2800" dirty="0">
                <a:solidFill>
                  <a:srgbClr val="002060"/>
                </a:solidFill>
              </a:rPr>
              <a:t>¡Por eso el CRECES, es un espacio y una tarea de Todos!</a:t>
            </a:r>
          </a:p>
          <a:p>
            <a:endParaRPr lang="es-CO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61CCFF5-342A-4315-BB74-8517B9E4B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" y="0"/>
            <a:ext cx="3012119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17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6372200" y="5516478"/>
            <a:ext cx="2764514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/>
            <a:r>
              <a:rPr dirty="0">
                <a:latin typeface="Calibri"/>
                <a:ea typeface="Calibri"/>
                <a:cs typeface="Calibri"/>
                <a:sym typeface="Calibri"/>
              </a:rPr>
              <a:t>CRES2018@unesco.org.ve</a:t>
            </a:r>
          </a:p>
          <a:p>
            <a:pPr lvl="0"/>
            <a:r>
              <a:rPr dirty="0">
                <a:latin typeface="Calibri"/>
                <a:ea typeface="Calibri"/>
                <a:cs typeface="Calibri"/>
                <a:sym typeface="Calibri"/>
              </a:rPr>
              <a:t>www.cres2018.org</a:t>
            </a:r>
          </a:p>
          <a:p>
            <a:pPr lvl="0"/>
            <a:r>
              <a:rPr dirty="0">
                <a:latin typeface="Calibri"/>
                <a:ea typeface="Calibri"/>
                <a:cs typeface="Calibri"/>
                <a:sym typeface="Calibri"/>
              </a:rPr>
              <a:t>	@cres2018</a:t>
            </a:r>
          </a:p>
          <a:p>
            <a:pPr lvl="0"/>
            <a:r>
              <a:rPr dirty="0">
                <a:latin typeface="Calibri"/>
                <a:ea typeface="Calibri"/>
                <a:cs typeface="Calibri"/>
                <a:sym typeface="Calibri"/>
              </a:rPr>
              <a:t>	@cres2018</a:t>
            </a:r>
          </a:p>
        </p:txBody>
      </p:sp>
      <p:sp>
        <p:nvSpPr>
          <p:cNvPr id="333" name="Shape 333"/>
          <p:cNvSpPr/>
          <p:nvPr/>
        </p:nvSpPr>
        <p:spPr>
          <a:xfrm>
            <a:off x="1412065" y="2447677"/>
            <a:ext cx="6376101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4000" b="1" cap="all">
                <a:solidFill>
                  <a:srgbClr val="5177A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3600" b="1" cap="all" dirty="0">
                <a:solidFill>
                  <a:srgbClr val="5177AC"/>
                </a:solidFill>
              </a:rPr>
              <a:t>L</a:t>
            </a:r>
            <a:r>
              <a:rPr lang="es-VE" sz="3600" b="1" cap="all" dirty="0">
                <a:solidFill>
                  <a:srgbClr val="5177AC"/>
                </a:solidFill>
              </a:rPr>
              <a:t>o</a:t>
            </a:r>
            <a:r>
              <a:rPr sz="3600" b="1" cap="all" dirty="0">
                <a:solidFill>
                  <a:srgbClr val="5177AC"/>
                </a:solidFill>
              </a:rPr>
              <a:t>s </a:t>
            </a:r>
            <a:r>
              <a:rPr sz="3600" b="1" cap="all" dirty="0" err="1">
                <a:solidFill>
                  <a:srgbClr val="5177AC"/>
                </a:solidFill>
              </a:rPr>
              <a:t>esperamos</a:t>
            </a:r>
            <a:r>
              <a:rPr sz="3600" b="1" cap="all" dirty="0">
                <a:solidFill>
                  <a:srgbClr val="5177AC"/>
                </a:solidFill>
              </a:rPr>
              <a:t> en </a:t>
            </a:r>
            <a:r>
              <a:rPr sz="3600" b="1" cap="all" dirty="0" err="1">
                <a:solidFill>
                  <a:srgbClr val="5177AC"/>
                </a:solidFill>
              </a:rPr>
              <a:t>córdob</a:t>
            </a:r>
            <a:r>
              <a:rPr lang="es-VE" sz="3600" b="1" cap="all" dirty="0">
                <a:solidFill>
                  <a:srgbClr val="5177AC"/>
                </a:solidFill>
              </a:rPr>
              <a:t>a…</a:t>
            </a:r>
          </a:p>
        </p:txBody>
      </p:sp>
      <p:pic>
        <p:nvPicPr>
          <p:cNvPr id="334" name="image20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728034" y="0"/>
            <a:ext cx="1415966" cy="1895649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Shape 335"/>
          <p:cNvSpPr/>
          <p:nvPr/>
        </p:nvSpPr>
        <p:spPr>
          <a:xfrm>
            <a:off x="3849608" y="3087369"/>
            <a:ext cx="4184409" cy="44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2400" b="1" cap="all">
                <a:solidFill>
                  <a:srgbClr val="5177A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2400" b="1" cap="all" dirty="0">
                <a:solidFill>
                  <a:srgbClr val="5177AC"/>
                </a:solidFill>
              </a:rPr>
              <a:t>11 al 15 de </a:t>
            </a:r>
            <a:r>
              <a:rPr sz="2400" b="1" cap="all" dirty="0" err="1">
                <a:solidFill>
                  <a:srgbClr val="5177AC"/>
                </a:solidFill>
              </a:rPr>
              <a:t>junio</a:t>
            </a:r>
            <a:r>
              <a:rPr sz="2400" b="1" cap="all" dirty="0">
                <a:solidFill>
                  <a:srgbClr val="5177AC"/>
                </a:solidFill>
              </a:rPr>
              <a:t> del 2018</a:t>
            </a:r>
          </a:p>
        </p:txBody>
      </p:sp>
      <p:pic>
        <p:nvPicPr>
          <p:cNvPr id="336" name="image2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948264" y="6024977"/>
            <a:ext cx="216027" cy="216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age18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948264" y="6288383"/>
            <a:ext cx="217772" cy="217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795E011-16A4-442A-A0D8-51003CC38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184"/>
            <a:ext cx="3059832" cy="162335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A2292A4-C6CC-4219-AA17-34E37ED2C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852" y="4285724"/>
            <a:ext cx="5976664" cy="112785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ECB0066C-67E0-42B2-B827-0713519F3592}"/>
              </a:ext>
            </a:extLst>
          </p:cNvPr>
          <p:cNvSpPr/>
          <p:nvPr/>
        </p:nvSpPr>
        <p:spPr>
          <a:xfrm>
            <a:off x="251520" y="567132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Daniel Michaels V.</a:t>
            </a:r>
          </a:p>
          <a:p>
            <a:r>
              <a:rPr lang="de-DE" dirty="0"/>
              <a:t>creces@ascun.org.co</a:t>
            </a:r>
          </a:p>
          <a:p>
            <a:r>
              <a:rPr lang="de-DE" dirty="0"/>
              <a:t>Cel: 3015921136</a:t>
            </a:r>
          </a:p>
        </p:txBody>
      </p:sp>
    </p:spTree>
    <p:extLst>
      <p:ext uri="{BB962C8B-B14F-4D97-AF65-F5344CB8AC3E}">
        <p14:creationId xmlns:p14="http://schemas.microsoft.com/office/powerpoint/2010/main" val="1108841693"/>
      </p:ext>
    </p:extLst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F7559E9-B187-4E3D-91EA-70FE9FFD7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00"/>
            <a:ext cx="9144000" cy="177281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1C3237E-615C-415B-866E-294A9E4D0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17269"/>
            <a:ext cx="1979712" cy="125149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F853F81-A66D-45E0-A926-E1FF758FD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469" y="0"/>
            <a:ext cx="4635944" cy="700201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58B2B5A-E195-42BB-8844-8FB4B1E2D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413" y="1"/>
            <a:ext cx="4636826" cy="700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5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F7559E9-B187-4E3D-91EA-70FE9FFD7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00"/>
            <a:ext cx="9144000" cy="177281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1C3237E-615C-415B-866E-294A9E4D0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17269"/>
            <a:ext cx="1979712" cy="12514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8BD9189-9FA7-4DB8-A48B-5734DD52E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" y="17269"/>
            <a:ext cx="9175531" cy="700201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5419A757-ADBB-479C-81EC-10A482397400}"/>
              </a:ext>
            </a:extLst>
          </p:cNvPr>
          <p:cNvSpPr/>
          <p:nvPr/>
        </p:nvSpPr>
        <p:spPr>
          <a:xfrm>
            <a:off x="59690" y="6673334"/>
            <a:ext cx="810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Imagen </a:t>
            </a:r>
            <a:r>
              <a:rPr lang="en-US" sz="1000" dirty="0" err="1"/>
              <a:t>tomada</a:t>
            </a:r>
            <a:r>
              <a:rPr lang="en-US" sz="1000" dirty="0"/>
              <a:t> </a:t>
            </a:r>
            <a:r>
              <a:rPr lang="en-US" sz="1000" dirty="0" err="1"/>
              <a:t>de:The</a:t>
            </a:r>
            <a:r>
              <a:rPr lang="en-US" sz="1000" dirty="0"/>
              <a:t> Next 15 Years Presented by Chris </a:t>
            </a:r>
            <a:r>
              <a:rPr lang="en-US" sz="1000" dirty="0" err="1"/>
              <a:t>Chirgwin</a:t>
            </a:r>
            <a:r>
              <a:rPr lang="en-US" sz="1000" dirty="0"/>
              <a:t> CEO, </a:t>
            </a:r>
            <a:r>
              <a:rPr lang="en-US" sz="1000" dirty="0" err="1"/>
              <a:t>Lanspeed</a:t>
            </a:r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363382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5A0027D-D84F-452C-93C4-8B9FD5DC6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44" y="188640"/>
            <a:ext cx="8345512" cy="40134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4A59B960-0743-4CA1-B6FD-4FEE2FD2B9D3}"/>
              </a:ext>
            </a:extLst>
          </p:cNvPr>
          <p:cNvSpPr/>
          <p:nvPr/>
        </p:nvSpPr>
        <p:spPr>
          <a:xfrm>
            <a:off x="6588224" y="3707740"/>
            <a:ext cx="197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Peter H. </a:t>
            </a:r>
            <a:r>
              <a:rPr lang="es-CO" dirty="0" err="1"/>
              <a:t>Diamandis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BE33F23-3B37-46A9-85E5-ADBA07F35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4365104"/>
            <a:ext cx="5112568" cy="24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15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F7559E9-B187-4E3D-91EA-70FE9FFD7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00"/>
            <a:ext cx="9144000" cy="181588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1C3237E-615C-415B-866E-294A9E4D0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17269"/>
            <a:ext cx="1979712" cy="125149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F7B19CE-07F2-4213-817C-7D32BFA21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950" y="17268"/>
            <a:ext cx="4159049" cy="480872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FD166030-8B92-4BC2-B323-5D82B0397F6F}"/>
              </a:ext>
            </a:extLst>
          </p:cNvPr>
          <p:cNvSpPr/>
          <p:nvPr/>
        </p:nvSpPr>
        <p:spPr>
          <a:xfrm>
            <a:off x="3427423" y="1813757"/>
            <a:ext cx="1446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 </a:t>
            </a:r>
            <a:endParaRPr lang="es-CO" sz="11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3DFC8698-1D91-456B-B96F-10D5097C90C4}"/>
              </a:ext>
            </a:extLst>
          </p:cNvPr>
          <p:cNvSpPr/>
          <p:nvPr/>
        </p:nvSpPr>
        <p:spPr>
          <a:xfrm>
            <a:off x="-14893" y="6644972"/>
            <a:ext cx="91737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/>
              <a:t>https://singularityhub.com/2015/10/12/ray-kurzweils-wildest-prediction-nanobots-will-plug-our-brains-into-the-web-by-the-2030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268F6F1D-921B-46D9-ABC0-715BB727C94A}"/>
              </a:ext>
            </a:extLst>
          </p:cNvPr>
          <p:cNvSpPr txBox="1"/>
          <p:nvPr/>
        </p:nvSpPr>
        <p:spPr>
          <a:xfrm>
            <a:off x="89665" y="120986"/>
            <a:ext cx="47837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u="sng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CO" sz="3200" u="sng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s-CO" sz="2000" u="sng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lgunas </a:t>
            </a:r>
            <a:r>
              <a:rPr lang="es-CO" sz="3200" u="sng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</a:t>
            </a:r>
            <a:r>
              <a:rPr lang="es-CO" sz="2000" u="sng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ealidades y </a:t>
            </a:r>
            <a:r>
              <a:rPr lang="es-CO" sz="3200" u="sng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s-CO" sz="2000" u="sng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redicciones de </a:t>
            </a:r>
            <a:r>
              <a:rPr lang="es-CO" sz="2800" u="sng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K</a:t>
            </a:r>
            <a:r>
              <a:rPr lang="es-CO" sz="2000" u="sng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ursweil</a:t>
            </a:r>
            <a:r>
              <a:rPr lang="es-CO" sz="2000" u="sng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5F4BCB69-BF65-4AD8-B481-A7D14905CAE7}"/>
              </a:ext>
            </a:extLst>
          </p:cNvPr>
          <p:cNvSpPr/>
          <p:nvPr/>
        </p:nvSpPr>
        <p:spPr>
          <a:xfrm>
            <a:off x="4523682" y="5094238"/>
            <a:ext cx="4572000" cy="830997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r>
              <a:rPr lang="es-CO" sz="2000" dirty="0">
                <a:solidFill>
                  <a:schemeClr val="accent1">
                    <a:lumMod val="75000"/>
                  </a:schemeClr>
                </a:solidFill>
              </a:rPr>
              <a:t>Google en el cerebro</a:t>
            </a:r>
          </a:p>
          <a:p>
            <a:r>
              <a:rPr lang="es-CO" sz="1400" dirty="0"/>
              <a:t>“Tendrás la capacidad de "saber" cualquier cosa que desees, en el momento que quieras saberlo.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38F90F97-488E-4C38-B11A-93A2E5DF6D07}"/>
              </a:ext>
            </a:extLst>
          </p:cNvPr>
          <p:cNvSpPr/>
          <p:nvPr/>
        </p:nvSpPr>
        <p:spPr>
          <a:xfrm>
            <a:off x="108438" y="1493400"/>
            <a:ext cx="4572000" cy="83099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>
            <a:spAutoFit/>
          </a:bodyPr>
          <a:lstStyle/>
          <a:p>
            <a:r>
              <a:rPr lang="es-CO" sz="2000" dirty="0">
                <a:solidFill>
                  <a:schemeClr val="accent1">
                    <a:lumMod val="75000"/>
                  </a:schemeClr>
                </a:solidFill>
              </a:rPr>
              <a:t>Comunicación de cerebro a cerebro</a:t>
            </a:r>
          </a:p>
          <a:p>
            <a:r>
              <a:rPr lang="es-CO" sz="1400" dirty="0"/>
              <a:t>“Esto ofrecerá un nuevo nivel de intimidad humana, donde podrá conocer realmente lo que siente su interlocutor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2108C48E-2770-4475-9369-7BAED111BE1F}"/>
              </a:ext>
            </a:extLst>
          </p:cNvPr>
          <p:cNvSpPr/>
          <p:nvPr/>
        </p:nvSpPr>
        <p:spPr>
          <a:xfrm>
            <a:off x="117124" y="4105816"/>
            <a:ext cx="4041927" cy="830997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schemeClr val="accent1">
                    <a:lumMod val="75000"/>
                  </a:schemeClr>
                </a:solidFill>
              </a:rPr>
              <a:t>Inteligencia escalable</a:t>
            </a:r>
          </a:p>
          <a:p>
            <a:r>
              <a:rPr lang="es-CO" sz="1400" dirty="0"/>
              <a:t>“, podrá escalar el poder computacional de su cerebro a demanda, 10x o 1,000x ...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7FB80DF2-A8D4-4D51-A2D4-B6DA0D61AD80}"/>
              </a:ext>
            </a:extLst>
          </p:cNvPr>
          <p:cNvSpPr/>
          <p:nvPr/>
        </p:nvSpPr>
        <p:spPr>
          <a:xfrm>
            <a:off x="84148" y="2644315"/>
            <a:ext cx="4572000" cy="1046440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r>
              <a:rPr lang="es-CO" sz="2000" dirty="0">
                <a:solidFill>
                  <a:schemeClr val="accent1">
                    <a:lumMod val="75000"/>
                  </a:schemeClr>
                </a:solidFill>
              </a:rPr>
              <a:t>Sistema Inmune Extendido</a:t>
            </a:r>
          </a:p>
          <a:p>
            <a:r>
              <a:rPr lang="es-CO" sz="1400" dirty="0"/>
              <a:t>dispositivos biológicos inteligentes, células T Pueden reconocer a un enemigo y atacarlo,. En el futuro, los </a:t>
            </a:r>
            <a:r>
              <a:rPr lang="es-CO" sz="1400" dirty="0" err="1"/>
              <a:t>nanorobots</a:t>
            </a:r>
            <a:r>
              <a:rPr lang="es-CO" sz="1400" dirty="0"/>
              <a:t> podrán comunicarse de forma inalámbrica.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1F3A7808-D2E7-4E13-8EF5-E1923E8B0258}"/>
              </a:ext>
            </a:extLst>
          </p:cNvPr>
          <p:cNvSpPr/>
          <p:nvPr/>
        </p:nvSpPr>
        <p:spPr>
          <a:xfrm>
            <a:off x="117124" y="5298643"/>
            <a:ext cx="4041927" cy="1046440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s-CO" sz="2000" dirty="0">
                <a:solidFill>
                  <a:srgbClr val="5B9BD5">
                    <a:lumMod val="75000"/>
                  </a:srgbClr>
                </a:solidFill>
              </a:rPr>
              <a:t>Memorias ampliadas y almacenadas</a:t>
            </a:r>
          </a:p>
          <a:p>
            <a:pPr lvl="0"/>
            <a:r>
              <a:rPr lang="es-CO" sz="1400" dirty="0">
                <a:solidFill>
                  <a:prstClr val="black"/>
                </a:solidFill>
              </a:rPr>
              <a:t>Podremos recordar todo lo que nos ha pasado (porque almacenaremos nuestros recuerdos en la nube)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020748C-6971-4300-BB6F-7DBBE2F12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447" y="5773607"/>
            <a:ext cx="1152244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33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F7559E9-B187-4E3D-91EA-70FE9FFD7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" y="5085184"/>
            <a:ext cx="9104766" cy="177281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0D41CFA-7DA0-4236-A1C6-078106FE3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47"/>
            <a:ext cx="4355976" cy="390787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2CF6F74-71A6-4FA4-A98A-881165276282}"/>
              </a:ext>
            </a:extLst>
          </p:cNvPr>
          <p:cNvSpPr/>
          <p:nvPr/>
        </p:nvSpPr>
        <p:spPr>
          <a:xfrm>
            <a:off x="4679504" y="1912785"/>
            <a:ext cx="4572000" cy="126188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r>
              <a:rPr lang="es-CO" sz="2000" dirty="0">
                <a:solidFill>
                  <a:schemeClr val="accent1">
                    <a:lumMod val="75000"/>
                  </a:schemeClr>
                </a:solidFill>
              </a:rPr>
              <a:t>Experiencia descargable</a:t>
            </a:r>
          </a:p>
          <a:p>
            <a:r>
              <a:rPr lang="es-CO" sz="1400" dirty="0"/>
              <a:t>“¿Necesita realizar una cirugía de emergencia? Solo descargue el programa de doctor ER. ¿Necesitas aprender un nuevo idioma? Descárgalo. solo "transmita" la experiencia desde la nube.”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6260A62-DADB-4B94-ADF1-70DFD59D9748}"/>
              </a:ext>
            </a:extLst>
          </p:cNvPr>
          <p:cNvSpPr/>
          <p:nvPr/>
        </p:nvSpPr>
        <p:spPr>
          <a:xfrm>
            <a:off x="4532766" y="637694"/>
            <a:ext cx="4572000" cy="1046440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r>
              <a:rPr lang="es-CO" sz="2000" dirty="0">
                <a:solidFill>
                  <a:schemeClr val="accent1">
                    <a:lumMod val="75000"/>
                  </a:schemeClr>
                </a:solidFill>
              </a:rPr>
              <a:t>Viviendo en el mundo virtual</a:t>
            </a:r>
          </a:p>
          <a:p>
            <a:r>
              <a:rPr lang="es-CO" sz="1400" dirty="0"/>
              <a:t>“Si nuestros cerebros pueden realmente conectarse a un gran ancho de banda, podrán pasar por alto nuestros órganos sensoriales actuales (ojos, oídos, tacto)”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DE92F304-D7AF-4876-9945-1C4EBC481A1D}"/>
              </a:ext>
            </a:extLst>
          </p:cNvPr>
          <p:cNvSpPr/>
          <p:nvPr/>
        </p:nvSpPr>
        <p:spPr>
          <a:xfrm>
            <a:off x="107504" y="4178612"/>
            <a:ext cx="4572000" cy="830997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r>
              <a:rPr lang="es-CO" sz="2000" dirty="0">
                <a:solidFill>
                  <a:schemeClr val="accent1">
                    <a:lumMod val="75000"/>
                  </a:schemeClr>
                </a:solidFill>
              </a:rPr>
              <a:t>Memorias ampliadas y almacenadas</a:t>
            </a:r>
          </a:p>
          <a:p>
            <a:r>
              <a:rPr lang="es-CO" sz="1400" dirty="0"/>
              <a:t>Podremos recordar todo lo que nos ha pasado (porque almacenaremos nuestros recuerdos en la nube)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3FF042A1-6995-4833-9208-F6E3D47D0F0F}"/>
              </a:ext>
            </a:extLst>
          </p:cNvPr>
          <p:cNvSpPr/>
          <p:nvPr/>
        </p:nvSpPr>
        <p:spPr>
          <a:xfrm>
            <a:off x="4591617" y="3699797"/>
            <a:ext cx="4572000" cy="830997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r>
              <a:rPr lang="es-CO" sz="2000" dirty="0">
                <a:solidFill>
                  <a:schemeClr val="accent1">
                    <a:lumMod val="75000"/>
                  </a:schemeClr>
                </a:solidFill>
              </a:rPr>
              <a:t>Una existencia de orden superior</a:t>
            </a:r>
          </a:p>
          <a:p>
            <a:r>
              <a:rPr lang="es-CO" sz="1400" dirty="0"/>
              <a:t>Ray habla de cómo un neocórtex conectado traerá a la humanidad a un orden superior de existencia y complejidad, </a:t>
            </a:r>
            <a:endParaRPr lang="es-CO" sz="105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C6C0C9A7-1C04-4A38-9427-B8731B02C4EF}"/>
              </a:ext>
            </a:extLst>
          </p:cNvPr>
          <p:cNvSpPr/>
          <p:nvPr/>
        </p:nvSpPr>
        <p:spPr>
          <a:xfrm>
            <a:off x="2393504" y="5849005"/>
            <a:ext cx="1446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 </a:t>
            </a:r>
            <a:endParaRPr lang="es-CO" sz="11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BC89B0E-5A5B-4FFE-85D9-A3C3C10ED337}"/>
              </a:ext>
            </a:extLst>
          </p:cNvPr>
          <p:cNvSpPr/>
          <p:nvPr/>
        </p:nvSpPr>
        <p:spPr>
          <a:xfrm>
            <a:off x="0" y="6538780"/>
            <a:ext cx="84867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/>
              <a:t>https://singularityhub.com/2015/10/12/ray-kurzweils-wildest-prediction-nanobots-will-plug-our-brains-into-the-web-by-the-2030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E4937824-C3CF-4223-A5A0-E0F2DCCD6C6E}"/>
              </a:ext>
            </a:extLst>
          </p:cNvPr>
          <p:cNvSpPr/>
          <p:nvPr/>
        </p:nvSpPr>
        <p:spPr>
          <a:xfrm>
            <a:off x="56969" y="5211818"/>
            <a:ext cx="4032448" cy="1200329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s-CO" dirty="0">
                <a:solidFill>
                  <a:prstClr val="black"/>
                </a:solidFill>
              </a:rPr>
              <a:t>Dispositivos de estimulación de corriente directa transcraneal </a:t>
            </a:r>
            <a:r>
              <a:rPr lang="es-CO" dirty="0">
                <a:solidFill>
                  <a:srgbClr val="0000FF"/>
                </a:solidFill>
              </a:rPr>
              <a:t>(</a:t>
            </a:r>
            <a:r>
              <a:rPr lang="es-CO" dirty="0" err="1">
                <a:solidFill>
                  <a:srgbClr val="0000FF"/>
                </a:solidFill>
              </a:rPr>
              <a:t>tDCS</a:t>
            </a:r>
            <a:r>
              <a:rPr lang="es-CO" dirty="0">
                <a:solidFill>
                  <a:srgbClr val="0000FF"/>
                </a:solidFill>
              </a:rPr>
              <a:t>) </a:t>
            </a:r>
            <a:r>
              <a:rPr lang="es-CO" dirty="0">
                <a:solidFill>
                  <a:prstClr val="black"/>
                </a:solidFill>
              </a:rPr>
              <a:t>que proporcionan constante, baja corriente a regiones específicas del cerebro </a:t>
            </a:r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364A2853-33E3-4379-B4ED-C0D197E7C8D4}"/>
              </a:ext>
            </a:extLst>
          </p:cNvPr>
          <p:cNvSpPr/>
          <p:nvPr/>
        </p:nvSpPr>
        <p:spPr>
          <a:xfrm>
            <a:off x="4611234" y="5009609"/>
            <a:ext cx="4572000" cy="923330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r>
              <a:rPr lang="es-CO" dirty="0">
                <a:solidFill>
                  <a:prstClr val="black"/>
                </a:solidFill>
              </a:rPr>
              <a:t>Maquinaria molecular, sistemas </a:t>
            </a:r>
            <a:r>
              <a:rPr lang="es-CO" dirty="0">
                <a:solidFill>
                  <a:srgbClr val="0000FF"/>
                </a:solidFill>
              </a:rPr>
              <a:t>CRISPR / Cas9 </a:t>
            </a:r>
            <a:r>
              <a:rPr lang="es-CO" dirty="0">
                <a:solidFill>
                  <a:prstClr val="black"/>
                </a:solidFill>
              </a:rPr>
              <a:t>que nos permiten editar nuestro propio genoma e interfaces cerebro-computadora </a:t>
            </a:r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C08C4A7-33FC-42D2-B401-65827AA3A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012" y="103702"/>
            <a:ext cx="1193536" cy="82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5858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3429</TotalTime>
  <Words>2304</Words>
  <Application>Microsoft Office PowerPoint</Application>
  <PresentationFormat>Presentación en pantalla (4:3)</PresentationFormat>
  <Paragraphs>336</Paragraphs>
  <Slides>43</Slides>
  <Notes>14</Notes>
  <HiddenSlides>0</HiddenSlides>
  <MMClips>1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43</vt:i4>
      </vt:variant>
    </vt:vector>
  </HeadingPairs>
  <TitlesOfParts>
    <vt:vector size="60" baseType="lpstr">
      <vt:lpstr>MS PGothic</vt:lpstr>
      <vt:lpstr>MS PGothic</vt:lpstr>
      <vt:lpstr>Aharoni</vt:lpstr>
      <vt:lpstr>Arial</vt:lpstr>
      <vt:lpstr>Calibri</vt:lpstr>
      <vt:lpstr>Calibri Light</vt:lpstr>
      <vt:lpstr>Calisto MT</vt:lpstr>
      <vt:lpstr>Century Gothic</vt:lpstr>
      <vt:lpstr>Futura Medium</vt:lpstr>
      <vt:lpstr>Futura Std Book</vt:lpstr>
      <vt:lpstr>Futura Std Book (Cuerpo)</vt:lpstr>
      <vt:lpstr>Helvetica</vt:lpstr>
      <vt:lpstr>Tahoma</vt:lpstr>
      <vt:lpstr>Times New Roman</vt:lpstr>
      <vt:lpstr>Wingdings</vt:lpstr>
      <vt:lpstr>1_Tema de Office</vt:lpstr>
      <vt:lpstr>Tema de Office</vt:lpstr>
      <vt:lpstr>Presentación de PowerPoint</vt:lpstr>
      <vt:lpstr>Presentación de PowerPoint</vt:lpstr>
      <vt:lpstr>¿QUÉ HA PASADO?</vt:lpstr>
      <vt:lpstr>TRANSFORMACIÓN DEL MODELO: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Visión: Agenda 2030 define unos objetivos para pensar en el país que queremos a mediano plazo</vt:lpstr>
      <vt:lpstr>Coherencia: permiten poner en marcha acciones que se orienten a un propósito común, el desarrollo sostenible</vt:lpstr>
      <vt:lpstr>Colombia fue el primer país en introducir los ODS en el Plan Nacional de Desarrollo</vt:lpstr>
      <vt:lpstr>También fue pionero en inclusión de los ODS en planes de desarrollo territorial, 2016-2019</vt:lpstr>
      <vt:lpstr>Documento CONPES para la implementación de los ODS</vt:lpstr>
      <vt:lpstr>Interlocución y vocería: requieren de un diálogo permanente para alcanzarlos</vt:lpstr>
      <vt:lpstr>Apropiación social de los ODS</vt:lpstr>
      <vt:lpstr>Apropiación social de los ODS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EVENTOS</cp:lastModifiedBy>
  <cp:revision>302</cp:revision>
  <cp:lastPrinted>2016-05-06T17:12:44Z</cp:lastPrinted>
  <dcterms:created xsi:type="dcterms:W3CDTF">2012-10-17T22:18:18Z</dcterms:created>
  <dcterms:modified xsi:type="dcterms:W3CDTF">2018-04-12T13:22:51Z</dcterms:modified>
</cp:coreProperties>
</file>