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3">
  <p:sldMasterIdLst>
    <p:sldMasterId id="2147483648" r:id="rId1"/>
  </p:sldMasterIdLst>
  <p:notesMasterIdLst>
    <p:notesMasterId r:id="rId56"/>
  </p:notesMasterIdLst>
  <p:sldIdLst>
    <p:sldId id="256" r:id="rId2"/>
    <p:sldId id="427" r:id="rId3"/>
    <p:sldId id="386" r:id="rId4"/>
    <p:sldId id="385" r:id="rId5"/>
    <p:sldId id="464" r:id="rId6"/>
    <p:sldId id="389" r:id="rId7"/>
    <p:sldId id="429" r:id="rId8"/>
    <p:sldId id="430" r:id="rId9"/>
    <p:sldId id="465" r:id="rId10"/>
    <p:sldId id="466" r:id="rId11"/>
    <p:sldId id="435" r:id="rId12"/>
    <p:sldId id="436" r:id="rId13"/>
    <p:sldId id="438" r:id="rId14"/>
    <p:sldId id="467" r:id="rId15"/>
    <p:sldId id="439" r:id="rId16"/>
    <p:sldId id="472" r:id="rId17"/>
    <p:sldId id="440" r:id="rId18"/>
    <p:sldId id="442" r:id="rId19"/>
    <p:sldId id="468" r:id="rId20"/>
    <p:sldId id="443" r:id="rId21"/>
    <p:sldId id="445" r:id="rId22"/>
    <p:sldId id="446" r:id="rId23"/>
    <p:sldId id="447" r:id="rId24"/>
    <p:sldId id="448" r:id="rId25"/>
    <p:sldId id="449" r:id="rId26"/>
    <p:sldId id="469" r:id="rId27"/>
    <p:sldId id="473" r:id="rId28"/>
    <p:sldId id="450" r:id="rId29"/>
    <p:sldId id="451" r:id="rId30"/>
    <p:sldId id="390" r:id="rId31"/>
    <p:sldId id="470" r:id="rId32"/>
    <p:sldId id="455" r:id="rId33"/>
    <p:sldId id="471" r:id="rId34"/>
    <p:sldId id="456" r:id="rId35"/>
    <p:sldId id="457" r:id="rId36"/>
    <p:sldId id="458" r:id="rId37"/>
    <p:sldId id="459" r:id="rId38"/>
    <p:sldId id="454" r:id="rId39"/>
    <p:sldId id="453" r:id="rId40"/>
    <p:sldId id="460" r:id="rId41"/>
    <p:sldId id="463" r:id="rId42"/>
    <p:sldId id="474" r:id="rId43"/>
    <p:sldId id="461" r:id="rId44"/>
    <p:sldId id="478" r:id="rId45"/>
    <p:sldId id="477" r:id="rId46"/>
    <p:sldId id="476" r:id="rId47"/>
    <p:sldId id="479" r:id="rId48"/>
    <p:sldId id="480" r:id="rId49"/>
    <p:sldId id="482" r:id="rId50"/>
    <p:sldId id="483" r:id="rId51"/>
    <p:sldId id="475" r:id="rId52"/>
    <p:sldId id="462" r:id="rId53"/>
    <p:sldId id="484" r:id="rId54"/>
    <p:sldId id="308" r:id="rId55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buChar char="•"/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5pPr>
    <a:lvl6pPr marL="2286000" algn="l" defTabSz="914400" rtl="0" eaLnBrk="1" latinLnBrk="0" hangingPunct="1"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6pPr>
    <a:lvl7pPr marL="2743200" algn="l" defTabSz="914400" rtl="0" eaLnBrk="1" latinLnBrk="0" hangingPunct="1"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7pPr>
    <a:lvl8pPr marL="3200400" algn="l" defTabSz="914400" rtl="0" eaLnBrk="1" latinLnBrk="0" hangingPunct="1"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8pPr>
    <a:lvl9pPr marL="3657600" algn="l" defTabSz="914400" rtl="0" eaLnBrk="1" latinLnBrk="0" hangingPunct="1">
      <a:defRPr sz="6000" u="sng" kern="1200">
        <a:solidFill>
          <a:schemeClr val="bg1"/>
        </a:solidFill>
        <a:latin typeface="CopprplGoth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yala Garcia Jhorland" initials="AG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A80000"/>
    <a:srgbClr val="760000"/>
    <a:srgbClr val="600000"/>
    <a:srgbClr val="00467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0679" autoAdjust="0"/>
  </p:normalViewPr>
  <p:slideViewPr>
    <p:cSldViewPr>
      <p:cViewPr varScale="1">
        <p:scale>
          <a:sx n="92" d="100"/>
          <a:sy n="92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52" y="-96"/>
      </p:cViewPr>
      <p:guideLst>
        <p:guide orient="horz" pos="2899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Haga clic para modificar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es-CO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7610200-B0D8-4D4C-85A7-310A64ED2DA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4677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CO" altLang="es-CO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DCE023-DDA5-43D9-B8AA-08DC02E39862}" type="slidenum">
              <a:rPr lang="es-ES" altLang="es-CO" smtClean="0"/>
              <a:pPr eaLnBrk="1" hangingPunct="1">
                <a:spcBef>
                  <a:spcPct val="0"/>
                </a:spcBef>
              </a:pPr>
              <a:t>1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4720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43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98354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44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3334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52530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4017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47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3371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48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76167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49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5619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50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9735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51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6597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52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6419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38364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53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63597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54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4243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30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3249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34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010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35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6378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36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4407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37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344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40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1219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10200-B0D8-4D4C-85A7-310A64ED2DAA}" type="slidenum">
              <a:rPr lang="es-ES" altLang="es-CO" smtClean="0"/>
              <a:pPr>
                <a:defRPr/>
              </a:pPr>
              <a:t>41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6568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54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59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62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09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14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99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287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64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63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9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1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134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5546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u="sng">
          <a:solidFill>
            <a:schemeClr val="tx1"/>
          </a:solidFill>
          <a:latin typeface="CopprplGoth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130425"/>
            <a:ext cx="8424936" cy="1586607"/>
          </a:xfrm>
        </p:spPr>
        <p:txBody>
          <a:bodyPr/>
          <a:lstStyle/>
          <a:p>
            <a:pPr eaLnBrk="1" hangingPunct="1"/>
            <a:r>
              <a:rPr lang="es-CO" altLang="es-CO" sz="36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“Los Estragos del Bien”: La pobreza en Santa Marta</a:t>
            </a:r>
            <a:endParaRPr lang="es-CO" altLang="es-CO" sz="36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01008"/>
            <a:ext cx="8208912" cy="271115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s-CO" altLang="es-CO" sz="2400" dirty="0" smtClean="0">
                <a:latin typeface="Book Antiqua" panose="02040602050305030304" pitchFamily="18" charset="0"/>
              </a:rPr>
              <a:t>Adolfo Meisel Roca</a:t>
            </a:r>
            <a:endParaRPr lang="es-CO" altLang="es-CO" sz="2400" dirty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s-CO" altLang="es-CO" sz="2400" dirty="0" smtClean="0">
                <a:latin typeface="Book Antiqua" panose="02040602050305030304" pitchFamily="18" charset="0"/>
              </a:rPr>
              <a:t>Diana Ricciulli Marin</a:t>
            </a:r>
            <a:endParaRPr lang="es-CO" altLang="es-CO" sz="2400" dirty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s-CO" altLang="es-CO" sz="1800" dirty="0">
                <a:latin typeface="Book Antiqua" panose="02040602050305030304" pitchFamily="18" charset="0"/>
              </a:rPr>
              <a:t>Centro de Estudios Económicos Regionales (CEER)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s-CO" altLang="es-CO" sz="1800" dirty="0">
                <a:latin typeface="Book Antiqua" panose="02040602050305030304" pitchFamily="18" charset="0"/>
              </a:rPr>
              <a:t>Banco de la República – Cartagena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s-CO" altLang="es-CO" sz="1800" dirty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s-CO" altLang="es-CO" sz="1800" dirty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s-CO" altLang="es-CO" sz="1600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s-CO" altLang="es-CO" sz="1400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s-CO" altLang="es-CO" sz="1050" dirty="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764704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4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En 2017, 33% de la población de Santa Marta vivía en condición de pobreza monetaria.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73601" y="1124709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Incidencia de la pobreza monetaria (%),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36756" y="6189744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66400"/>
            <a:ext cx="7200800" cy="41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50" y="116632"/>
            <a:ext cx="9145016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Dentro de las 23 ciudades principales e intermedias, Santa Marta es la cuarta con mayor exclusión social.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50" y="1673678"/>
            <a:ext cx="7344816" cy="432096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75195" y="1014452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Índice de exclusión social, 2016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36756" y="6189744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DANE, MEN, CEDE y cálculos de los autores.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41" y="0"/>
            <a:ext cx="8856984" cy="1107503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empleo informal y el bajo logro educativo son las dimensiones con mayor incidencia en la pobreza.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73752"/>
            <a:ext cx="5497824" cy="518457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395535" y="79181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Índice de Pobreza Multidimensional, 2005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95535" y="622662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Departamento Nacional de Planeación (DNP).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62144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692696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2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7640"/>
            <a:ext cx="8640960" cy="1008112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Santa Marta se divide en tres localidades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896"/>
          <a:stretch/>
        </p:blipFill>
        <p:spPr>
          <a:xfrm>
            <a:off x="1225139" y="816635"/>
            <a:ext cx="4032448" cy="54271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57587" y="1337865"/>
            <a:ext cx="3737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En la zona rural:</a:t>
            </a:r>
          </a:p>
          <a:p>
            <a:pPr marL="457200" indent="-457200">
              <a:buFontTx/>
              <a:buChar char="-"/>
            </a:pPr>
            <a:r>
              <a:rPr lang="es-CO" sz="20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Bonda, Guachaca y Resguardo indígena (Localidad 1).</a:t>
            </a:r>
          </a:p>
          <a:p>
            <a:pPr marL="457200" indent="-457200">
              <a:buFontTx/>
              <a:buChar char="-"/>
            </a:pPr>
            <a:r>
              <a:rPr lang="es-CO" sz="20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Taganga (Localidad 2).</a:t>
            </a:r>
          </a:p>
          <a:p>
            <a:pPr marL="457200" indent="-457200">
              <a:buFontTx/>
              <a:buChar char="-"/>
            </a:pPr>
            <a:r>
              <a:rPr lang="es-CO" sz="20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Minca (Localidad 3).</a:t>
            </a:r>
            <a:endParaRPr lang="es-CO" sz="2000" u="none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02603" y="6233020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u="none" kern="0" dirty="0" smtClean="0">
                <a:latin typeface="Book Antiqua" panose="02040602050305030304" pitchFamily="18" charset="0"/>
              </a:rPr>
              <a:t>Fuente: Elaboración de los autores con datos de la Secretaria de Planeación Distrital de SM.</a:t>
            </a:r>
            <a:endParaRPr lang="es-CO" sz="14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54c55a2-0fcf-4954-8d23-c01ed9c0e758@banr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08712" cy="480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51520" y="414527"/>
            <a:ext cx="8640960" cy="730945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Los barrios más pobres de la ciudad se ubican en las faldas de los cerros y otras zonas del casco urbano.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 bwMode="auto">
          <a:xfrm>
            <a:off x="-1836712" y="6254027"/>
            <a:ext cx="8668805" cy="8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Fotografía: los autores.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20" y="1125432"/>
            <a:ext cx="3984133" cy="5386930"/>
          </a:xfrm>
          <a:prstGeom prst="rect">
            <a:avLst/>
          </a:prstGeom>
        </p:spPr>
      </p:pic>
      <p:sp>
        <p:nvSpPr>
          <p:cNvPr id="13" name="Llamada con línea 1 12"/>
          <p:cNvSpPr/>
          <p:nvPr/>
        </p:nvSpPr>
        <p:spPr bwMode="auto">
          <a:xfrm>
            <a:off x="6259584" y="3352748"/>
            <a:ext cx="1152128" cy="288032"/>
          </a:xfrm>
          <a:prstGeom prst="borderCallout1">
            <a:avLst>
              <a:gd name="adj1" fmla="val 45524"/>
              <a:gd name="adj2" fmla="val -683"/>
              <a:gd name="adj3" fmla="val -316535"/>
              <a:gd name="adj4" fmla="val -646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María Cecilia 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4" name="Llamada con línea 1 13"/>
          <p:cNvSpPr/>
          <p:nvPr/>
        </p:nvSpPr>
        <p:spPr bwMode="auto">
          <a:xfrm>
            <a:off x="6234364" y="2719059"/>
            <a:ext cx="1434029" cy="288032"/>
          </a:xfrm>
          <a:prstGeom prst="borderCallout1">
            <a:avLst>
              <a:gd name="adj1" fmla="val 45524"/>
              <a:gd name="adj2" fmla="val -683"/>
              <a:gd name="adj3" fmla="val -155242"/>
              <a:gd name="adj4" fmla="val -4452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11 de Noviembre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5" name="Llamada con línea 1 14"/>
          <p:cNvSpPr/>
          <p:nvPr/>
        </p:nvSpPr>
        <p:spPr bwMode="auto">
          <a:xfrm>
            <a:off x="6343664" y="2312460"/>
            <a:ext cx="1145997" cy="204260"/>
          </a:xfrm>
          <a:prstGeom prst="borderCallout1">
            <a:avLst>
              <a:gd name="adj1" fmla="val 45524"/>
              <a:gd name="adj2" fmla="val -683"/>
              <a:gd name="adj3" fmla="val -143833"/>
              <a:gd name="adj4" fmla="val -625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Timayui I y II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7" name="Llamada con línea 1 16"/>
          <p:cNvSpPr/>
          <p:nvPr/>
        </p:nvSpPr>
        <p:spPr bwMode="auto">
          <a:xfrm>
            <a:off x="6380965" y="1720884"/>
            <a:ext cx="1647177" cy="216024"/>
          </a:xfrm>
          <a:prstGeom prst="borderCallout1">
            <a:avLst>
              <a:gd name="adj1" fmla="val 50934"/>
              <a:gd name="adj2" fmla="val 531"/>
              <a:gd name="adj3" fmla="val 138364"/>
              <a:gd name="adj4" fmla="val -1005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Cerro las Tres Cruces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19" name="Llamada con línea 1 18"/>
          <p:cNvSpPr/>
          <p:nvPr/>
        </p:nvSpPr>
        <p:spPr bwMode="auto">
          <a:xfrm>
            <a:off x="6303306" y="1377737"/>
            <a:ext cx="1296144" cy="227193"/>
          </a:xfrm>
          <a:prstGeom prst="borderCallout1">
            <a:avLst>
              <a:gd name="adj1" fmla="val 71333"/>
              <a:gd name="adj2" fmla="val -137"/>
              <a:gd name="adj3" fmla="val 128527"/>
              <a:gd name="adj4" fmla="val -86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Los Fundadores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0" name="Llamada con línea 1 19"/>
          <p:cNvSpPr/>
          <p:nvPr/>
        </p:nvSpPr>
        <p:spPr bwMode="auto">
          <a:xfrm>
            <a:off x="6296675" y="1017269"/>
            <a:ext cx="864096" cy="222095"/>
          </a:xfrm>
          <a:prstGeom prst="borderCallout1">
            <a:avLst>
              <a:gd name="adj1" fmla="val 57288"/>
              <a:gd name="adj2" fmla="val -973"/>
              <a:gd name="adj3" fmla="val 191292"/>
              <a:gd name="adj4" fmla="val -2247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San Jorge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1" name="Llamada con línea 1 20"/>
          <p:cNvSpPr/>
          <p:nvPr/>
        </p:nvSpPr>
        <p:spPr bwMode="auto">
          <a:xfrm>
            <a:off x="6259584" y="4184178"/>
            <a:ext cx="657079" cy="288032"/>
          </a:xfrm>
          <a:prstGeom prst="borderCallout1">
            <a:avLst>
              <a:gd name="adj1" fmla="val 53174"/>
              <a:gd name="adj2" fmla="val -683"/>
              <a:gd name="adj3" fmla="val 43652"/>
              <a:gd name="adj4" fmla="val -37415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La Paz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2" name="Llamada con línea 1 21"/>
          <p:cNvSpPr/>
          <p:nvPr/>
        </p:nvSpPr>
        <p:spPr bwMode="auto">
          <a:xfrm>
            <a:off x="6268592" y="4782783"/>
            <a:ext cx="1008355" cy="288032"/>
          </a:xfrm>
          <a:prstGeom prst="borderCallout1">
            <a:avLst>
              <a:gd name="adj1" fmla="val 56999"/>
              <a:gd name="adj2" fmla="val 409"/>
              <a:gd name="adj3" fmla="val 13053"/>
              <a:gd name="adj4" fmla="val -2530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Cristo Rey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3" name="Llamada con línea 1 22"/>
          <p:cNvSpPr/>
          <p:nvPr/>
        </p:nvSpPr>
        <p:spPr bwMode="auto">
          <a:xfrm>
            <a:off x="6234364" y="3810788"/>
            <a:ext cx="1059872" cy="243940"/>
          </a:xfrm>
          <a:prstGeom prst="borderCallout1">
            <a:avLst>
              <a:gd name="adj1" fmla="val 59072"/>
              <a:gd name="adj2" fmla="val 356"/>
              <a:gd name="adj3" fmla="val -318869"/>
              <a:gd name="adj4" fmla="val -22514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CO" sz="1200" u="none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La Quemada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-164815" y="529052"/>
            <a:ext cx="8128101" cy="38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 bwMode="auto">
          <a:xfrm>
            <a:off x="-435168" y="466911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b="1" u="none" kern="0" dirty="0" smtClean="0">
                <a:latin typeface="Book Antiqua" panose="02040602050305030304" pitchFamily="18" charset="0"/>
              </a:rPr>
              <a:t>Porcentaje de personas con NBI por barrio, SISBEN 2011</a:t>
            </a:r>
            <a:endParaRPr lang="es-CO" sz="16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 bwMode="auto">
          <a:xfrm>
            <a:off x="-296985" y="628298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Elaboración de los autores con datos de SISBEN III.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251520" y="76295"/>
            <a:ext cx="8640960" cy="730945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Estos son algunos de los barrios más pobres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679" y="188640"/>
            <a:ext cx="8856984" cy="1177370"/>
          </a:xfrm>
        </p:spPr>
        <p:txBody>
          <a:bodyPr/>
          <a:lstStyle/>
          <a:p>
            <a:r>
              <a:rPr lang="es-CO" sz="24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bajo logro educativo, la informalidad y la carga en oficios del hogar para las mujeres coinciden entre los más pobres.</a:t>
            </a:r>
            <a:endParaRPr lang="es-CO" sz="24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11560" y="130784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Características de los jefes de hogar en condición de pobreza, SISBEN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95535" y="622662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SISBEN III y cálculos de los autores.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711239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764704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4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831" y="0"/>
            <a:ext cx="8784976" cy="1143000"/>
          </a:xfrm>
        </p:spPr>
        <p:txBody>
          <a:bodyPr/>
          <a:lstStyle/>
          <a:p>
            <a:r>
              <a:rPr lang="es-CO" sz="30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En la década de 1990, Santa Marta vivió un retroceso en materia de pobreza.</a:t>
            </a:r>
            <a:endParaRPr lang="es-CO" sz="30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2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8009207" cy="461764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473079" y="91821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Incidencia de la pobreza por NBI (%), 1973-2005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1800" y="6174432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 y cálculos de los autores.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944" y="288363"/>
            <a:ext cx="8640960" cy="792088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En el último trimestre de 2017, 63% de los ocupados en Santa Marta eran informales.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5" y="1798438"/>
            <a:ext cx="7966149" cy="392723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223675" y="1124744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Tasa de informalidad, Oct-Dic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95535" y="622662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737" y="-65593"/>
            <a:ext cx="8640960" cy="117737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La informalidad se concentra en los barrios más pobres de la ciudad.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09907"/>
            <a:ext cx="3888432" cy="526558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714312" y="810777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b="1" u="none" kern="0" dirty="0" smtClean="0">
                <a:latin typeface="Book Antiqua" panose="02040602050305030304" pitchFamily="18" charset="0"/>
              </a:rPr>
              <a:t>Porcentaje de ocupados en empleos informales por barrio, SISBEN 2011</a:t>
            </a:r>
            <a:endParaRPr lang="es-CO" sz="16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30821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Elaboración de los autores con datos de SISBEN III.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067"/>
            <a:ext cx="8928992" cy="117737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De hecho, </a:t>
            </a:r>
            <a:r>
              <a:rPr lang="es-CO" sz="2800" b="1" u="none" dirty="0">
                <a:solidFill>
                  <a:schemeClr val="accent6"/>
                </a:solidFill>
                <a:latin typeface="Book Antiqua" panose="02040602050305030304" pitchFamily="18" charset="0"/>
              </a:rPr>
              <a:t>e</a:t>
            </a:r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xiste una clara relación positiva entre informalidad y pobreza.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15608"/>
            <a:ext cx="6768752" cy="423046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90928" y="1220867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Informalidad y pobreza en barrios de Santa Marta, 2011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67691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SISBEN III y cálculos de los autores.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7737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Esto a su vez está ligado al bajo logro educativo de la población.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684106"/>
            <a:ext cx="7204941" cy="448387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92997" y="1201261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Informalidad y bajo logro educativo en barrios de Santa Marta, 2011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67691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SISBEN III y cálculos de los autores.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80496"/>
            <a:ext cx="8640960" cy="117737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sector de Comercio, Hoteles y Restaurantes, con 34% de los ocupados en la ciudad, es el segundo con la más alta tasa de informalidad.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14312" y="1866752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Informalidad y logro educativo por ramas de actividad económica,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67691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FILCO.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12" y="2441643"/>
            <a:ext cx="846696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40960" cy="792088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Mientras que en el total nacional, las brechas de desempleo entre hombres y mujeres son de 2pp, en Santa Marta está brecha es de 7pp.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7" y="2128544"/>
            <a:ext cx="7742159" cy="403716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27684" y="1663961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Tasa de desempleo hombres y mujeres.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67691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764704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4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5d35c15-017f-4d0d-b0a5-0462266f0667@banr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3396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f2d4a97-c82d-4fa5-96d2-fe70d15921bd@ban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8" y="2033396"/>
            <a:ext cx="4472896" cy="33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3684" y="332656"/>
            <a:ext cx="8964488" cy="1269147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En 2016, 62% y 51% de la población en el SISBEN no contaba con servicios de acueducto y alcantarillado.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-1836712" y="6254027"/>
            <a:ext cx="8668805" cy="88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Fotografía: los autores.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404" y="177782"/>
            <a:ext cx="8964488" cy="1269147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En 2016, el desempeño de Santa Marta en cobertura de servicios públicos fue el más bajo de las 23 ciudades principales e intermedias.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6" y="2204864"/>
            <a:ext cx="7865883" cy="352469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611560" y="1700808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Puntaje en cobertura de servicios públicos, Desempeño Municipal 2016.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67691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Departamento Nacional de Planeación (DNP).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040" y="-16236"/>
            <a:ext cx="8640960" cy="117737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Estos son los barrios con mayores problemas de acceso a servicio de acueducto y alcantarillado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03" y="1671393"/>
            <a:ext cx="3651621" cy="494111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-982275" y="1161134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b="1" u="none" kern="0" dirty="0" smtClean="0">
                <a:latin typeface="Book Antiqua" panose="02040602050305030304" pitchFamily="18" charset="0"/>
              </a:rPr>
              <a:t>Porcentaje de viviendas sin acceso a servicio </a:t>
            </a:r>
            <a:br>
              <a:rPr lang="es-CO" sz="1400" b="1" u="none" kern="0" dirty="0" smtClean="0">
                <a:latin typeface="Book Antiqua" panose="02040602050305030304" pitchFamily="18" charset="0"/>
              </a:rPr>
            </a:br>
            <a:r>
              <a:rPr lang="es-CO" sz="1400" b="1" u="none" kern="0" dirty="0" smtClean="0">
                <a:latin typeface="Book Antiqua" panose="02040602050305030304" pitchFamily="18" charset="0"/>
              </a:rPr>
              <a:t>de acueducto, 2011</a:t>
            </a:r>
            <a:endParaRPr lang="es-CO" sz="14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827584" y="631883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Elaboración de los autores con datos de SISBEN III.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84" y="1663834"/>
            <a:ext cx="3672408" cy="496924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987824" y="1161134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b="1" u="none" kern="0" dirty="0" smtClean="0">
                <a:latin typeface="Book Antiqua" panose="02040602050305030304" pitchFamily="18" charset="0"/>
              </a:rPr>
              <a:t>Porcentaje de viviendas sin acceso a servicio </a:t>
            </a:r>
            <a:br>
              <a:rPr lang="es-CO" sz="1400" b="1" u="none" kern="0" dirty="0" smtClean="0">
                <a:latin typeface="Book Antiqua" panose="02040602050305030304" pitchFamily="18" charset="0"/>
              </a:rPr>
            </a:br>
            <a:r>
              <a:rPr lang="es-CO" sz="1400" b="1" u="none" kern="0" dirty="0" smtClean="0">
                <a:latin typeface="Book Antiqua" panose="02040602050305030304" pitchFamily="18" charset="0"/>
              </a:rPr>
              <a:t>de alcantarillado, 2011</a:t>
            </a:r>
            <a:endParaRPr lang="es-CO" sz="1400" b="1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368152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Desde ese momento y hasta el día de hoy, Santa Marta se ubica entre las ciudades con mayor incidencia de pobreza.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2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19341" y="1589636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Incidencia de la pobreza monetaria (%),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36756" y="6189744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 y cálculos de los autores.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16" y="2207762"/>
            <a:ext cx="6817853" cy="39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1143000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Más allá de incrementar el acceso a estos servicios, se debe mejorar su calidad.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859" y="1335546"/>
            <a:ext cx="8507288" cy="4713387"/>
          </a:xfrm>
        </p:spPr>
        <p:txBody>
          <a:bodyPr/>
          <a:lstStyle/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En 2016, el indicador de continuidad del servicio de acueducto fue de solo 15.76 horas por día.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En los meses de abril y octubre de 2016, el índice de calidad del agua estuvo por encima de 5%, valor máximo permitido para el consumo humano.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En el sistema de alcantarillado son recurrentes las obstrucciones de tramos de las tuberías, hecho que ocasiona los rebosamientos de aguas negras en zonas como la carrera 1 aledaña al puerto y el barrio Pescaito (Superservicios, 2017). 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623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858" y="764704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4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2132856"/>
            <a:ext cx="6207339" cy="37689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40" y="5225117"/>
            <a:ext cx="2658086" cy="67671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desbordamiento de los ríos Gaira y Manzanares y el aumento del nivel mar son una amenaza para algunos sectores de la población.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683568" y="6209979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INVEMAR.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742269" y="1654757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Riesgos por inundación y aumento del nivel del mar en Santa Marta 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973" y="692696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4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768" y="409449"/>
            <a:ext cx="8748464" cy="1008112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A pesar de los avances en cobertura, aún hay retos importantes de asistencia escolar en edades tempranas. 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096" y="1736146"/>
            <a:ext cx="8507288" cy="1584176"/>
          </a:xfrm>
        </p:spPr>
        <p:txBody>
          <a:bodyPr/>
          <a:lstStyle/>
          <a:p>
            <a:pPr algn="just"/>
            <a:r>
              <a:rPr lang="es-ES_tradnl" sz="2000" dirty="0" smtClean="0">
                <a:latin typeface="Book Antiqua" panose="02040602050305030304" pitchFamily="18" charset="0"/>
              </a:rPr>
              <a:t>Según MEN, en 2016 la cobertura bruta y neta del sistema educativo de Santa Marta fue de 97% y 87%, respectivamente.</a:t>
            </a:r>
          </a:p>
          <a:p>
            <a:pPr algn="just"/>
            <a:r>
              <a:rPr lang="es-ES_tradnl" sz="2000" dirty="0" smtClean="0">
                <a:latin typeface="Book Antiqua" panose="02040602050305030304" pitchFamily="18" charset="0"/>
              </a:rPr>
              <a:t>Según los datos de SISBEN a 2016, 12% de los niños en edad escolar no asisten a clases.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16048" y="3378494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Inasistencia escolar por edades (%),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89427" y="5365687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SISBEN III y cálculos de los autores.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00158"/>
            <a:ext cx="7218531" cy="14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7959"/>
            <a:ext cx="8748464" cy="93101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La deserción escolar es mayor en las zonas rurales y se concentra en el nivel de Básica Secundaria.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60736"/>
            <a:ext cx="7123003" cy="3386704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636712" y="4869160"/>
            <a:ext cx="8507288" cy="1109063"/>
          </a:xfrm>
        </p:spPr>
        <p:txBody>
          <a:bodyPr/>
          <a:lstStyle/>
          <a:p>
            <a:pPr algn="just"/>
            <a:r>
              <a:rPr lang="es-ES_tradnl" sz="1800" dirty="0" smtClean="0">
                <a:latin typeface="Book Antiqua" panose="02040602050305030304" pitchFamily="18" charset="0"/>
              </a:rPr>
              <a:t>Según </a:t>
            </a:r>
            <a:r>
              <a:rPr lang="es-ES_tradnl" sz="1800" dirty="0" smtClean="0">
                <a:latin typeface="Book Antiqua" panose="02040602050305030304" pitchFamily="18" charset="0"/>
              </a:rPr>
              <a:t>la Alcaldía </a:t>
            </a:r>
            <a:r>
              <a:rPr lang="es-ES_tradnl" sz="1800" dirty="0" smtClean="0">
                <a:latin typeface="Book Antiqua" panose="02040602050305030304" pitchFamily="18" charset="0"/>
              </a:rPr>
              <a:t>de Santa Marta (2012), los factores que más afectan la deserción escolar son: el desplazamiento forzado, zonas inseguras, zonas lejanas a los hogares, </a:t>
            </a:r>
            <a:r>
              <a:rPr lang="es-CO" sz="1800" dirty="0" smtClean="0">
                <a:latin typeface="Book Antiqua" panose="02040602050305030304" pitchFamily="18" charset="0"/>
              </a:rPr>
              <a:t>oferta </a:t>
            </a:r>
            <a:r>
              <a:rPr lang="es-CO" sz="1800" dirty="0">
                <a:latin typeface="Book Antiqua" panose="02040602050305030304" pitchFamily="18" charset="0"/>
              </a:rPr>
              <a:t>incompleta en la sede, falta de docentes, violencia escolar, trabajo infantil y situaciones de </a:t>
            </a:r>
            <a:r>
              <a:rPr lang="es-CO" sz="1800" dirty="0" smtClean="0">
                <a:latin typeface="Book Antiqua" panose="02040602050305030304" pitchFamily="18" charset="0"/>
              </a:rPr>
              <a:t>enfermedad.</a:t>
            </a:r>
            <a:endParaRPr lang="es-ES_tradnl" sz="1800" dirty="0" smtClean="0">
              <a:latin typeface="Book Antiqua" panose="0204060205030503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23528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DANE y cálculos de los autores.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86397" y="1018969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Situación académica al terminar año lectivo 2016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748464" cy="1008112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bajo logro educativo coincide con los mayores niveles de pobreza.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08901"/>
            <a:ext cx="3834387" cy="518397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635913" y="889675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b="1" u="none" kern="0" dirty="0" smtClean="0">
                <a:latin typeface="Book Antiqua" panose="02040602050305030304" pitchFamily="18" charset="0"/>
              </a:rPr>
              <a:t>Porcentaje de adultos con bajo logro educativo, 2011</a:t>
            </a:r>
            <a:endParaRPr lang="es-CO" sz="14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75195" y="6243759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Fuente: Elaboración de los autores con datos de SISBEN III.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351" y="260648"/>
            <a:ext cx="8748464" cy="1008112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Pero más allá de la asistencia escolar, el mayor desafío es la calidad.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16832"/>
            <a:ext cx="7255934" cy="381590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864239" y="1426900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Resultados Saber 11 Matemáticas en colegios públicos,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01343" y="6222667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u="none" kern="0" dirty="0" smtClean="0">
                <a:latin typeface="Book Antiqua" panose="02040602050305030304" pitchFamily="18" charset="0"/>
              </a:rPr>
              <a:t>Fuente: ICFES.</a:t>
            </a:r>
            <a:endParaRPr lang="es-CO" sz="14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335552" cy="432048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86296" y="692696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Resultados Saber 11 Lectura Crítica en colegios públicos,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01343" y="6222667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u="none" kern="0" dirty="0" smtClean="0">
                <a:latin typeface="Book Antiqua" panose="02040602050305030304" pitchFamily="18" charset="0"/>
              </a:rPr>
              <a:t>Fuente: ICFES.</a:t>
            </a:r>
            <a:endParaRPr lang="es-CO" sz="14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494177" cy="403244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586296" y="692696"/>
            <a:ext cx="8250176" cy="6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 smtClean="0">
                <a:latin typeface="Book Antiqua" panose="02040602050305030304" pitchFamily="18" charset="0"/>
              </a:rPr>
              <a:t>Resultados Saber 11 Inglés en colegios públicos, 2017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01343" y="6222667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u="none" kern="0" dirty="0" smtClean="0">
                <a:latin typeface="Book Antiqua" panose="02040602050305030304" pitchFamily="18" charset="0"/>
              </a:rPr>
              <a:t>Fuente: ICFES.</a:t>
            </a:r>
            <a:endParaRPr lang="es-CO" sz="14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034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692696"/>
            <a:ext cx="8208912" cy="5328592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 smtClean="0"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  <a:endParaRPr lang="es-CO" sz="2200" dirty="0">
              <a:latin typeface="Book Antiqua" panose="02040602050305030304" pitchFamily="18" charset="0"/>
            </a:endParaRP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 smtClean="0">
                <a:latin typeface="Book Antiqua" panose="02040602050305030304" pitchFamily="18" charset="0"/>
              </a:rPr>
              <a:t>Conclusiones.</a:t>
            </a:r>
            <a:endParaRPr lang="es-CO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1976" y="188640"/>
            <a:ext cx="9299376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Factores asociados a estudiantes, docentes y escuelas que explican el rezago educativo.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861" y="1556792"/>
            <a:ext cx="8507288" cy="4541217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s-ES_tradnl" sz="2000" dirty="0" smtClean="0">
                <a:latin typeface="Book Antiqua" panose="02040602050305030304" pitchFamily="18" charset="0"/>
              </a:rPr>
              <a:t>Falta de atención en edades tempranas e inasistencia en los primeros grados de Preescolar. </a:t>
            </a:r>
          </a:p>
          <a:p>
            <a:pPr marL="914400" lvl="1" indent="-514350" algn="just"/>
            <a:r>
              <a:rPr lang="es-ES_tradnl" sz="2000" dirty="0" smtClean="0">
                <a:latin typeface="Book Antiqua" panose="02040602050305030304" pitchFamily="18" charset="0"/>
              </a:rPr>
              <a:t>Según SISBEN (2016), 33% de los niños entre las edades de 0 a 5 años no tiene acceso a los servicios para el cuidado integral de la primera infancia.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sz="2000" dirty="0" smtClean="0">
                <a:latin typeface="Book Antiqua" panose="02040602050305030304" pitchFamily="18" charset="0"/>
              </a:rPr>
              <a:t>Docentes poco calificados o desmotivados.</a:t>
            </a:r>
          </a:p>
          <a:p>
            <a:pPr marL="914400" lvl="1" indent="-514350" algn="just"/>
            <a:r>
              <a:rPr lang="es-ES_tradnl" sz="2000" dirty="0" smtClean="0">
                <a:latin typeface="Book Antiqua" panose="02040602050305030304" pitchFamily="18" charset="0"/>
              </a:rPr>
              <a:t>Solo el 24% de los docentes en Santa Marta cuentan con nivel educativo profesional o mayor (DANE, 2016).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85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64" y="23387"/>
            <a:ext cx="9085536" cy="957341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Factores asociados a estudiantes, docentes y escuelas que explican el rezago educativo.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1800" dirty="0" smtClean="0">
                <a:latin typeface="Book Antiqua" panose="02040602050305030304" pitchFamily="18" charset="0"/>
              </a:rPr>
              <a:t>3.   </a:t>
            </a:r>
            <a:r>
              <a:rPr lang="es-ES_tradnl" sz="2000" dirty="0" smtClean="0">
                <a:latin typeface="Book Antiqua" panose="02040602050305030304" pitchFamily="18" charset="0"/>
              </a:rPr>
              <a:t>Infraestructura escolar.</a:t>
            </a:r>
          </a:p>
          <a:p>
            <a:pPr marL="914400" lvl="1" indent="-514350" algn="just"/>
            <a:r>
              <a:rPr lang="es-ES_tradnl" sz="2000" dirty="0" smtClean="0">
                <a:latin typeface="Book Antiqua" panose="02040602050305030304" pitchFamily="18" charset="0"/>
              </a:rPr>
              <a:t>Dos de cada tres establecimientos educativos no cuentan con una dotación de materiales, servicios y mobiliarios para la efectiva enseñanza.</a:t>
            </a:r>
          </a:p>
          <a:p>
            <a:pPr marL="914400" lvl="1" indent="-514350" algn="just"/>
            <a:r>
              <a:rPr lang="es-ES_tradnl" sz="2000" dirty="0" smtClean="0">
                <a:latin typeface="Book Antiqua" panose="02040602050305030304" pitchFamily="18" charset="0"/>
              </a:rPr>
              <a:t>La mayoría de los colegios públicos cuentan con deficientes instalaciones sanitarias y mala calidad en la prestación de servicios públicos.</a:t>
            </a:r>
          </a:p>
          <a:p>
            <a:pPr marL="914400" lvl="1" indent="-514350" algn="just"/>
            <a:r>
              <a:rPr lang="es-ES_tradnl" sz="2000" dirty="0" smtClean="0">
                <a:latin typeface="Book Antiqua" panose="02040602050305030304" pitchFamily="18" charset="0"/>
              </a:rPr>
              <a:t>Muchos colegios presentan amenazas de deslizamientos e inundaciones y algunos presentan problemas de accesibilidad </a:t>
            </a:r>
            <a:r>
              <a:rPr lang="es-ES_tradnl" sz="2000" dirty="0">
                <a:latin typeface="Book Antiqua" panose="02040602050305030304" pitchFamily="18" charset="0"/>
              </a:rPr>
              <a:t>(Alcaldía de Santa Marta, 2012).</a:t>
            </a:r>
            <a:endParaRPr lang="es-ES_tradnl" sz="2000" dirty="0" smtClean="0">
              <a:latin typeface="Book Antiqua" panose="02040602050305030304" pitchFamily="18" charset="0"/>
            </a:endParaRPr>
          </a:p>
          <a:p>
            <a:pPr marL="457200" indent="-457200" algn="just">
              <a:buAutoNum type="arabicPeriod" startAt="4"/>
            </a:pPr>
            <a:r>
              <a:rPr lang="es-ES_tradnl" sz="2000" dirty="0" smtClean="0">
                <a:latin typeface="Book Antiqua" panose="02040602050305030304" pitchFamily="18" charset="0"/>
              </a:rPr>
              <a:t>Jornada única.</a:t>
            </a:r>
          </a:p>
          <a:p>
            <a:pPr lvl="1" algn="just"/>
            <a:r>
              <a:rPr lang="es-ES_tradnl" sz="2000" dirty="0" smtClean="0">
                <a:latin typeface="Book Antiqua" panose="02040602050305030304" pitchFamily="18" charset="0"/>
              </a:rPr>
              <a:t>5% de los alumnos de Santa Marta se encuentran matriculados en colegios de jornada única (MEN, 2016). </a:t>
            </a:r>
          </a:p>
          <a:p>
            <a:pPr marL="857250" lvl="1" indent="-457200" algn="just"/>
            <a:endParaRPr lang="es-ES_tradnl" sz="1800" dirty="0" smtClean="0">
              <a:latin typeface="Book Antiqua" panose="0204060205030503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s-ES_tradnl" sz="2000" dirty="0" smtClean="0"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90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973" y="692696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  <a:p>
            <a:pPr marL="400050" lvl="1" indent="0">
              <a:spcAft>
                <a:spcPts val="600"/>
              </a:spcAft>
              <a:buClr>
                <a:schemeClr val="accent2"/>
              </a:buClr>
              <a:buNone/>
            </a:pPr>
            <a:endParaRPr lang="es-CO" sz="24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9813" y="116632"/>
            <a:ext cx="9191872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Se plantean inversiones en cuatro sectores: educación, vivienda, servicios públicos domiciliarios y empleo.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313919"/>
            <a:ext cx="8507288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2000" b="1" dirty="0" smtClean="0">
                <a:latin typeface="Book Antiqua" panose="02040602050305030304" pitchFamily="18" charset="0"/>
              </a:rPr>
              <a:t>El principal objetivo es llevar la pobreza de Santa Marta al promedio que tendrán las 23 ciudades principales e intermedias en 2030 de acuerdo con proyecciones. </a:t>
            </a:r>
          </a:p>
          <a:p>
            <a:pPr marL="0" indent="0" algn="just">
              <a:buNone/>
            </a:pPr>
            <a:r>
              <a:rPr lang="es-ES_tradnl" sz="2000" b="1" dirty="0" smtClean="0">
                <a:latin typeface="Book Antiqua" panose="02040602050305030304" pitchFamily="18" charset="0"/>
              </a:rPr>
              <a:t>Los objetivos específicos en cada sector son: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 smtClean="0">
                <a:latin typeface="Book Antiqua" panose="02040602050305030304" pitchFamily="18" charset="0"/>
              </a:rPr>
              <a:t>En </a:t>
            </a:r>
            <a:r>
              <a:rPr lang="es-ES_tradnl" sz="2000" b="1" dirty="0" smtClean="0">
                <a:latin typeface="Book Antiqua" panose="02040602050305030304" pitchFamily="18" charset="0"/>
              </a:rPr>
              <a:t>educación</a:t>
            </a:r>
            <a:r>
              <a:rPr lang="es-ES_tradnl" sz="2000" dirty="0" smtClean="0">
                <a:latin typeface="Book Antiqua" panose="02040602050305030304" pitchFamily="18" charset="0"/>
              </a:rPr>
              <a:t>: mejorar la calidad del aprendizaje y lograr un mejor desempeño en las pruebas Saber 11.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 smtClean="0">
                <a:latin typeface="Book Antiqua" panose="02040602050305030304" pitchFamily="18" charset="0"/>
              </a:rPr>
              <a:t>En </a:t>
            </a:r>
            <a:r>
              <a:rPr lang="es-ES_tradnl" sz="2000" b="1" dirty="0" smtClean="0">
                <a:latin typeface="Book Antiqua" panose="02040602050305030304" pitchFamily="18" charset="0"/>
              </a:rPr>
              <a:t>vivienda</a:t>
            </a:r>
            <a:r>
              <a:rPr lang="es-ES_tradnl" sz="2000" dirty="0" smtClean="0">
                <a:latin typeface="Book Antiqua" panose="02040602050305030304" pitchFamily="18" charset="0"/>
              </a:rPr>
              <a:t>: reducir el número de viviendas ubicadas en zonas de riesgo no mitigable.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 smtClean="0">
                <a:latin typeface="Book Antiqua" panose="02040602050305030304" pitchFamily="18" charset="0"/>
              </a:rPr>
              <a:t>En </a:t>
            </a:r>
            <a:r>
              <a:rPr lang="es-ES_tradnl" sz="2000" b="1" dirty="0" smtClean="0">
                <a:latin typeface="Book Antiqua" panose="02040602050305030304" pitchFamily="18" charset="0"/>
              </a:rPr>
              <a:t>servicios públicos domiciliarios</a:t>
            </a:r>
            <a:r>
              <a:rPr lang="es-ES_tradnl" sz="2000" dirty="0" smtClean="0">
                <a:latin typeface="Book Antiqua" panose="02040602050305030304" pitchFamily="18" charset="0"/>
              </a:rPr>
              <a:t>: aumentar el acceso a los servicios de acueducto y alcantarillado.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 smtClean="0">
                <a:latin typeface="Book Antiqua" panose="02040602050305030304" pitchFamily="18" charset="0"/>
              </a:rPr>
              <a:t>En </a:t>
            </a:r>
            <a:r>
              <a:rPr lang="es-ES_tradnl" sz="2000" b="1" dirty="0" smtClean="0">
                <a:latin typeface="Book Antiqua" panose="02040602050305030304" pitchFamily="18" charset="0"/>
              </a:rPr>
              <a:t>empleo</a:t>
            </a:r>
            <a:r>
              <a:rPr lang="es-ES_tradnl" sz="2000" dirty="0" smtClean="0">
                <a:latin typeface="Book Antiqua" panose="02040602050305030304" pitchFamily="18" charset="0"/>
              </a:rPr>
              <a:t>: fortalecer el vínculo entre la oferta y la demanda laboral. 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7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278" y="213244"/>
            <a:ext cx="9191872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Las inversiones en educación abarcan cuatro temas: jornada única, infraestructura, docentes y fortalecimiento institucional.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472355"/>
            <a:ext cx="8507288" cy="4332909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2400" b="1" dirty="0" smtClean="0">
                <a:latin typeface="Book Antiqua" panose="02040602050305030304" pitchFamily="18" charset="0"/>
              </a:rPr>
              <a:t>Metas en educación a 2030: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400" dirty="0" smtClean="0">
                <a:latin typeface="Book Antiqua" panose="02040602050305030304" pitchFamily="18" charset="0"/>
              </a:rPr>
              <a:t>60% de los alumnos del sistema educativo deben asistir a colegios en </a:t>
            </a:r>
            <a:r>
              <a:rPr lang="es-ES_tradnl" sz="2400" b="1" dirty="0" smtClean="0">
                <a:latin typeface="Book Antiqua" panose="02040602050305030304" pitchFamily="18" charset="0"/>
              </a:rPr>
              <a:t>jornada única</a:t>
            </a:r>
            <a:r>
              <a:rPr lang="es-ES_tradnl" sz="2400" dirty="0" smtClean="0">
                <a:latin typeface="Book Antiqua" panose="02040602050305030304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400" dirty="0" smtClean="0">
                <a:latin typeface="Book Antiqua" panose="02040602050305030304" pitchFamily="18" charset="0"/>
              </a:rPr>
              <a:t>40% de los </a:t>
            </a:r>
            <a:r>
              <a:rPr lang="es-ES_tradnl" sz="2400" b="1" dirty="0" smtClean="0">
                <a:latin typeface="Book Antiqua" panose="02040602050305030304" pitchFamily="18" charset="0"/>
              </a:rPr>
              <a:t>docentes</a:t>
            </a:r>
            <a:r>
              <a:rPr lang="es-ES_tradnl" sz="2400" dirty="0" smtClean="0">
                <a:latin typeface="Book Antiqua" panose="02040602050305030304" pitchFamily="18" charset="0"/>
              </a:rPr>
              <a:t> deben contar con maestría.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400" dirty="0" smtClean="0">
                <a:latin typeface="Book Antiqua" panose="02040602050305030304" pitchFamily="18" charset="0"/>
              </a:rPr>
              <a:t>La </a:t>
            </a:r>
            <a:r>
              <a:rPr lang="es-ES_tradnl" sz="2400" b="1" dirty="0" smtClean="0">
                <a:latin typeface="Book Antiqua" panose="02040602050305030304" pitchFamily="18" charset="0"/>
              </a:rPr>
              <a:t>infraestructura</a:t>
            </a:r>
            <a:r>
              <a:rPr lang="es-ES_tradnl" sz="2400" dirty="0" smtClean="0">
                <a:latin typeface="Book Antiqua" panose="02040602050305030304" pitchFamily="18" charset="0"/>
              </a:rPr>
              <a:t> de los colegios en estado crítico debe haber mejorado.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400" dirty="0" smtClean="0">
                <a:latin typeface="Book Antiqua" panose="02040602050305030304" pitchFamily="18" charset="0"/>
              </a:rPr>
              <a:t>La Secretaria de Educación y las rectorías de colegios oficiales deben contar con una mayor </a:t>
            </a:r>
            <a:r>
              <a:rPr lang="es-ES_tradnl" sz="2400" b="1" dirty="0" smtClean="0">
                <a:latin typeface="Book Antiqua" panose="02040602050305030304" pitchFamily="18" charset="0"/>
              </a:rPr>
              <a:t>capacidad institucional</a:t>
            </a:r>
            <a:r>
              <a:rPr lang="es-ES_tradnl" sz="2400" dirty="0" smtClean="0">
                <a:latin typeface="Book Antiqua" panose="02040602050305030304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endParaRPr lang="es-ES_tradnl" sz="2400" dirty="0" smtClean="0"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36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0" y="0"/>
            <a:ext cx="9191872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Con USD$ 207 millones Santa Marta podría superar su rezago en educación en 2030.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42029"/>
            <a:ext cx="6659045" cy="571597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auto">
          <a:xfrm>
            <a:off x="7159688" y="6492875"/>
            <a:ext cx="1008112" cy="320501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38200" marR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CO" sz="60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0467"/>
            <a:ext cx="9260772" cy="1127524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Reubicar a las familias viviendo en zonas de riesgo no mitigable tendría un costo aproximado de USD$ 97 millones.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058" y="1340768"/>
            <a:ext cx="8507288" cy="4250132"/>
          </a:xfrm>
        </p:spPr>
        <p:txBody>
          <a:bodyPr/>
          <a:lstStyle/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Según Geografía Urbana (2015), son aproximadamente 5.000 las familias viviendo en zonas de riesgo por inundación, erosiones o deslizamiento de tierra.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Las viviendas en el programa de viviendas gratis del  Gobierno Nacional tienen un costo aproximado de 18 mil dólares.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Reubicar a estas 5.000 familias tendría un costo aproximado de </a:t>
            </a:r>
            <a:r>
              <a:rPr lang="es-ES_tradnl" sz="2400" b="1" dirty="0" smtClean="0">
                <a:latin typeface="Book Antiqua" panose="02040602050305030304" pitchFamily="18" charset="0"/>
              </a:rPr>
              <a:t>USD$ 91 millones. 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Adicionalmente, conectar estas nuevas viviendas a los servicios de acueducto y alcantarillado costaría alrededor de </a:t>
            </a:r>
            <a:r>
              <a:rPr lang="es-ES_tradnl" sz="2400" b="1" dirty="0" smtClean="0">
                <a:latin typeface="Book Antiqua" panose="02040602050305030304" pitchFamily="18" charset="0"/>
              </a:rPr>
              <a:t>USD$ 6 millones. 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22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5840"/>
            <a:ext cx="9260772" cy="1127524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Por otro lado, con USD$ 69 millones se podría garantizar la conexión a los servicios de acueducto y alcantarillado de 57.000 viviendas.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742" y="1628800"/>
            <a:ext cx="8507288" cy="4332909"/>
          </a:xfrm>
        </p:spPr>
        <p:txBody>
          <a:bodyPr/>
          <a:lstStyle/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De acuerdo al SISBEN (2017), aproximadamente 57.000 viviendas no cuentan con servicios de acueducto ni alcantarillado.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Según Ministerio de Vivienda (2013), garantizar la conexión a estos servicios tiene un costo aproximado por vivienda de USD$ 1.200.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Conectar a estas 57.000 a los servicios de acueducto y alcantarillado costaría alrededor de </a:t>
            </a:r>
            <a:r>
              <a:rPr lang="es-ES_tradnl" sz="2400" b="1" dirty="0" smtClean="0">
                <a:latin typeface="Book Antiqua" panose="02040602050305030304" pitchFamily="18" charset="0"/>
              </a:rPr>
              <a:t>USD$ 69 millones. </a:t>
            </a:r>
            <a:endParaRPr lang="es-ES_tradnl" sz="2400" b="1" dirty="0"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76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5840"/>
            <a:ext cx="9260772" cy="1127524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Finalmente, con USD$ 60 millones se podría fortalecer la educación terciaria en la ciudad.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742" y="1628800"/>
            <a:ext cx="8507288" cy="4332909"/>
          </a:xfrm>
        </p:spPr>
        <p:txBody>
          <a:bodyPr/>
          <a:lstStyle/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En Santa Marta, hay alrededor de 130.000 empleados informales y 20.000 desocupados.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Con base en información para Barranquilla, el costo de una inversión en sedes y programas del SENA para atender a 100.000 estudiantes es de USD$ 40 millones.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Para atender a 150.000 personas en Santa Marta, será necesaria una inversión de aproximadamente </a:t>
            </a:r>
            <a:r>
              <a:rPr lang="es-ES_tradnl" sz="2400" b="1" dirty="0" smtClean="0">
                <a:latin typeface="Book Antiqua" panose="02040602050305030304" pitchFamily="18" charset="0"/>
              </a:rPr>
              <a:t>USD$ 60 millones.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907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260772" cy="1127524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En resumen, serán necesarios USD$ 433 millones para llevar la pobreza de Santa Marta al promedio que tendrán las 23 ciudades principales e intermedias en el 2030.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6" y="2416351"/>
            <a:ext cx="8726590" cy="153681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194181" y="3568322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400" u="none" kern="0" dirty="0" smtClean="0">
                <a:latin typeface="Book Antiqua" panose="02040602050305030304" pitchFamily="18" charset="0"/>
              </a:rPr>
              <a:t>Fuente: Elaboración de los autores.</a:t>
            </a:r>
            <a:endParaRPr lang="es-CO" sz="1400" u="none" kern="0" dirty="0">
              <a:latin typeface="Book Antiqua" panose="02040602050305030304" pitchFamily="18" charset="0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6084168" y="3582953"/>
            <a:ext cx="667936" cy="2880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38200" marR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s-CO" sz="60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pprpl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s-CO" b="1" u="none" dirty="0">
                <a:solidFill>
                  <a:schemeClr val="accent6"/>
                </a:solidFill>
              </a:rPr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692696"/>
            <a:ext cx="8291264" cy="4536504"/>
          </a:xfrm>
        </p:spPr>
        <p:txBody>
          <a:bodyPr/>
          <a:lstStyle/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latin typeface="Book Antiqua" panose="02040602050305030304" pitchFamily="18" charset="0"/>
              </a:rPr>
              <a:t>¿Qué hechos explican el aumento relativo de la pobreza en Santa Marta?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La situación de pobreza hoy.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Principales indicadores.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Dimensión espacial de la pobreza.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Empleo.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Agua potable y saneamiento básico.</a:t>
            </a:r>
          </a:p>
          <a:p>
            <a:pPr marL="1371600" lvl="2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LcPeriod"/>
            </a:pPr>
            <a:r>
              <a:rPr lang="es-CO" sz="18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Riesgos ambientales.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Educación.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Inversiones para llevar la pobreza al promedio de las 23 ciudades principales e intermedias en 2030. </a:t>
            </a:r>
          </a:p>
          <a:p>
            <a:pPr marL="971550" lvl="1" indent="-571500">
              <a:spcAft>
                <a:spcPts val="600"/>
              </a:spcAft>
              <a:buClr>
                <a:schemeClr val="accent2"/>
              </a:buClr>
              <a:buFont typeface="+mj-lt"/>
              <a:buAutoNum type="romanUcPeriod"/>
            </a:pPr>
            <a:r>
              <a:rPr lang="es-CO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Conclusiones.</a:t>
            </a:r>
          </a:p>
        </p:txBody>
      </p:sp>
    </p:spTree>
    <p:extLst>
      <p:ext uri="{BB962C8B-B14F-4D97-AF65-F5344CB8AC3E}">
        <p14:creationId xmlns:p14="http://schemas.microsoft.com/office/powerpoint/2010/main" val="292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123" y="404664"/>
            <a:ext cx="9260772" cy="1127524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Si se aprovecha mejor el potencial recaudatorio con el que cuenta la ciudad, se podrían obtener los recursos para financiar estas inversiones. 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10989" y="1954089"/>
            <a:ext cx="8507288" cy="3779167"/>
          </a:xfrm>
        </p:spPr>
        <p:txBody>
          <a:bodyPr/>
          <a:lstStyle/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Bonet y Ayala (2014), estiman una capacidad fiscal para Santa Marta en 2014 de 475.935 millones de pesos. 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Teniendo en cuenta que el recaudo efectivo en ese año fue de 163.722 millones de pesos, la ciudad cuenta con un potencial recaudatorio de 312.213 millones de pesos. </a:t>
            </a:r>
          </a:p>
          <a:p>
            <a:pPr algn="just"/>
            <a:r>
              <a:rPr lang="es-ES_tradnl" sz="2400" dirty="0" smtClean="0">
                <a:latin typeface="Book Antiqua" panose="02040602050305030304" pitchFamily="18" charset="0"/>
              </a:rPr>
              <a:t>Si se aumenta la eficiencia recaudatoria y se aprovecha este potencial, la ciudad podría contar entre 2019 y 2030 con recursos adicionales por un valor de </a:t>
            </a:r>
            <a:r>
              <a:rPr lang="es-ES_tradnl" sz="2400" b="1" dirty="0" smtClean="0">
                <a:latin typeface="Book Antiqua" panose="02040602050305030304" pitchFamily="18" charset="0"/>
              </a:rPr>
              <a:t>USD$ 1.300 millones</a:t>
            </a:r>
            <a:r>
              <a:rPr lang="es-ES_tradnl" sz="2400" dirty="0" smtClean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4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2712" y="23387"/>
            <a:ext cx="9299376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Conclusiones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4896544"/>
          </a:xfrm>
        </p:spPr>
        <p:txBody>
          <a:bodyPr/>
          <a:lstStyle/>
          <a:p>
            <a:pPr algn="just"/>
            <a:r>
              <a:rPr lang="es-ES_tradnl" sz="2200" dirty="0" smtClean="0">
                <a:latin typeface="Book Antiqua" panose="02040602050305030304" pitchFamily="18" charset="0"/>
              </a:rPr>
              <a:t>El crecimiento poblacional y la llegada masiva de desplazados, sin un progreso similar en infraestructura y servicios básicos, generó un deterioro en el bienestar de los samarios. </a:t>
            </a:r>
          </a:p>
          <a:p>
            <a:pPr algn="just"/>
            <a:r>
              <a:rPr lang="es-ES_tradnl" sz="2200" dirty="0" smtClean="0">
                <a:latin typeface="Book Antiqua" panose="02040602050305030304" pitchFamily="18" charset="0"/>
              </a:rPr>
              <a:t>El gobierno local no logró responder de manera efectiva para ampliar la oferta de servicios públicos y el resultado fue la aparición de cinturones de miseria en las faldas de los cerros que rodean la ciudad y en otras zonas del casco urbano.</a:t>
            </a:r>
          </a:p>
          <a:p>
            <a:pPr algn="just"/>
            <a:r>
              <a:rPr lang="es-CO" sz="2200" dirty="0">
                <a:latin typeface="Book Antiqua" panose="02040602050305030304" pitchFamily="18" charset="0"/>
              </a:rPr>
              <a:t>En barrios como María Cecilia, Localidad 1, el </a:t>
            </a:r>
            <a:r>
              <a:rPr lang="es-CO" sz="2200" dirty="0" smtClean="0">
                <a:latin typeface="Book Antiqua" panose="02040602050305030304" pitchFamily="18" charset="0"/>
              </a:rPr>
              <a:t>99,6</a:t>
            </a:r>
            <a:r>
              <a:rPr lang="es-CO" sz="2200" dirty="0">
                <a:latin typeface="Book Antiqua" panose="02040602050305030304" pitchFamily="18" charset="0"/>
              </a:rPr>
              <a:t>% de la población </a:t>
            </a:r>
            <a:r>
              <a:rPr lang="es-CO" sz="2200" dirty="0" smtClean="0">
                <a:latin typeface="Book Antiqua" panose="02040602050305030304" pitchFamily="18" charset="0"/>
              </a:rPr>
              <a:t>en SISBEN es pobre; </a:t>
            </a:r>
            <a:r>
              <a:rPr lang="es-CO" sz="2200" dirty="0">
                <a:latin typeface="Book Antiqua" panose="02040602050305030304" pitchFamily="18" charset="0"/>
              </a:rPr>
              <a:t>algo similar ocurre en el barrio Cerro de las Tres Cruces, Localidad 2, donde ese porcentaje es del </a:t>
            </a:r>
            <a:r>
              <a:rPr lang="es-CO" sz="2200" dirty="0" smtClean="0">
                <a:latin typeface="Book Antiqua" panose="02040602050305030304" pitchFamily="18" charset="0"/>
              </a:rPr>
              <a:t>97,7</a:t>
            </a:r>
            <a:r>
              <a:rPr lang="es-CO" sz="2200" dirty="0">
                <a:latin typeface="Book Antiqua" panose="02040602050305030304" pitchFamily="18" charset="0"/>
              </a:rPr>
              <a:t>%; o en Cristo Rey, Localidad 3, donde el porcentaje es del </a:t>
            </a:r>
            <a:r>
              <a:rPr lang="es-CO" sz="2200" dirty="0" smtClean="0">
                <a:latin typeface="Book Antiqua" panose="02040602050305030304" pitchFamily="18" charset="0"/>
              </a:rPr>
              <a:t>99,8</a:t>
            </a:r>
            <a:r>
              <a:rPr lang="es-CO" sz="2200" dirty="0">
                <a:latin typeface="Book Antiqua" panose="02040602050305030304" pitchFamily="18" charset="0"/>
              </a:rPr>
              <a:t>%. </a:t>
            </a:r>
            <a:endParaRPr lang="es-ES_tradnl" sz="2200" dirty="0" smtClean="0"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40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2712" y="23387"/>
            <a:ext cx="9299376" cy="1143000"/>
          </a:xfrm>
        </p:spPr>
        <p:txBody>
          <a:bodyPr/>
          <a:lstStyle/>
          <a:p>
            <a:r>
              <a:rPr lang="es-CO" sz="2800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Conclusiones</a:t>
            </a:r>
            <a:endParaRPr lang="es-CO" sz="2800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616624"/>
          </a:xfrm>
        </p:spPr>
        <p:txBody>
          <a:bodyPr/>
          <a:lstStyle/>
          <a:p>
            <a:pPr algn="just"/>
            <a:r>
              <a:rPr lang="es-CO" sz="2400" dirty="0">
                <a:latin typeface="Book Antiqua" panose="02040602050305030304" pitchFamily="18" charset="0"/>
              </a:rPr>
              <a:t>Además de la necesidad de ampliar la cobertura y calidad de los servicios públicos, especialmente de agua potable, y reducir el déficit de vivienda, el gran reto de Santa Marta en la actualidad es mejorar </a:t>
            </a:r>
            <a:r>
              <a:rPr lang="es-CO" sz="2400" dirty="0" smtClean="0">
                <a:latin typeface="Book Antiqua" panose="02040602050305030304" pitchFamily="18" charset="0"/>
              </a:rPr>
              <a:t>el </a:t>
            </a:r>
            <a:r>
              <a:rPr lang="es-CO" sz="2400" dirty="0">
                <a:latin typeface="Book Antiqua" panose="02040602050305030304" pitchFamily="18" charset="0"/>
              </a:rPr>
              <a:t>sistema </a:t>
            </a:r>
            <a:r>
              <a:rPr lang="es-CO" sz="2400" dirty="0" smtClean="0">
                <a:latin typeface="Book Antiqua" panose="02040602050305030304" pitchFamily="18" charset="0"/>
              </a:rPr>
              <a:t>educativo</a:t>
            </a:r>
            <a:r>
              <a:rPr lang="es-CO" sz="2400" dirty="0">
                <a:latin typeface="Book Antiqua" panose="02040602050305030304" pitchFamily="18" charset="0"/>
              </a:rPr>
              <a:t>. </a:t>
            </a:r>
            <a:endParaRPr lang="es-ES_tradnl" sz="2200" dirty="0">
              <a:latin typeface="Book Antiqua" panose="02040602050305030304" pitchFamily="18" charset="0"/>
            </a:endParaRPr>
          </a:p>
          <a:p>
            <a:pPr algn="just"/>
            <a:r>
              <a:rPr lang="es-CO" sz="2400" dirty="0" smtClean="0">
                <a:latin typeface="Book Antiqua" panose="02040602050305030304" pitchFamily="18" charset="0"/>
              </a:rPr>
              <a:t>Para llevar la pobreza al promedio de las 23 ciudades principales e intermedias es necesario realizar inversiones en los sectores más críticos: educación, servicios públicos domiciliarios, vivienda y empleo.</a:t>
            </a:r>
          </a:p>
          <a:p>
            <a:pPr algn="just"/>
            <a:r>
              <a:rPr lang="es-CO" sz="2400" dirty="0" smtClean="0">
                <a:latin typeface="Book Antiqua" panose="02040602050305030304" pitchFamily="18" charset="0"/>
              </a:rPr>
              <a:t>Una intervención integral a estos sectores tendría un costo aproximado de </a:t>
            </a:r>
            <a:r>
              <a:rPr lang="es-CO" sz="2400" b="1" dirty="0" smtClean="0">
                <a:latin typeface="Book Antiqua" panose="02040602050305030304" pitchFamily="18" charset="0"/>
              </a:rPr>
              <a:t>USD$ 433 millones</a:t>
            </a:r>
            <a:r>
              <a:rPr lang="es-CO" sz="2400" dirty="0" smtClean="0">
                <a:latin typeface="Book Antiqua" panose="02040602050305030304" pitchFamily="18" charset="0"/>
              </a:rPr>
              <a:t>, recursos que podrían conseguirse a través de un mayor aprovechamiento del potencial recaudatorio. </a:t>
            </a:r>
            <a:endParaRPr lang="es-CO" sz="2200" dirty="0" smtClean="0">
              <a:latin typeface="Book Antiqua" panose="02040602050305030304" pitchFamily="18" charset="0"/>
            </a:endParaRPr>
          </a:p>
          <a:p>
            <a:pPr lvl="1" algn="just"/>
            <a:endParaRPr lang="es-CO" sz="2200" dirty="0" smtClean="0">
              <a:latin typeface="Book Antiqua" panose="02040602050305030304" pitchFamily="18" charset="0"/>
            </a:endParaRPr>
          </a:p>
          <a:p>
            <a:pPr lvl="1" algn="just"/>
            <a:endParaRPr lang="es-CO" sz="2200" dirty="0" smtClean="0"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722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6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02462" y="548680"/>
            <a:ext cx="8820472" cy="121530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es-CO" sz="2400" i="1" dirty="0" smtClean="0">
                <a:latin typeface="Book Antiqua" panose="02040602050305030304" pitchFamily="18" charset="0"/>
              </a:rPr>
              <a:t>“El exilio es el peor de los castigos conocidos por el ser humano. Los zares rusos lo utilizaban para castigar a la gente.” </a:t>
            </a:r>
            <a:r>
              <a:rPr lang="es-CO" sz="2200" dirty="0" smtClean="0">
                <a:latin typeface="Book Antiqua" panose="02040602050305030304" pitchFamily="18" charset="0"/>
              </a:rPr>
              <a:t>Simón Trinidad, citado en Alonso Sánchez Baute, </a:t>
            </a:r>
            <a:r>
              <a:rPr lang="es-CO" sz="2200" i="1" dirty="0" smtClean="0">
                <a:latin typeface="Book Antiqua" panose="02040602050305030304" pitchFamily="18" charset="0"/>
              </a:rPr>
              <a:t>Líbranos del Bien </a:t>
            </a:r>
            <a:r>
              <a:rPr lang="es-CO" sz="2200" dirty="0" smtClean="0">
                <a:latin typeface="Book Antiqua" panose="02040602050305030304" pitchFamily="18" charset="0"/>
              </a:rPr>
              <a:t>(2008). </a:t>
            </a:r>
          </a:p>
          <a:p>
            <a:pPr lvl="1" algn="just"/>
            <a:endParaRPr lang="es-CO" sz="2200" dirty="0" smtClean="0">
              <a:latin typeface="Book Antiqua" panose="02040602050305030304" pitchFamily="18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251520" y="4904362"/>
            <a:ext cx="4392488" cy="3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just"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Ricardo Palmera, alias “Simón Trinidad”.</a:t>
            </a:r>
          </a:p>
          <a:p>
            <a:pPr lvl="1" algn="just"/>
            <a:endParaRPr lang="es-CO" sz="1600" u="none" kern="0" dirty="0" smtClean="0">
              <a:latin typeface="Book Antiqua" panose="02040602050305030304" pitchFamily="18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4895528" y="4904362"/>
            <a:ext cx="4248472" cy="3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algn="just"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Rodrigo Tovar, alias “Jorge 40”. </a:t>
            </a:r>
          </a:p>
          <a:p>
            <a:pPr lvl="1" algn="just"/>
            <a:endParaRPr lang="es-CO" sz="1600" u="none" kern="0" dirty="0" smtClean="0">
              <a:latin typeface="Book Antiqua" panose="0204060205030503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95" y="2747607"/>
            <a:ext cx="3682303" cy="20911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483653"/>
            <a:ext cx="3456732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u="none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GRACIAS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54247" y="408984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CO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Los documentos de trabajo sobre economía regional del CEER pueden ser consultados en:</a:t>
            </a:r>
          </a:p>
          <a:p>
            <a:pPr algn="ctr">
              <a:buNone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http://www.banrep.gov.co/es/dtser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719138"/>
            <a:ext cx="75596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La década de 1960 fue de recomposición de la economía de Santa Marta.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13387"/>
          </a:xfrm>
        </p:spPr>
        <p:txBody>
          <a:bodyPr/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_tradnl" sz="2400" dirty="0" smtClean="0">
                <a:latin typeface="Book Antiqua" panose="02040602050305030304" pitchFamily="18" charset="0"/>
              </a:rPr>
              <a:t>Declive de la economía bananera: </a:t>
            </a:r>
          </a:p>
          <a:p>
            <a:pPr lvl="1" algn="just">
              <a:buClr>
                <a:srgbClr val="002060"/>
              </a:buClr>
              <a:buFont typeface="Wingdings" charset="2"/>
              <a:buChar char="§"/>
            </a:pPr>
            <a:r>
              <a:rPr lang="es-ES_tradnl" sz="2200" dirty="0" smtClean="0">
                <a:latin typeface="Book Antiqua" panose="02040602050305030304" pitchFamily="18" charset="0"/>
              </a:rPr>
              <a:t>A fines de 1950 – venta gradual de tierras y activos por parte de la United Fruit Company. </a:t>
            </a:r>
          </a:p>
          <a:p>
            <a:pPr lvl="1" algn="just">
              <a:buClr>
                <a:srgbClr val="002060"/>
              </a:buClr>
              <a:buFont typeface="Wingdings" charset="2"/>
              <a:buChar char="§"/>
            </a:pPr>
            <a:r>
              <a:rPr lang="es-ES_tradnl" sz="2200" dirty="0" smtClean="0">
                <a:latin typeface="Book Antiqua" panose="02040602050305030304" pitchFamily="18" charset="0"/>
              </a:rPr>
              <a:t>1965 – la empresa se retiró totalmente del Magdalena.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s-ES_tradnl" sz="2400" dirty="0" smtClean="0">
                <a:latin typeface="Book Antiqua" panose="02040602050305030304" pitchFamily="18" charset="0"/>
              </a:rPr>
              <a:t>Ascenso de la actividad turística:</a:t>
            </a:r>
          </a:p>
          <a:p>
            <a:pPr lvl="1" algn="just">
              <a:buClr>
                <a:srgbClr val="002060"/>
              </a:buClr>
              <a:buFont typeface="Wingdings" charset="2"/>
              <a:buChar char="§"/>
            </a:pPr>
            <a:r>
              <a:rPr lang="es-ES_tradnl" sz="2200" dirty="0" smtClean="0">
                <a:latin typeface="Book Antiqua" panose="02040602050305030304" pitchFamily="18" charset="0"/>
              </a:rPr>
              <a:t>1959 – inauguración del moderno Hotel Tamacá. </a:t>
            </a:r>
          </a:p>
          <a:p>
            <a:pPr lvl="1" algn="just">
              <a:buClr>
                <a:srgbClr val="002060"/>
              </a:buClr>
              <a:buFont typeface="Wingdings" charset="2"/>
              <a:buChar char="§"/>
            </a:pPr>
            <a:r>
              <a:rPr lang="es-ES_tradnl" sz="2200" dirty="0" smtClean="0">
                <a:latin typeface="Book Antiqua" panose="02040602050305030304" pitchFamily="18" charset="0"/>
              </a:rPr>
              <a:t>1960 – inauguración de la carretera Ciénaga- Barranquilla. </a:t>
            </a:r>
          </a:p>
          <a:p>
            <a:pPr lvl="1" algn="just">
              <a:buClr>
                <a:srgbClr val="002060"/>
              </a:buClr>
              <a:buFont typeface="Wingdings" charset="2"/>
              <a:buChar char="§"/>
            </a:pPr>
            <a:r>
              <a:rPr lang="es-ES_tradnl" sz="2200" dirty="0" smtClean="0">
                <a:latin typeface="Book Antiqua" panose="02040602050305030304" pitchFamily="18" charset="0"/>
              </a:rPr>
              <a:t>1974 – puesta en operación del Puente Pumarejo. 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s-ES_tradnl" sz="2400" dirty="0" smtClean="0"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82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aumento de la pobreza coincidió con un importante crecimiento demográfico.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97637" y="1107284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>
                <a:latin typeface="Book Antiqua" panose="02040602050305030304" pitchFamily="18" charset="0"/>
              </a:rPr>
              <a:t>Tasa de crecimiento anual de la población, </a:t>
            </a:r>
            <a:r>
              <a:rPr lang="es-CO" sz="1800" b="1" u="none" kern="0" dirty="0" smtClean="0">
                <a:latin typeface="Book Antiqua" panose="02040602050305030304" pitchFamily="18" charset="0"/>
              </a:rPr>
              <a:t>1964-2005</a:t>
            </a:r>
            <a:endParaRPr lang="es-CO" sz="1800" b="1" u="none" kern="0" dirty="0">
              <a:latin typeface="Book Antiqua" panose="0204060205030503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67691" y="6163337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DANE y cálculos de los autores.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61178"/>
            <a:ext cx="7632848" cy="43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853" y="116632"/>
            <a:ext cx="8856984" cy="1143000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crecimiento demográfico fue impulsado por la llegada masiva de desplazados a la ciudad.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28800"/>
            <a:ext cx="6120680" cy="447854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611560" y="1004357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800" b="1" u="none" kern="0" dirty="0">
                <a:latin typeface="Book Antiqua" panose="02040602050305030304" pitchFamily="18" charset="0"/>
              </a:rPr>
              <a:t>Número de desplazados según municipio de recepción, 1985-2017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76455" y="6243758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600" u="none" kern="0" dirty="0" smtClean="0">
                <a:latin typeface="Book Antiqua" panose="02040602050305030304" pitchFamily="18" charset="0"/>
              </a:rPr>
              <a:t>Fuente: Registro Único de Víctimas. </a:t>
            </a:r>
            <a:endParaRPr lang="es-CO" sz="16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68270"/>
            <a:ext cx="9139336" cy="1143000"/>
          </a:xfrm>
        </p:spPr>
        <p:txBody>
          <a:bodyPr/>
          <a:lstStyle/>
          <a:p>
            <a:r>
              <a:rPr lang="es-CO" b="1" u="none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El gran crecimiento demográfico, sumado a la escasez de infraestructura y de servicios básicos, resultó en un aumento relativo de la pobreza. </a:t>
            </a:r>
            <a:endParaRPr lang="es-CO" b="1" u="none" dirty="0">
              <a:solidFill>
                <a:schemeClr val="accent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 bwMode="auto">
          <a:xfrm>
            <a:off x="65881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defRPr sz="3000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0"/>
              </a:spcAft>
              <a:defRPr sz="2400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0"/>
              </a:spcAft>
              <a:buChar char="–"/>
              <a:defRPr sz="2000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har char="»"/>
              <a:defRPr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200" u="none" dirty="0">
                <a:solidFill>
                  <a:srgbClr val="898989"/>
                </a:solidFill>
                <a:latin typeface="CopprplGoth BT" pitchFamily="34" charset="0"/>
              </a:rPr>
              <a:t>5</a:t>
            </a:r>
          </a:p>
        </p:txBody>
      </p:sp>
      <p:pic>
        <p:nvPicPr>
          <p:cNvPr id="2050" name="Picture 2" descr="9a0cfe2e-f5ac-4479-9098-f0c4caf747b8@banr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" y="2348880"/>
            <a:ext cx="4642538" cy="31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570537de-8f5c-4a6e-a357-fc4ce27b3d3e@ban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42" y="2348880"/>
            <a:ext cx="4219319" cy="31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-1836712" y="6165304"/>
            <a:ext cx="8668805" cy="86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CopprplGoth BT" pitchFamily="34" charset="0"/>
              </a:defRPr>
            </a:lvl9pPr>
          </a:lstStyle>
          <a:p>
            <a:pPr>
              <a:buNone/>
            </a:pPr>
            <a:r>
              <a:rPr lang="es-CO" sz="1200" u="none" kern="0" dirty="0" smtClean="0">
                <a:latin typeface="Book Antiqua" panose="02040602050305030304" pitchFamily="18" charset="0"/>
              </a:rPr>
              <a:t>Fotografía: los autores.</a:t>
            </a:r>
            <a:endParaRPr lang="es-CO" sz="1200" u="none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flacion">
  <a:themeElements>
    <a:clrScheme name="plantilla inflac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 inflacion">
      <a:majorFont>
        <a:latin typeface="CopprplGoth BT"/>
        <a:ea typeface=""/>
        <a:cs typeface=""/>
      </a:majorFont>
      <a:minorFont>
        <a:latin typeface="ZapfHumns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38200" marR="0" indent="-838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s-ES" altLang="es-CO" sz="60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pprplGoth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838200" marR="0" indent="-838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s-ES" altLang="es-CO" sz="60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pprplGoth BT" pitchFamily="34" charset="0"/>
          </a:defRPr>
        </a:defPPr>
      </a:lstStyle>
    </a:lnDef>
  </a:objectDefaults>
  <a:extraClrSchemeLst>
    <a:extraClrScheme>
      <a:clrScheme name="plantilla inflac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flac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flac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flac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flac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inflac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flac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flac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flac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flac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flac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inflac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28571</TotalTime>
  <Words>3040</Words>
  <Application>Microsoft Office PowerPoint</Application>
  <PresentationFormat>Presentación en pantalla (4:3)</PresentationFormat>
  <Paragraphs>334</Paragraphs>
  <Slides>54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Book Antiqua</vt:lpstr>
      <vt:lpstr>CopprplGoth BT</vt:lpstr>
      <vt:lpstr>Wingdings</vt:lpstr>
      <vt:lpstr>ZapfHumnst BT</vt:lpstr>
      <vt:lpstr>plantilla inflacion</vt:lpstr>
      <vt:lpstr>“Los Estragos del Bien”: La pobreza en Santa Marta</vt:lpstr>
      <vt:lpstr>En la década de 1990, Santa Marta vivió un retroceso en materia de pobreza.</vt:lpstr>
      <vt:lpstr>Desde ese momento y hasta el día de hoy, Santa Marta se ubica entre las ciudades con mayor incidencia de pobreza.</vt:lpstr>
      <vt:lpstr>Contenido</vt:lpstr>
      <vt:lpstr>Contenido</vt:lpstr>
      <vt:lpstr>La década de 1960 fue de recomposición de la economía de Santa Marta.</vt:lpstr>
      <vt:lpstr>El aumento de la pobreza coincidió con un importante crecimiento demográfico.</vt:lpstr>
      <vt:lpstr>El crecimiento demográfico fue impulsado por la llegada masiva de desplazados a la ciudad.</vt:lpstr>
      <vt:lpstr>El gran crecimiento demográfico, sumado a la escasez de infraestructura y de servicios básicos, resultó en un aumento relativo de la pobreza. </vt:lpstr>
      <vt:lpstr>Contenido</vt:lpstr>
      <vt:lpstr>En 2017, 33% de la población de Santa Marta vivía en condición de pobreza monetaria.</vt:lpstr>
      <vt:lpstr>Dentro de las 23 ciudades principales e intermedias, Santa Marta es la cuarta con mayor exclusión social.</vt:lpstr>
      <vt:lpstr>El empleo informal y el bajo logro educativo son las dimensiones con mayor incidencia en la pobreza.</vt:lpstr>
      <vt:lpstr>Contenido</vt:lpstr>
      <vt:lpstr>Santa Marta se divide en tres localidades</vt:lpstr>
      <vt:lpstr>Los barrios más pobres de la ciudad se ubican en las faldas de los cerros y otras zonas del casco urbano.</vt:lpstr>
      <vt:lpstr>Estos son algunos de los barrios más pobres</vt:lpstr>
      <vt:lpstr>El bajo logro educativo, la informalidad y la carga en oficios del hogar para las mujeres coinciden entre los más pobres.</vt:lpstr>
      <vt:lpstr>Contenido</vt:lpstr>
      <vt:lpstr>En el último trimestre de 2017, 63% de los ocupados en Santa Marta eran informales.</vt:lpstr>
      <vt:lpstr>La informalidad se concentra en los barrios más pobres de la ciudad.</vt:lpstr>
      <vt:lpstr>De hecho, existe una clara relación positiva entre informalidad y pobreza.</vt:lpstr>
      <vt:lpstr>Esto a su vez está ligado al bajo logro educativo de la población.</vt:lpstr>
      <vt:lpstr>El sector de Comercio, Hoteles y Restaurantes, con 34% de los ocupados en la ciudad, es el segundo con la más alta tasa de informalidad. </vt:lpstr>
      <vt:lpstr>Mientras que en el total nacional, las brechas de desempleo entre hombres y mujeres son de 2pp, en Santa Marta está brecha es de 7pp.</vt:lpstr>
      <vt:lpstr>Contenido</vt:lpstr>
      <vt:lpstr>En 2016, 62% y 51% de la población en el SISBEN no contaba con servicios de acueducto y alcantarillado.</vt:lpstr>
      <vt:lpstr>En 2016, el desempeño de Santa Marta en cobertura de servicios públicos fue el más bajo de las 23 ciudades principales e intermedias.</vt:lpstr>
      <vt:lpstr>Estos son los barrios con mayores problemas de acceso a servicio de acueducto y alcantarillado</vt:lpstr>
      <vt:lpstr>Más allá de incrementar el acceso a estos servicios, se debe mejorar su calidad.</vt:lpstr>
      <vt:lpstr>Contenido</vt:lpstr>
      <vt:lpstr>El desbordamiento de los ríos Gaira y Manzanares y el aumento del nivel mar son una amenaza para algunos sectores de la población.</vt:lpstr>
      <vt:lpstr>Contenido</vt:lpstr>
      <vt:lpstr>A pesar de los avances en cobertura, aún hay retos importantes de asistencia escolar en edades tempranas. </vt:lpstr>
      <vt:lpstr>La deserción escolar es mayor en las zonas rurales y se concentra en el nivel de Básica Secundaria.</vt:lpstr>
      <vt:lpstr>El bajo logro educativo coincide con los mayores niveles de pobreza. </vt:lpstr>
      <vt:lpstr>Pero más allá de la asistencia escolar, el mayor desafío es la calidad. </vt:lpstr>
      <vt:lpstr>Presentación de PowerPoint</vt:lpstr>
      <vt:lpstr>Presentación de PowerPoint</vt:lpstr>
      <vt:lpstr>Factores asociados a estudiantes, docentes y escuelas que explican el rezago educativo. </vt:lpstr>
      <vt:lpstr>Factores asociados a estudiantes, docentes y escuelas que explican el rezago educativo. </vt:lpstr>
      <vt:lpstr>Contenido</vt:lpstr>
      <vt:lpstr>Se plantean inversiones en cuatro sectores: educación, vivienda, servicios públicos domiciliarios y empleo.</vt:lpstr>
      <vt:lpstr>Las inversiones en educación abarcan cuatro temas: jornada única, infraestructura, docentes y fortalecimiento institucional.</vt:lpstr>
      <vt:lpstr>Con USD$ 207 millones Santa Marta podría superar su rezago en educación en 2030.</vt:lpstr>
      <vt:lpstr>Reubicar a las familias viviendo en zonas de riesgo no mitigable tendría un costo aproximado de USD$ 97 millones.</vt:lpstr>
      <vt:lpstr>Por otro lado, con USD$ 69 millones se podría garantizar la conexión a los servicios de acueducto y alcantarillado de 57.000 viviendas. </vt:lpstr>
      <vt:lpstr>Finalmente, con USD$ 60 millones se podría fortalecer la educación terciaria en la ciudad. </vt:lpstr>
      <vt:lpstr>En resumen, serán necesarios USD$ 433 millones para llevar la pobreza de Santa Marta al promedio que tendrán las 23 ciudades principales e intermedias en el 2030. </vt:lpstr>
      <vt:lpstr>Si se aprovecha mejor el potencial recaudatorio con el que cuenta la ciudad, se podrían obtener los recursos para financiar estas inversiones. </vt:lpstr>
      <vt:lpstr>Conclusiones</vt:lpstr>
      <vt:lpstr>Conclusiones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ACTUAL Y PERSPECTIVAS DE LA ECONOMÍA COLOMBIANA  PRESENTACION INFORME DE INFLACION SEPTIEMBRE DE 2005</dc:title>
  <dc:creator>ngarcibo</dc:creator>
  <cp:lastModifiedBy>Ricciulli Marin Diana Carolina</cp:lastModifiedBy>
  <cp:revision>1250</cp:revision>
  <cp:lastPrinted>2018-03-06T16:54:20Z</cp:lastPrinted>
  <dcterms:created xsi:type="dcterms:W3CDTF">2005-11-23T13:50:14Z</dcterms:created>
  <dcterms:modified xsi:type="dcterms:W3CDTF">2018-04-04T16:52:33Z</dcterms:modified>
</cp:coreProperties>
</file>